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0" r:id="rId5"/>
    <p:sldId id="257" r:id="rId6"/>
    <p:sldId id="261" r:id="rId7"/>
    <p:sldId id="262" r:id="rId8"/>
    <p:sldId id="263" r:id="rId9"/>
    <p:sldId id="269" r:id="rId10"/>
    <p:sldId id="264" r:id="rId11"/>
    <p:sldId id="266" r:id="rId12"/>
    <p:sldId id="265" r:id="rId13"/>
    <p:sldId id="267" r:id="rId14"/>
    <p:sldId id="268"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C9E1E-3672-44DF-B432-439AD81B1DBD}" type="datetimeFigureOut">
              <a:rPr kumimoji="1" lang="ja-JP" altLang="en-US" smtClean="0"/>
              <a:t>2016/11/24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2ABB58-D1F5-4E99-8ABB-78196B856560}" type="slidenum">
              <a:rPr kumimoji="1" lang="ja-JP" altLang="en-US" smtClean="0"/>
              <a:t>‹#›</a:t>
            </a:fld>
            <a:endParaRPr kumimoji="1" lang="ja-JP" altLang="en-US"/>
          </a:p>
        </p:txBody>
      </p:sp>
    </p:spTree>
    <p:extLst>
      <p:ext uri="{BB962C8B-B14F-4D97-AF65-F5344CB8AC3E}">
        <p14:creationId xmlns:p14="http://schemas.microsoft.com/office/powerpoint/2010/main" val="2278016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2ABB58-D1F5-4E99-8ABB-78196B856560}" type="slidenum">
              <a:rPr kumimoji="1" lang="ja-JP" altLang="en-US" smtClean="0"/>
              <a:t>3</a:t>
            </a:fld>
            <a:endParaRPr kumimoji="1" lang="ja-JP" altLang="en-US" dirty="0"/>
          </a:p>
        </p:txBody>
      </p:sp>
    </p:spTree>
    <p:extLst>
      <p:ext uri="{BB962C8B-B14F-4D97-AF65-F5344CB8AC3E}">
        <p14:creationId xmlns:p14="http://schemas.microsoft.com/office/powerpoint/2010/main" val="127774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2ABB58-D1F5-4E99-8ABB-78196B856560}" type="slidenum">
              <a:rPr kumimoji="1" lang="ja-JP" altLang="en-US" smtClean="0"/>
              <a:t>4</a:t>
            </a:fld>
            <a:endParaRPr kumimoji="1" lang="ja-JP" altLang="en-US" dirty="0"/>
          </a:p>
        </p:txBody>
      </p:sp>
    </p:spTree>
    <p:extLst>
      <p:ext uri="{BB962C8B-B14F-4D97-AF65-F5344CB8AC3E}">
        <p14:creationId xmlns:p14="http://schemas.microsoft.com/office/powerpoint/2010/main" val="381462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2ABB58-D1F5-4E99-8ABB-78196B856560}" type="slidenum">
              <a:rPr kumimoji="1" lang="ja-JP" altLang="en-US" smtClean="0"/>
              <a:t>6</a:t>
            </a:fld>
            <a:endParaRPr kumimoji="1" lang="ja-JP" altLang="en-US" dirty="0"/>
          </a:p>
        </p:txBody>
      </p:sp>
    </p:spTree>
    <p:extLst>
      <p:ext uri="{BB962C8B-B14F-4D97-AF65-F5344CB8AC3E}">
        <p14:creationId xmlns:p14="http://schemas.microsoft.com/office/powerpoint/2010/main" val="206877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2ABB58-D1F5-4E99-8ABB-78196B856560}" type="slidenum">
              <a:rPr kumimoji="1" lang="ja-JP" altLang="en-US" smtClean="0"/>
              <a:t>8</a:t>
            </a:fld>
            <a:endParaRPr kumimoji="1" lang="ja-JP" altLang="en-US" dirty="0"/>
          </a:p>
        </p:txBody>
      </p:sp>
    </p:spTree>
    <p:extLst>
      <p:ext uri="{BB962C8B-B14F-4D97-AF65-F5344CB8AC3E}">
        <p14:creationId xmlns:p14="http://schemas.microsoft.com/office/powerpoint/2010/main" val="404363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0618A04-A1E4-455D-9208-E9CFE4F2DA23}" type="slidenum">
              <a:rPr kumimoji="1" lang="ja-JP" altLang="en-US" smtClean="0"/>
              <a:t>11</a:t>
            </a:fld>
            <a:endParaRPr kumimoji="1" lang="ja-JP" altLang="en-US"/>
          </a:p>
        </p:txBody>
      </p:sp>
    </p:spTree>
    <p:extLst>
      <p:ext uri="{BB962C8B-B14F-4D97-AF65-F5344CB8AC3E}">
        <p14:creationId xmlns:p14="http://schemas.microsoft.com/office/powerpoint/2010/main" val="4118556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123311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38045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344732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127064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2798055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288496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27249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40032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20232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319441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8C9A5F-97C2-465F-A3AF-2C8AC614002C}" type="datetimeFigureOut">
              <a:rPr kumimoji="1" lang="ja-JP" altLang="en-US" smtClean="0"/>
              <a:t>2016/11/24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270792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C9A5F-97C2-465F-A3AF-2C8AC614002C}" type="datetimeFigureOut">
              <a:rPr kumimoji="1" lang="ja-JP" altLang="en-US" smtClean="0"/>
              <a:t>2016/11/24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0B964-C4EF-4272-B27E-65E36A6383EF}" type="slidenum">
              <a:rPr kumimoji="1" lang="ja-JP" altLang="en-US" smtClean="0"/>
              <a:t>‹#›</a:t>
            </a:fld>
            <a:endParaRPr kumimoji="1" lang="ja-JP" altLang="en-US"/>
          </a:p>
        </p:txBody>
      </p:sp>
    </p:spTree>
    <p:extLst>
      <p:ext uri="{BB962C8B-B14F-4D97-AF65-F5344CB8AC3E}">
        <p14:creationId xmlns:p14="http://schemas.microsoft.com/office/powerpoint/2010/main" val="1985950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jp/url?sa=i&amp;rct=j&amp;q=&amp;esrc=s&amp;frm=1&amp;source=images&amp;cd=&amp;cad=rja&amp;docid=0Th02BcMH6CsTM&amp;tbnid=vdbR2IoT4GAHfM:&amp;ved=0CAUQjRw&amp;url=http://www.kondo-sanko.jp/shouhin/index.php?ID=7030115&amp;ei=ekxSUqm6N4mglQXX6YDQDw&amp;bvm=bv.53537100,d.dGI&amp;psig=AFQjCNE5nrNCWPc-JXSgMARX-P9L86Deig&amp;ust=1381211636221798"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jp/url?sa=i&amp;rct=j&amp;q=&amp;esrc=s&amp;frm=1&amp;source=images&amp;cd=&amp;cad=rja&amp;docid=xMRUSfX93FS4JM&amp;tbnid=CID89sRq-_TK6M:&amp;ved=0CAUQjRw&amp;url=http://www.ihashioffice.com/car/&amp;ei=cUtSUtLDL42FlAWUg4HADQ&amp;bvm=bv.53537100,d.dGI&amp;psig=AFQjCNHhccXEpu4-u9XL2QncPDZ3aGO0rw&amp;ust=138121129900360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jp/url?sa=i&amp;rct=j&amp;q=&amp;esrc=s&amp;frm=1&amp;source=images&amp;cd=&amp;cad=rja&amp;docid=cEj7BD1unX4qXM&amp;tbnid=1c65vZ4beeuKgM:&amp;ved=0CAUQjRw&amp;url=http://tabelog.com/tokyo/A1316/A131602/13006110/&amp;ei=bEBSUu72EMnFkgWj5YDQBA&amp;bvm=bv.53537100,d.dGI&amp;psig=AFQjCNGYLojNBwryOVXHYqPTuXbq8mvLaQ&amp;ust=1381208034903967"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404664"/>
            <a:ext cx="8712968" cy="1656184"/>
          </a:xfrm>
        </p:spPr>
        <p:txBody>
          <a:bodyPr>
            <a:noAutofit/>
          </a:bodyPr>
          <a:lstStyle/>
          <a:p>
            <a:r>
              <a:rPr lang="ja-JP" altLang="en-US" sz="5400" dirty="0"/>
              <a:t>２</a:t>
            </a:r>
            <a:r>
              <a:rPr kumimoji="1" lang="ja-JP" altLang="en-US" sz="5400" dirty="0" smtClean="0"/>
              <a:t>乗に比例する関数の利用</a:t>
            </a:r>
            <a:endParaRPr kumimoji="1" lang="ja-JP" altLang="en-US" sz="5400" dirty="0"/>
          </a:p>
        </p:txBody>
      </p:sp>
      <p:sp>
        <p:nvSpPr>
          <p:cNvPr id="3" name="サブタイトル 2"/>
          <p:cNvSpPr>
            <a:spLocks noGrp="1"/>
          </p:cNvSpPr>
          <p:nvPr>
            <p:ph type="subTitle" idx="1"/>
          </p:nvPr>
        </p:nvSpPr>
        <p:spPr>
          <a:xfrm>
            <a:off x="755576" y="2564904"/>
            <a:ext cx="7632848" cy="3672408"/>
          </a:xfrm>
          <a:solidFill>
            <a:srgbClr val="FFFF00"/>
          </a:solidFill>
        </p:spPr>
        <p:txBody>
          <a:bodyPr>
            <a:noAutofit/>
          </a:bodyPr>
          <a:lstStyle/>
          <a:p>
            <a:r>
              <a:rPr kumimoji="1" lang="ja-JP" altLang="en-US" sz="5400" dirty="0" smtClean="0">
                <a:solidFill>
                  <a:schemeClr val="tx1"/>
                </a:solidFill>
              </a:rPr>
              <a:t>ねらい</a:t>
            </a:r>
            <a:endParaRPr kumimoji="1" lang="en-US" altLang="ja-JP" sz="5400" dirty="0" smtClean="0">
              <a:solidFill>
                <a:schemeClr val="tx1"/>
              </a:solidFill>
            </a:endParaRPr>
          </a:p>
          <a:p>
            <a:pPr algn="l"/>
            <a:r>
              <a:rPr kumimoji="1" lang="ja-JP" altLang="en-US" sz="5400" dirty="0" smtClean="0">
                <a:solidFill>
                  <a:schemeClr val="tx1"/>
                </a:solidFill>
              </a:rPr>
              <a:t>「</a:t>
            </a:r>
            <a:r>
              <a:rPr kumimoji="1" lang="en-US" altLang="ja-JP" sz="5400" dirty="0" smtClean="0">
                <a:solidFill>
                  <a:schemeClr val="tx1"/>
                </a:solidFill>
              </a:rPr>
              <a:t>2</a:t>
            </a:r>
            <a:r>
              <a:rPr kumimoji="1" lang="ja-JP" altLang="en-US" sz="5400" dirty="0" smtClean="0">
                <a:solidFill>
                  <a:schemeClr val="tx1"/>
                </a:solidFill>
              </a:rPr>
              <a:t>乗に比例する関数を日常的な事象の問題解決に利用できる。」</a:t>
            </a:r>
            <a:endParaRPr kumimoji="1" lang="ja-JP" altLang="en-US" sz="5400" dirty="0">
              <a:solidFill>
                <a:schemeClr val="tx1"/>
              </a:solidFill>
            </a:endParaRPr>
          </a:p>
        </p:txBody>
      </p:sp>
    </p:spTree>
    <p:extLst>
      <p:ext uri="{BB962C8B-B14F-4D97-AF65-F5344CB8AC3E}">
        <p14:creationId xmlns:p14="http://schemas.microsoft.com/office/powerpoint/2010/main" val="3192077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196752"/>
            <a:ext cx="4745501" cy="3559126"/>
          </a:xfr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1880" y="3212976"/>
            <a:ext cx="5100916" cy="3412976"/>
          </a:xfrm>
          <a:prstGeom prst="rect">
            <a:avLst/>
          </a:prstGeom>
        </p:spPr>
      </p:pic>
    </p:spTree>
    <p:extLst>
      <p:ext uri="{BB962C8B-B14F-4D97-AF65-F5344CB8AC3E}">
        <p14:creationId xmlns:p14="http://schemas.microsoft.com/office/powerpoint/2010/main" val="119055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グループ化 47"/>
          <p:cNvGrpSpPr/>
          <p:nvPr/>
        </p:nvGrpSpPr>
        <p:grpSpPr>
          <a:xfrm>
            <a:off x="3232850" y="567453"/>
            <a:ext cx="6006886" cy="6508341"/>
            <a:chOff x="1637859" y="305849"/>
            <a:chExt cx="6006886" cy="6508341"/>
          </a:xfrm>
        </p:grpSpPr>
        <p:grpSp>
          <p:nvGrpSpPr>
            <p:cNvPr id="2" name="グループ化 1"/>
            <p:cNvGrpSpPr/>
            <p:nvPr/>
          </p:nvGrpSpPr>
          <p:grpSpPr>
            <a:xfrm>
              <a:off x="1637859" y="305849"/>
              <a:ext cx="6006886" cy="6508341"/>
              <a:chOff x="4120011" y="1225559"/>
              <a:chExt cx="5037675" cy="5483491"/>
            </a:xfrm>
          </p:grpSpPr>
          <p:cxnSp>
            <p:nvCxnSpPr>
              <p:cNvPr id="5" name="直線コネクタ 4"/>
              <p:cNvCxnSpPr/>
              <p:nvPr/>
            </p:nvCxnSpPr>
            <p:spPr>
              <a:xfrm>
                <a:off x="4120011" y="5966232"/>
                <a:ext cx="4825117" cy="16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3" idx="2"/>
                <a:endCxn id="1026" idx="2"/>
              </p:cNvCxnSpPr>
              <p:nvPr/>
            </p:nvCxnSpPr>
            <p:spPr>
              <a:xfrm>
                <a:off x="6585018" y="1734734"/>
                <a:ext cx="13686" cy="49743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378070" y="1225559"/>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5" name="テキスト ボックス 14"/>
              <p:cNvSpPr txBox="1"/>
              <p:nvPr/>
            </p:nvSpPr>
            <p:spPr>
              <a:xfrm>
                <a:off x="8732570" y="5814017"/>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6" name="テキスト ボックス 15"/>
              <p:cNvSpPr txBox="1"/>
              <p:nvPr/>
            </p:nvSpPr>
            <p:spPr>
              <a:xfrm>
                <a:off x="6167147" y="5937130"/>
                <a:ext cx="492443" cy="461665"/>
              </a:xfrm>
              <a:prstGeom prst="rect">
                <a:avLst/>
              </a:prstGeom>
              <a:noFill/>
            </p:spPr>
            <p:txBody>
              <a:bodyPr wrap="none" rtlCol="0">
                <a:spAutoFit/>
              </a:bodyPr>
              <a:lstStyle/>
              <a:p>
                <a:r>
                  <a:rPr kumimoji="1" lang="ja-JP" altLang="en-US" sz="2400" dirty="0" smtClean="0">
                    <a:ea typeface="ＤＦ平成明朝体W7" pitchFamily="1" charset="-128"/>
                  </a:rPr>
                  <a:t>Ｏ</a:t>
                </a:r>
                <a:endParaRPr kumimoji="1" lang="ja-JP" altLang="en-US" sz="2400" dirty="0">
                  <a:ea typeface="ＤＦ平成明朝体W7" pitchFamily="1" charset="-128"/>
                </a:endParaRPr>
              </a:p>
            </p:txBody>
          </p:sp>
          <p:sp>
            <p:nvSpPr>
              <p:cNvPr id="17" name="テキスト ボックス 16"/>
              <p:cNvSpPr txBox="1"/>
              <p:nvPr/>
            </p:nvSpPr>
            <p:spPr>
              <a:xfrm>
                <a:off x="8044158" y="2832647"/>
                <a:ext cx="318882" cy="440830"/>
              </a:xfrm>
              <a:prstGeom prst="rect">
                <a:avLst/>
              </a:prstGeom>
              <a:noFill/>
            </p:spPr>
            <p:txBody>
              <a:bodyPr wrap="none" rtlCol="0">
                <a:spAutoFit/>
              </a:bodyPr>
              <a:lstStyle/>
              <a:p>
                <a:r>
                  <a:rPr kumimoji="1" lang="en-US" altLang="ja-JP" sz="2800" dirty="0" smtClean="0"/>
                  <a:t>B</a:t>
                </a:r>
                <a:endParaRPr kumimoji="1" lang="ja-JP" altLang="en-US" sz="2800" dirty="0"/>
              </a:p>
            </p:txBody>
          </p:sp>
        </p:grpSp>
        <p:sp>
          <p:nvSpPr>
            <p:cNvPr id="53" name="テキスト ボックス 52"/>
            <p:cNvSpPr txBox="1"/>
            <p:nvPr/>
          </p:nvSpPr>
          <p:spPr>
            <a:xfrm>
              <a:off x="2567918" y="5932824"/>
              <a:ext cx="375424" cy="523220"/>
            </a:xfrm>
            <a:prstGeom prst="rect">
              <a:avLst/>
            </a:prstGeom>
            <a:noFill/>
          </p:spPr>
          <p:txBody>
            <a:bodyPr wrap="none" rtlCol="0">
              <a:spAutoFit/>
            </a:bodyPr>
            <a:lstStyle/>
            <a:p>
              <a:r>
                <a:rPr kumimoji="1" lang="en-US" altLang="ja-JP" sz="2800" dirty="0" smtClean="0"/>
                <a:t>C</a:t>
              </a:r>
              <a:endParaRPr kumimoji="1" lang="ja-JP" altLang="en-US" sz="2800" dirty="0"/>
            </a:p>
          </p:txBody>
        </p:sp>
      </p:grpSp>
      <mc:AlternateContent xmlns:mc="http://schemas.openxmlformats.org/markup-compatibility/2006" xmlns:a14="http://schemas.microsoft.com/office/drawing/2010/main">
        <mc:Choice Requires="a14">
          <p:sp>
            <p:nvSpPr>
              <p:cNvPr id="69" name="正方形/長方形 68"/>
              <p:cNvSpPr/>
              <p:nvPr/>
            </p:nvSpPr>
            <p:spPr>
              <a:xfrm>
                <a:off x="8240" y="52217"/>
                <a:ext cx="5302092" cy="4746812"/>
              </a:xfrm>
              <a:prstGeom prst="rect">
                <a:avLst/>
              </a:prstGeom>
            </p:spPr>
            <p:txBody>
              <a:bodyPr wrap="none">
                <a:spAutoFit/>
              </a:bodyPr>
              <a:lstStyle/>
              <a:p>
                <a:r>
                  <a:rPr lang="ja-JP" altLang="en-US" sz="2400" dirty="0" smtClean="0"/>
                  <a:t>ｙ＝</a:t>
                </a:r>
                <a14:m>
                  <m:oMath xmlns:m="http://schemas.openxmlformats.org/officeDocument/2006/math">
                    <m:f>
                      <m:fPr>
                        <m:ctrlPr>
                          <a:rPr lang="en-US" altLang="ja-JP" sz="2400" i="1" smtClean="0">
                            <a:latin typeface="Cambria Math" panose="02040503050406030204" pitchFamily="18" charset="0"/>
                          </a:rPr>
                        </m:ctrlPr>
                      </m:fPr>
                      <m:num>
                        <m:r>
                          <a:rPr lang="ja-JP" altLang="en-US" sz="2400" i="1">
                            <a:latin typeface="Cambria Math" panose="02040503050406030204" pitchFamily="18" charset="0"/>
                          </a:rPr>
                          <m:t>１</m:t>
                        </m:r>
                      </m:num>
                      <m:den>
                        <m:r>
                          <a:rPr lang="ja-JP" altLang="en-US" sz="2400" i="1">
                            <a:latin typeface="Cambria Math" panose="02040503050406030204" pitchFamily="18" charset="0"/>
                          </a:rPr>
                          <m:t>２</m:t>
                        </m:r>
                      </m:den>
                    </m:f>
                  </m:oMath>
                </a14:m>
                <a:r>
                  <a:rPr lang="ja-JP" altLang="en-US" sz="2400" dirty="0" err="1" smtClean="0"/>
                  <a:t>ｘ</a:t>
                </a:r>
                <a:r>
                  <a:rPr lang="en-US" altLang="ja-JP" sz="2400" baseline="30000" dirty="0" smtClean="0"/>
                  <a:t>2</a:t>
                </a:r>
                <a:r>
                  <a:rPr lang="ja-JP" altLang="en-US" sz="2400" dirty="0" smtClean="0"/>
                  <a:t>のグラフ上に</a:t>
                </a:r>
                <a:r>
                  <a:rPr lang="en-US" altLang="ja-JP" sz="2400" dirty="0" smtClean="0"/>
                  <a:t>2</a:t>
                </a:r>
                <a:r>
                  <a:rPr lang="ja-JP" altLang="en-US" sz="2400" dirty="0" smtClean="0"/>
                  <a:t>点</a:t>
                </a:r>
                <a:r>
                  <a:rPr lang="en-US" altLang="ja-JP" sz="2400" dirty="0" smtClean="0"/>
                  <a:t>A,B</a:t>
                </a:r>
                <a:r>
                  <a:rPr lang="ja-JP" altLang="en-US" sz="2400" dirty="0" smtClean="0"/>
                  <a:t>があります。</a:t>
                </a:r>
                <a:endParaRPr lang="en-US" altLang="ja-JP" sz="2400" dirty="0" smtClean="0"/>
              </a:p>
              <a:p>
                <a:r>
                  <a:rPr lang="en-US" altLang="ja-JP" sz="2400" dirty="0" smtClean="0"/>
                  <a:t>A,B</a:t>
                </a:r>
                <a:r>
                  <a:rPr lang="ja-JP" altLang="en-US" sz="2400" dirty="0" smtClean="0"/>
                  <a:t>の</a:t>
                </a:r>
                <a:r>
                  <a:rPr lang="ja-JP" altLang="en-US" sz="2400" dirty="0" err="1" smtClean="0"/>
                  <a:t>ｘ</a:t>
                </a:r>
                <a:r>
                  <a:rPr lang="ja-JP" altLang="en-US" sz="2400" dirty="0" smtClean="0"/>
                  <a:t>座標が、それぞれ、－２、４であ</a:t>
                </a:r>
                <a:endParaRPr lang="en-US" altLang="ja-JP" sz="2400" dirty="0" smtClean="0"/>
              </a:p>
              <a:p>
                <a:r>
                  <a:rPr lang="ja-JP" altLang="en-US" sz="2400" dirty="0" smtClean="0"/>
                  <a:t>るとき、次の問いに答えなさい。</a:t>
                </a:r>
                <a:endParaRPr lang="en-US" altLang="ja-JP" sz="2400" dirty="0" smtClean="0"/>
              </a:p>
              <a:p>
                <a:endParaRPr lang="en-US" altLang="ja-JP" sz="2400" dirty="0"/>
              </a:p>
              <a:p>
                <a:pPr marL="457200" indent="-457200">
                  <a:buAutoNum type="arabicParenBoth"/>
                </a:pPr>
                <a:r>
                  <a:rPr lang="en-US" altLang="ja-JP" sz="2400" dirty="0" smtClean="0"/>
                  <a:t>2</a:t>
                </a:r>
                <a:r>
                  <a:rPr lang="ja-JP" altLang="en-US" sz="2400" dirty="0" smtClean="0"/>
                  <a:t>点</a:t>
                </a:r>
                <a:r>
                  <a:rPr lang="en-US" altLang="ja-JP" sz="2400" dirty="0" smtClean="0"/>
                  <a:t>A,B</a:t>
                </a:r>
                <a:r>
                  <a:rPr lang="ja-JP" altLang="en-US" sz="2400" dirty="0" smtClean="0"/>
                  <a:t>の座標をいいなさい。</a:t>
                </a:r>
                <a:endParaRPr lang="en-US" altLang="ja-JP" sz="2400" dirty="0" smtClean="0"/>
              </a:p>
              <a:p>
                <a:pPr marL="457200" indent="-457200">
                  <a:buAutoNum type="arabicParenBoth"/>
                </a:pPr>
                <a:endParaRPr lang="en-US" altLang="ja-JP" sz="2400" dirty="0"/>
              </a:p>
              <a:p>
                <a:pPr marL="457200" indent="-457200">
                  <a:buAutoNum type="arabicParenBoth"/>
                </a:pPr>
                <a:r>
                  <a:rPr lang="en-US" altLang="ja-JP" sz="2400" dirty="0" smtClean="0"/>
                  <a:t>2</a:t>
                </a:r>
                <a:r>
                  <a:rPr lang="ja-JP" altLang="en-US" sz="2400" dirty="0" smtClean="0"/>
                  <a:t>点</a:t>
                </a:r>
                <a:r>
                  <a:rPr lang="en-US" altLang="ja-JP" sz="2400" dirty="0" smtClean="0"/>
                  <a:t>A,B</a:t>
                </a:r>
                <a:r>
                  <a:rPr lang="ja-JP" altLang="en-US" sz="2400" dirty="0" smtClean="0"/>
                  <a:t>を通る直線の式を</a:t>
                </a:r>
                <a:endParaRPr lang="en-US" altLang="ja-JP" sz="2400" dirty="0" smtClean="0"/>
              </a:p>
              <a:p>
                <a:r>
                  <a:rPr lang="ja-JP" altLang="en-US" sz="2400" dirty="0"/>
                  <a:t>　</a:t>
                </a:r>
                <a:r>
                  <a:rPr lang="ja-JP" altLang="en-US" sz="2400" dirty="0" smtClean="0"/>
                  <a:t>求めなさい。</a:t>
                </a:r>
                <a:endParaRPr lang="en-US" altLang="ja-JP" sz="2400" dirty="0" smtClean="0"/>
              </a:p>
              <a:p>
                <a:endParaRPr lang="en-US" altLang="ja-JP" sz="2400" dirty="0"/>
              </a:p>
              <a:p>
                <a:r>
                  <a:rPr lang="en-US" altLang="ja-JP" sz="2400" dirty="0" smtClean="0"/>
                  <a:t>(3)</a:t>
                </a:r>
                <a:r>
                  <a:rPr lang="ja-JP" altLang="en-US" sz="2400" dirty="0" smtClean="0"/>
                  <a:t>　</a:t>
                </a:r>
                <a:r>
                  <a:rPr lang="en-US" altLang="ja-JP" sz="2400" dirty="0" smtClean="0"/>
                  <a:t>A,B</a:t>
                </a:r>
                <a:r>
                  <a:rPr lang="ja-JP" altLang="en-US" sz="2400" dirty="0" smtClean="0"/>
                  <a:t>を通る直線が</a:t>
                </a:r>
                <a:r>
                  <a:rPr lang="ja-JP" altLang="en-US" sz="2400" dirty="0" err="1" smtClean="0"/>
                  <a:t>ｘ</a:t>
                </a:r>
                <a:r>
                  <a:rPr lang="ja-JP" altLang="en-US" sz="2400" dirty="0" smtClean="0"/>
                  <a:t>軸と交わる</a:t>
                </a:r>
                <a:endParaRPr lang="en-US" altLang="ja-JP" sz="2400" dirty="0" smtClean="0"/>
              </a:p>
              <a:p>
                <a:r>
                  <a:rPr lang="ja-JP" altLang="en-US" sz="2400" dirty="0"/>
                  <a:t>　</a:t>
                </a:r>
                <a:r>
                  <a:rPr lang="ja-JP" altLang="en-US" sz="2400" dirty="0" smtClean="0"/>
                  <a:t>点を</a:t>
                </a:r>
                <a:r>
                  <a:rPr lang="en-US" altLang="ja-JP" sz="2400" dirty="0" smtClean="0"/>
                  <a:t>C</a:t>
                </a:r>
                <a:r>
                  <a:rPr lang="ja-JP" altLang="en-US" sz="2400" dirty="0" smtClean="0"/>
                  <a:t>とするとき、△</a:t>
                </a:r>
                <a:r>
                  <a:rPr lang="en-US" altLang="ja-JP" sz="2400" dirty="0" smtClean="0"/>
                  <a:t>BCO</a:t>
                </a:r>
                <a:r>
                  <a:rPr lang="ja-JP" altLang="en-US" sz="2400" dirty="0" smtClean="0"/>
                  <a:t>の面積を</a:t>
                </a:r>
                <a:endParaRPr lang="en-US" altLang="ja-JP" sz="2400" dirty="0" smtClean="0"/>
              </a:p>
              <a:p>
                <a:r>
                  <a:rPr lang="ja-JP" altLang="en-US" sz="2400" dirty="0"/>
                  <a:t>　</a:t>
                </a:r>
                <a:r>
                  <a:rPr lang="ja-JP" altLang="en-US" sz="2400" dirty="0" smtClean="0"/>
                  <a:t>求めなさい。</a:t>
                </a:r>
                <a:endParaRPr lang="ja-JP" altLang="en-US" sz="2400" dirty="0"/>
              </a:p>
            </p:txBody>
          </p:sp>
        </mc:Choice>
        <mc:Fallback xmlns="">
          <p:sp>
            <p:nvSpPr>
              <p:cNvPr id="69" name="正方形/長方形 68"/>
              <p:cNvSpPr>
                <a:spLocks noRot="1" noChangeAspect="1" noMove="1" noResize="1" noEditPoints="1" noAdjustHandles="1" noChangeArrowheads="1" noChangeShapeType="1" noTextEdit="1"/>
              </p:cNvSpPr>
              <p:nvPr/>
            </p:nvSpPr>
            <p:spPr>
              <a:xfrm>
                <a:off x="8240" y="52217"/>
                <a:ext cx="5302092" cy="4746812"/>
              </a:xfrm>
              <a:prstGeom prst="rect">
                <a:avLst/>
              </a:prstGeom>
              <a:blipFill>
                <a:blip r:embed="rId3"/>
                <a:stretch>
                  <a:fillRect l="-1839" r="-575" b="-1542"/>
                </a:stretch>
              </a:blipFill>
            </p:spPr>
            <p:txBody>
              <a:bodyPr/>
              <a:lstStyle/>
              <a:p>
                <a:r>
                  <a:rPr lang="ja-JP" altLang="en-US">
                    <a:noFill/>
                  </a:rPr>
                  <a:t> </a:t>
                </a:r>
              </a:p>
            </p:txBody>
          </p:sp>
        </mc:Fallback>
      </mc:AlternateContent>
      <p:sp>
        <p:nvSpPr>
          <p:cNvPr id="21" name="フリーフォーム 20"/>
          <p:cNvSpPr/>
          <p:nvPr/>
        </p:nvSpPr>
        <p:spPr>
          <a:xfrm>
            <a:off x="4016870" y="1054528"/>
            <a:ext cx="4319357" cy="5128007"/>
          </a:xfrm>
          <a:custGeom>
            <a:avLst/>
            <a:gdLst>
              <a:gd name="connsiteX0" fmla="*/ 9220 w 4319357"/>
              <a:gd name="connsiteY0" fmla="*/ 91884 h 5128007"/>
              <a:gd name="connsiteX1" fmla="*/ 63811 w 4319357"/>
              <a:gd name="connsiteY1" fmla="*/ 282953 h 5128007"/>
              <a:gd name="connsiteX2" fmla="*/ 486891 w 4319357"/>
              <a:gd name="connsiteY2" fmla="*/ 2043514 h 5128007"/>
              <a:gd name="connsiteX3" fmla="*/ 909972 w 4319357"/>
              <a:gd name="connsiteY3" fmla="*/ 3408290 h 5128007"/>
              <a:gd name="connsiteX4" fmla="*/ 1333052 w 4319357"/>
              <a:gd name="connsiteY4" fmla="*/ 4349985 h 5128007"/>
              <a:gd name="connsiteX5" fmla="*/ 1742485 w 4319357"/>
              <a:gd name="connsiteY5" fmla="*/ 4964135 h 5128007"/>
              <a:gd name="connsiteX6" fmla="*/ 2165566 w 4319357"/>
              <a:gd name="connsiteY6" fmla="*/ 5127908 h 5128007"/>
              <a:gd name="connsiteX7" fmla="*/ 2588646 w 4319357"/>
              <a:gd name="connsiteY7" fmla="*/ 4950487 h 5128007"/>
              <a:gd name="connsiteX8" fmla="*/ 2998079 w 4319357"/>
              <a:gd name="connsiteY8" fmla="*/ 4349985 h 5128007"/>
              <a:gd name="connsiteX9" fmla="*/ 3421160 w 4319357"/>
              <a:gd name="connsiteY9" fmla="*/ 3394642 h 5128007"/>
              <a:gd name="connsiteX10" fmla="*/ 3830593 w 4319357"/>
              <a:gd name="connsiteY10" fmla="*/ 2043514 h 5128007"/>
              <a:gd name="connsiteX11" fmla="*/ 4267321 w 4319357"/>
              <a:gd name="connsiteY11" fmla="*/ 269305 h 5128007"/>
              <a:gd name="connsiteX12" fmla="*/ 4294617 w 4319357"/>
              <a:gd name="connsiteY12" fmla="*/ 37293 h 5128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19357" h="5128007">
                <a:moveTo>
                  <a:pt x="9220" y="91884"/>
                </a:moveTo>
                <a:cubicBezTo>
                  <a:pt x="-3291" y="24782"/>
                  <a:pt x="-15801" y="-42319"/>
                  <a:pt x="63811" y="282953"/>
                </a:cubicBezTo>
                <a:cubicBezTo>
                  <a:pt x="143423" y="608225"/>
                  <a:pt x="345864" y="1522624"/>
                  <a:pt x="486891" y="2043514"/>
                </a:cubicBezTo>
                <a:cubicBezTo>
                  <a:pt x="627918" y="2564404"/>
                  <a:pt x="768945" y="3023878"/>
                  <a:pt x="909972" y="3408290"/>
                </a:cubicBezTo>
                <a:cubicBezTo>
                  <a:pt x="1050999" y="3792702"/>
                  <a:pt x="1194300" y="4090678"/>
                  <a:pt x="1333052" y="4349985"/>
                </a:cubicBezTo>
                <a:cubicBezTo>
                  <a:pt x="1471804" y="4609292"/>
                  <a:pt x="1603733" y="4834481"/>
                  <a:pt x="1742485" y="4964135"/>
                </a:cubicBezTo>
                <a:cubicBezTo>
                  <a:pt x="1881237" y="5093789"/>
                  <a:pt x="2024539" y="5130183"/>
                  <a:pt x="2165566" y="5127908"/>
                </a:cubicBezTo>
                <a:cubicBezTo>
                  <a:pt x="2306593" y="5125633"/>
                  <a:pt x="2449894" y="5080141"/>
                  <a:pt x="2588646" y="4950487"/>
                </a:cubicBezTo>
                <a:cubicBezTo>
                  <a:pt x="2727398" y="4820833"/>
                  <a:pt x="2859327" y="4609293"/>
                  <a:pt x="2998079" y="4349985"/>
                </a:cubicBezTo>
                <a:cubicBezTo>
                  <a:pt x="3136831" y="4090678"/>
                  <a:pt x="3282408" y="3779054"/>
                  <a:pt x="3421160" y="3394642"/>
                </a:cubicBezTo>
                <a:cubicBezTo>
                  <a:pt x="3559912" y="3010230"/>
                  <a:pt x="3689566" y="2564404"/>
                  <a:pt x="3830593" y="2043514"/>
                </a:cubicBezTo>
                <a:cubicBezTo>
                  <a:pt x="3971620" y="1522624"/>
                  <a:pt x="4189984" y="603675"/>
                  <a:pt x="4267321" y="269305"/>
                </a:cubicBezTo>
                <a:cubicBezTo>
                  <a:pt x="4344658" y="-65065"/>
                  <a:pt x="4319637" y="-13886"/>
                  <a:pt x="4294617" y="3729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72" name="正方形/長方形 71"/>
              <p:cNvSpPr/>
              <p:nvPr/>
            </p:nvSpPr>
            <p:spPr>
              <a:xfrm>
                <a:off x="7850359" y="409464"/>
                <a:ext cx="1119217" cy="684162"/>
              </a:xfrm>
              <a:prstGeom prst="rect">
                <a:avLst/>
              </a:prstGeom>
              <a:ln>
                <a:noFill/>
              </a:ln>
            </p:spPr>
            <p:txBody>
              <a:bodyPr wrap="none">
                <a:spAutoFit/>
              </a:bodyPr>
              <a:lstStyle/>
              <a:p>
                <a:r>
                  <a:rPr lang="ja-JP" altLang="en-US" sz="2400" dirty="0" smtClean="0">
                    <a:ln>
                      <a:noFill/>
                    </a:ln>
                    <a:solidFill>
                      <a:schemeClr val="tx1"/>
                    </a:solidFill>
                  </a:rPr>
                  <a:t>ｙ＝</a:t>
                </a:r>
                <a14:m>
                  <m:oMath xmlns:m="http://schemas.openxmlformats.org/officeDocument/2006/math">
                    <m:f>
                      <m:fPr>
                        <m:ctrlPr>
                          <a:rPr lang="en-US" altLang="ja-JP" sz="2400" i="1" smtClean="0">
                            <a:ln>
                              <a:noFill/>
                            </a:ln>
                            <a:solidFill>
                              <a:schemeClr val="tx1"/>
                            </a:solidFill>
                            <a:latin typeface="Cambria Math" panose="02040503050406030204" pitchFamily="18" charset="0"/>
                          </a:rPr>
                        </m:ctrlPr>
                      </m:fPr>
                      <m:num>
                        <m:r>
                          <a:rPr lang="ja-JP" altLang="en-US" sz="2400" b="0" i="1" smtClean="0">
                            <a:ln>
                              <a:noFill/>
                            </a:ln>
                            <a:solidFill>
                              <a:schemeClr val="tx1"/>
                            </a:solidFill>
                            <a:latin typeface="Cambria Math"/>
                          </a:rPr>
                          <m:t>１</m:t>
                        </m:r>
                      </m:num>
                      <m:den>
                        <m:r>
                          <a:rPr lang="ja-JP" altLang="en-US" sz="2400" b="0" i="1" smtClean="0">
                            <a:ln>
                              <a:noFill/>
                            </a:ln>
                            <a:solidFill>
                              <a:schemeClr val="tx1"/>
                            </a:solidFill>
                            <a:latin typeface="Cambria Math"/>
                          </a:rPr>
                          <m:t>２</m:t>
                        </m:r>
                      </m:den>
                    </m:f>
                  </m:oMath>
                </a14:m>
                <a:r>
                  <a:rPr lang="ja-JP" altLang="en-US" sz="2400" dirty="0" err="1" smtClean="0">
                    <a:ln>
                      <a:noFill/>
                    </a:ln>
                    <a:solidFill>
                      <a:schemeClr val="tx1"/>
                    </a:solidFill>
                  </a:rPr>
                  <a:t>ｘ</a:t>
                </a:r>
                <a:r>
                  <a:rPr lang="en-US" altLang="ja-JP" sz="2400" baseline="30000" dirty="0" smtClean="0">
                    <a:ln>
                      <a:noFill/>
                    </a:ln>
                    <a:solidFill>
                      <a:schemeClr val="tx1"/>
                    </a:solidFill>
                  </a:rPr>
                  <a:t>2</a:t>
                </a:r>
                <a:endParaRPr lang="ja-JP" altLang="en-US" sz="2400" dirty="0">
                  <a:ln>
                    <a:noFill/>
                  </a:ln>
                  <a:solidFill>
                    <a:schemeClr val="tx1"/>
                  </a:solidFill>
                </a:endParaRPr>
              </a:p>
            </p:txBody>
          </p:sp>
        </mc:Choice>
        <mc:Fallback xmlns="">
          <p:sp>
            <p:nvSpPr>
              <p:cNvPr id="72" name="正方形/長方形 71"/>
              <p:cNvSpPr>
                <a:spLocks noRot="1" noChangeAspect="1" noMove="1" noResize="1" noEditPoints="1" noAdjustHandles="1" noChangeArrowheads="1" noChangeShapeType="1" noTextEdit="1"/>
              </p:cNvSpPr>
              <p:nvPr/>
            </p:nvSpPr>
            <p:spPr>
              <a:xfrm>
                <a:off x="7850359" y="409464"/>
                <a:ext cx="1119217" cy="684162"/>
              </a:xfrm>
              <a:prstGeom prst="rect">
                <a:avLst/>
              </a:prstGeom>
              <a:blipFill>
                <a:blip r:embed="rId4"/>
                <a:stretch>
                  <a:fillRect l="-8743" r="-2186" b="-4464"/>
                </a:stretch>
              </a:blipFill>
              <a:ln>
                <a:noFill/>
              </a:ln>
            </p:spPr>
            <p:txBody>
              <a:bodyPr/>
              <a:lstStyle/>
              <a:p>
                <a:r>
                  <a:rPr lang="ja-JP" altLang="en-US">
                    <a:noFill/>
                  </a:rPr>
                  <a:t> </a:t>
                </a:r>
              </a:p>
            </p:txBody>
          </p:sp>
        </mc:Fallback>
      </mc:AlternateContent>
      <p:cxnSp>
        <p:nvCxnSpPr>
          <p:cNvPr id="4" name="直線コネクタ 3"/>
          <p:cNvCxnSpPr/>
          <p:nvPr/>
        </p:nvCxnSpPr>
        <p:spPr>
          <a:xfrm flipH="1">
            <a:off x="3966739" y="1738690"/>
            <a:ext cx="4853733" cy="4826724"/>
          </a:xfrm>
          <a:prstGeom prst="line">
            <a:avLst/>
          </a:prstGeom>
          <a:ln w="28575"/>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a:off x="4880444" y="4941168"/>
            <a:ext cx="393056" cy="523220"/>
          </a:xfrm>
          <a:prstGeom prst="rect">
            <a:avLst/>
          </a:prstGeom>
          <a:noFill/>
        </p:spPr>
        <p:txBody>
          <a:bodyPr wrap="none" rtlCol="0">
            <a:spAutoFit/>
          </a:bodyPr>
          <a:lstStyle/>
          <a:p>
            <a:r>
              <a:rPr kumimoji="1" lang="en-US" altLang="ja-JP" sz="2800" dirty="0" smtClean="0"/>
              <a:t>A</a:t>
            </a:r>
            <a:endParaRPr kumimoji="1" lang="ja-JP" altLang="en-US" sz="2800" dirty="0"/>
          </a:p>
        </p:txBody>
      </p:sp>
      <p:cxnSp>
        <p:nvCxnSpPr>
          <p:cNvPr id="11" name="直線コネクタ 10"/>
          <p:cNvCxnSpPr/>
          <p:nvPr/>
        </p:nvCxnSpPr>
        <p:spPr>
          <a:xfrm flipH="1">
            <a:off x="6180265" y="2524651"/>
            <a:ext cx="1819220" cy="366949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259279" y="5250275"/>
            <a:ext cx="22090" cy="93226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977395" y="2552937"/>
            <a:ext cx="22090" cy="362959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830038" y="6139657"/>
            <a:ext cx="788999" cy="523220"/>
          </a:xfrm>
          <a:prstGeom prst="rect">
            <a:avLst/>
          </a:prstGeom>
          <a:noFill/>
        </p:spPr>
        <p:txBody>
          <a:bodyPr wrap="none" rtlCol="0">
            <a:spAutoFit/>
          </a:bodyPr>
          <a:lstStyle/>
          <a:p>
            <a:r>
              <a:rPr kumimoji="1" lang="ja-JP" altLang="en-US" sz="2800" dirty="0" smtClean="0">
                <a:solidFill>
                  <a:srgbClr val="FF0000"/>
                </a:solidFill>
              </a:rPr>
              <a:t>－２</a:t>
            </a:r>
            <a:endParaRPr kumimoji="1" lang="ja-JP" altLang="en-US" sz="2800" dirty="0">
              <a:solidFill>
                <a:srgbClr val="FF0000"/>
              </a:solidFill>
            </a:endParaRPr>
          </a:p>
        </p:txBody>
      </p:sp>
      <p:sp>
        <p:nvSpPr>
          <p:cNvPr id="38" name="テキスト ボックス 37"/>
          <p:cNvSpPr txBox="1"/>
          <p:nvPr/>
        </p:nvSpPr>
        <p:spPr>
          <a:xfrm>
            <a:off x="7771421" y="6117860"/>
            <a:ext cx="429926" cy="523220"/>
          </a:xfrm>
          <a:prstGeom prst="rect">
            <a:avLst/>
          </a:prstGeom>
          <a:noFill/>
        </p:spPr>
        <p:txBody>
          <a:bodyPr wrap="none" rtlCol="0">
            <a:spAutoFit/>
          </a:bodyPr>
          <a:lstStyle/>
          <a:p>
            <a:r>
              <a:rPr kumimoji="1" lang="ja-JP" altLang="en-US" sz="2800" dirty="0" smtClean="0">
                <a:solidFill>
                  <a:srgbClr val="FF0000"/>
                </a:solidFill>
              </a:rPr>
              <a:t>４</a:t>
            </a:r>
            <a:endParaRPr kumimoji="1" lang="ja-JP" altLang="en-US" sz="2800" dirty="0">
              <a:solidFill>
                <a:srgbClr val="FF0000"/>
              </a:solidFill>
            </a:endParaRPr>
          </a:p>
        </p:txBody>
      </p:sp>
    </p:spTree>
    <p:extLst>
      <p:ext uri="{BB962C8B-B14F-4D97-AF65-F5344CB8AC3E}">
        <p14:creationId xmlns:p14="http://schemas.microsoft.com/office/powerpoint/2010/main" val="327188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252520" cy="1916832"/>
          </a:xfrm>
        </p:spPr>
        <p:txBody>
          <a:bodyPr>
            <a:noAutofit/>
          </a:bodyPr>
          <a:lstStyle/>
          <a:p>
            <a:pPr algn="l"/>
            <a:r>
              <a:rPr kumimoji="1" lang="ja-JP" altLang="en-US" sz="3200" dirty="0" smtClean="0"/>
              <a:t>下の図のように、直角をはさむ２辺の長さが、それぞれ１０</a:t>
            </a:r>
            <a:r>
              <a:rPr kumimoji="1" lang="en-US" altLang="ja-JP" sz="3200" dirty="0" smtClean="0"/>
              <a:t>cm</a:t>
            </a:r>
            <a:r>
              <a:rPr kumimoji="1" lang="ja-JP" altLang="en-US" sz="3200" dirty="0" err="1" smtClean="0"/>
              <a:t>の合</a:t>
            </a:r>
            <a:r>
              <a:rPr kumimoji="1" lang="ja-JP" altLang="en-US" sz="3200" dirty="0" smtClean="0"/>
              <a:t>同名２つの直角二等辺三角形△</a:t>
            </a:r>
            <a:r>
              <a:rPr kumimoji="1" lang="en-US" altLang="ja-JP" sz="3200" dirty="0" smtClean="0"/>
              <a:t>ABC</a:t>
            </a:r>
            <a:r>
              <a:rPr kumimoji="1" lang="ja-JP" altLang="en-US" sz="3200" dirty="0" smtClean="0"/>
              <a:t>と△</a:t>
            </a:r>
            <a:r>
              <a:rPr kumimoji="1" lang="en-US" altLang="ja-JP" sz="3200" dirty="0" smtClean="0"/>
              <a:t>PQR</a:t>
            </a:r>
            <a:r>
              <a:rPr kumimoji="1" lang="ja-JP" altLang="en-US" sz="3200" dirty="0" smtClean="0"/>
              <a:t>があります。</a:t>
            </a:r>
            <a:r>
              <a:rPr lang="ja-JP" altLang="en-US" sz="3200" dirty="0"/>
              <a:t> △</a:t>
            </a:r>
            <a:r>
              <a:rPr lang="en-US" altLang="ja-JP" sz="3200" dirty="0" smtClean="0"/>
              <a:t>PQR</a:t>
            </a:r>
            <a:r>
              <a:rPr lang="ja-JP" altLang="en-US" sz="3200" dirty="0" smtClean="0"/>
              <a:t>は、直線に沿って毎秒２</a:t>
            </a:r>
            <a:r>
              <a:rPr lang="en-US" altLang="ja-JP" sz="3200" dirty="0" smtClean="0"/>
              <a:t>cm</a:t>
            </a:r>
            <a:r>
              <a:rPr lang="ja-JP" altLang="en-US" sz="3200" dirty="0" smtClean="0"/>
              <a:t>の速さで動いています。</a:t>
            </a:r>
            <a:endParaRPr kumimoji="1" lang="ja-JP" altLang="en-US" sz="3200" dirty="0"/>
          </a:p>
        </p:txBody>
      </p:sp>
      <p:sp>
        <p:nvSpPr>
          <p:cNvPr id="3" name="コンテンツ プレースホルダー 2"/>
          <p:cNvSpPr>
            <a:spLocks noGrp="1"/>
          </p:cNvSpPr>
          <p:nvPr>
            <p:ph idx="1"/>
          </p:nvPr>
        </p:nvSpPr>
        <p:spPr>
          <a:xfrm>
            <a:off x="56757" y="5384452"/>
            <a:ext cx="9330323" cy="1368152"/>
          </a:xfrm>
        </p:spPr>
        <p:txBody>
          <a:bodyPr>
            <a:normAutofit fontScale="92500" lnSpcReduction="10000"/>
          </a:bodyPr>
          <a:lstStyle/>
          <a:p>
            <a:pPr marL="0" indent="0">
              <a:buNone/>
            </a:pPr>
            <a:r>
              <a:rPr kumimoji="1" lang="en-US" altLang="ja-JP" dirty="0" smtClean="0"/>
              <a:t>(1)</a:t>
            </a:r>
            <a:r>
              <a:rPr lang="ja-JP" altLang="en-US" dirty="0"/>
              <a:t>　</a:t>
            </a:r>
            <a:r>
              <a:rPr lang="ja-JP" altLang="en-US" dirty="0" smtClean="0"/>
              <a:t>点</a:t>
            </a:r>
            <a:r>
              <a:rPr lang="en-US" altLang="ja-JP" dirty="0" smtClean="0"/>
              <a:t>R</a:t>
            </a:r>
            <a:r>
              <a:rPr lang="ja-JP" altLang="en-US" dirty="0" smtClean="0"/>
              <a:t>が点</a:t>
            </a:r>
            <a:r>
              <a:rPr lang="en-US" altLang="ja-JP" dirty="0" smtClean="0"/>
              <a:t>B</a:t>
            </a:r>
            <a:r>
              <a:rPr lang="ja-JP" altLang="en-US" dirty="0" smtClean="0"/>
              <a:t>の位置にきたときから</a:t>
            </a:r>
            <a:r>
              <a:rPr lang="ja-JP" altLang="en-US" dirty="0" err="1" smtClean="0"/>
              <a:t>ｘ</a:t>
            </a:r>
            <a:r>
              <a:rPr lang="ja-JP" altLang="en-US" dirty="0" smtClean="0"/>
              <a:t>秒後の△</a:t>
            </a:r>
            <a:r>
              <a:rPr lang="en-US" altLang="ja-JP" dirty="0" smtClean="0"/>
              <a:t>PQR</a:t>
            </a:r>
            <a:r>
              <a:rPr lang="ja-JP" altLang="en-US" dirty="0" smtClean="0"/>
              <a:t>と△</a:t>
            </a:r>
            <a:r>
              <a:rPr lang="en-US" altLang="ja-JP" dirty="0" smtClean="0"/>
              <a:t>ABC</a:t>
            </a:r>
            <a:r>
              <a:rPr lang="ja-JP" altLang="en-US" dirty="0" smtClean="0"/>
              <a:t>が重なった部分の面積を</a:t>
            </a:r>
            <a:r>
              <a:rPr lang="ja-JP" altLang="en-US" dirty="0" err="1" smtClean="0"/>
              <a:t>ｙ</a:t>
            </a:r>
            <a:r>
              <a:rPr lang="en-US" altLang="ja-JP" dirty="0" smtClean="0"/>
              <a:t>cm</a:t>
            </a:r>
            <a:r>
              <a:rPr lang="en-US" altLang="ja-JP" baseline="30000" dirty="0" smtClean="0"/>
              <a:t>2</a:t>
            </a:r>
            <a:r>
              <a:rPr lang="ja-JP" altLang="en-US" dirty="0" smtClean="0"/>
              <a:t>とします。点</a:t>
            </a:r>
            <a:r>
              <a:rPr lang="en-US" altLang="ja-JP" dirty="0" smtClean="0"/>
              <a:t>R</a:t>
            </a:r>
            <a:r>
              <a:rPr lang="ja-JP" altLang="en-US" dirty="0" smtClean="0"/>
              <a:t>が点</a:t>
            </a:r>
            <a:r>
              <a:rPr lang="en-US" altLang="ja-JP" dirty="0" smtClean="0"/>
              <a:t>B</a:t>
            </a:r>
            <a:r>
              <a:rPr lang="ja-JP" altLang="en-US" dirty="0" smtClean="0"/>
              <a:t>から点</a:t>
            </a:r>
            <a:r>
              <a:rPr lang="en-US" altLang="ja-JP" dirty="0" smtClean="0"/>
              <a:t>C</a:t>
            </a:r>
            <a:r>
              <a:rPr lang="ja-JP" altLang="en-US" dirty="0" err="1" smtClean="0"/>
              <a:t>まで</a:t>
            </a:r>
            <a:r>
              <a:rPr lang="ja-JP" altLang="en-US" dirty="0" smtClean="0"/>
              <a:t>動くとき、ｘとｙの関係を式に表しなさい。</a:t>
            </a:r>
            <a:endParaRPr kumimoji="1" lang="ja-JP" altLang="en-US" dirty="0"/>
          </a:p>
        </p:txBody>
      </p:sp>
      <p:cxnSp>
        <p:nvCxnSpPr>
          <p:cNvPr id="5" name="直線コネクタ 4"/>
          <p:cNvCxnSpPr/>
          <p:nvPr/>
        </p:nvCxnSpPr>
        <p:spPr>
          <a:xfrm>
            <a:off x="521804" y="4869159"/>
            <a:ext cx="8208912" cy="1"/>
          </a:xfrm>
          <a:prstGeom prst="line">
            <a:avLst/>
          </a:prstGeom>
        </p:spPr>
        <p:style>
          <a:lnRef idx="1">
            <a:schemeClr val="dk1"/>
          </a:lnRef>
          <a:fillRef idx="0">
            <a:schemeClr val="dk1"/>
          </a:fillRef>
          <a:effectRef idx="0">
            <a:schemeClr val="dk1"/>
          </a:effectRef>
          <a:fontRef idx="minor">
            <a:schemeClr val="tx1"/>
          </a:fontRef>
        </p:style>
      </p:cxnSp>
      <p:sp>
        <p:nvSpPr>
          <p:cNvPr id="8" name="直角三角形 7"/>
          <p:cNvSpPr/>
          <p:nvPr/>
        </p:nvSpPr>
        <p:spPr>
          <a:xfrm>
            <a:off x="6012160" y="2348879"/>
            <a:ext cx="2664296" cy="2520280"/>
          </a:xfrm>
          <a:prstGeom prst="rtTriangle">
            <a:avLst/>
          </a:prstGeom>
          <a:solidFill>
            <a:srgbClr val="FFFF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849415" y="4777986"/>
            <a:ext cx="380233" cy="523220"/>
          </a:xfrm>
          <a:prstGeom prst="rect">
            <a:avLst/>
          </a:prstGeom>
          <a:noFill/>
        </p:spPr>
        <p:txBody>
          <a:bodyPr wrap="none" rtlCol="0">
            <a:spAutoFit/>
          </a:bodyPr>
          <a:lstStyle/>
          <a:p>
            <a:r>
              <a:rPr kumimoji="1" lang="en-US" altLang="ja-JP" sz="2800" dirty="0" smtClean="0"/>
              <a:t>B</a:t>
            </a:r>
            <a:endParaRPr kumimoji="1" lang="ja-JP" altLang="en-US" sz="2800" dirty="0"/>
          </a:p>
        </p:txBody>
      </p:sp>
      <p:sp>
        <p:nvSpPr>
          <p:cNvPr id="14" name="テキスト ボックス 13"/>
          <p:cNvSpPr txBox="1"/>
          <p:nvPr/>
        </p:nvSpPr>
        <p:spPr>
          <a:xfrm>
            <a:off x="5849416" y="1916832"/>
            <a:ext cx="393056" cy="523220"/>
          </a:xfrm>
          <a:prstGeom prst="rect">
            <a:avLst/>
          </a:prstGeom>
          <a:noFill/>
        </p:spPr>
        <p:txBody>
          <a:bodyPr wrap="none" rtlCol="0">
            <a:spAutoFit/>
          </a:bodyPr>
          <a:lstStyle/>
          <a:p>
            <a:r>
              <a:rPr kumimoji="1" lang="en-US" altLang="ja-JP" sz="2800" dirty="0" smtClean="0"/>
              <a:t>A</a:t>
            </a:r>
            <a:endParaRPr kumimoji="1" lang="ja-JP" altLang="en-US" sz="2800" dirty="0"/>
          </a:p>
        </p:txBody>
      </p:sp>
      <p:grpSp>
        <p:nvGrpSpPr>
          <p:cNvPr id="18" name="グループ化 17"/>
          <p:cNvGrpSpPr/>
          <p:nvPr/>
        </p:nvGrpSpPr>
        <p:grpSpPr>
          <a:xfrm>
            <a:off x="1677392" y="1921708"/>
            <a:ext cx="3044527" cy="3387425"/>
            <a:chOff x="1677392" y="1921708"/>
            <a:chExt cx="3044527" cy="3387425"/>
          </a:xfrm>
        </p:grpSpPr>
        <p:sp>
          <p:nvSpPr>
            <p:cNvPr id="10" name="直角三角形 9"/>
            <p:cNvSpPr/>
            <p:nvPr/>
          </p:nvSpPr>
          <p:spPr>
            <a:xfrm>
              <a:off x="1867508" y="2348879"/>
              <a:ext cx="2664296" cy="2520280"/>
            </a:xfrm>
            <a:prstGeom prst="rtTriangle">
              <a:avLst/>
            </a:prstGeom>
            <a:solidFill>
              <a:srgbClr val="FFFF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341687" y="4785913"/>
              <a:ext cx="380232" cy="523220"/>
            </a:xfrm>
            <a:prstGeom prst="rect">
              <a:avLst/>
            </a:prstGeom>
            <a:noFill/>
          </p:spPr>
          <p:txBody>
            <a:bodyPr wrap="none" rtlCol="0">
              <a:spAutoFit/>
            </a:bodyPr>
            <a:lstStyle/>
            <a:p>
              <a:r>
                <a:rPr kumimoji="1" lang="en-US" altLang="ja-JP" sz="2800" dirty="0" smtClean="0"/>
                <a:t>R</a:t>
              </a:r>
              <a:endParaRPr kumimoji="1" lang="ja-JP" altLang="en-US" sz="2800" dirty="0"/>
            </a:p>
          </p:txBody>
        </p:sp>
        <p:sp>
          <p:nvSpPr>
            <p:cNvPr id="12" name="テキスト ボックス 11"/>
            <p:cNvSpPr txBox="1"/>
            <p:nvPr/>
          </p:nvSpPr>
          <p:spPr>
            <a:xfrm>
              <a:off x="1717590" y="4785913"/>
              <a:ext cx="426720" cy="523220"/>
            </a:xfrm>
            <a:prstGeom prst="rect">
              <a:avLst/>
            </a:prstGeom>
            <a:noFill/>
          </p:spPr>
          <p:txBody>
            <a:bodyPr wrap="none" rtlCol="0">
              <a:spAutoFit/>
            </a:bodyPr>
            <a:lstStyle/>
            <a:p>
              <a:r>
                <a:rPr kumimoji="1" lang="en-US" altLang="ja-JP" sz="2800" dirty="0" smtClean="0"/>
                <a:t>Q</a:t>
              </a:r>
              <a:endParaRPr kumimoji="1" lang="ja-JP" altLang="en-US" sz="2800" dirty="0"/>
            </a:p>
          </p:txBody>
        </p:sp>
        <p:sp>
          <p:nvSpPr>
            <p:cNvPr id="15" name="テキスト ボックス 14"/>
            <p:cNvSpPr txBox="1"/>
            <p:nvPr/>
          </p:nvSpPr>
          <p:spPr>
            <a:xfrm>
              <a:off x="1677392" y="1921708"/>
              <a:ext cx="370614" cy="523220"/>
            </a:xfrm>
            <a:prstGeom prst="rect">
              <a:avLst/>
            </a:prstGeom>
            <a:noFill/>
          </p:spPr>
          <p:txBody>
            <a:bodyPr wrap="none" rtlCol="0">
              <a:spAutoFit/>
            </a:bodyPr>
            <a:lstStyle/>
            <a:p>
              <a:r>
                <a:rPr kumimoji="1" lang="en-US" altLang="ja-JP" sz="2800" dirty="0" smtClean="0"/>
                <a:t>P</a:t>
              </a:r>
              <a:endParaRPr kumimoji="1" lang="ja-JP" altLang="en-US" sz="2800" dirty="0"/>
            </a:p>
          </p:txBody>
        </p:sp>
      </p:grpSp>
      <p:sp>
        <p:nvSpPr>
          <p:cNvPr id="16" name="テキスト ボックス 15"/>
          <p:cNvSpPr txBox="1"/>
          <p:nvPr/>
        </p:nvSpPr>
        <p:spPr>
          <a:xfrm>
            <a:off x="8486339" y="4785913"/>
            <a:ext cx="375424" cy="523220"/>
          </a:xfrm>
          <a:prstGeom prst="rect">
            <a:avLst/>
          </a:prstGeom>
          <a:noFill/>
        </p:spPr>
        <p:txBody>
          <a:bodyPr wrap="none" rtlCol="0">
            <a:spAutoFit/>
          </a:bodyPr>
          <a:lstStyle/>
          <a:p>
            <a:r>
              <a:rPr kumimoji="1" lang="en-US" altLang="ja-JP" sz="2800" dirty="0" smtClean="0"/>
              <a:t>C</a:t>
            </a:r>
            <a:endParaRPr kumimoji="1" lang="ja-JP" altLang="en-US" sz="2800" dirty="0"/>
          </a:p>
        </p:txBody>
      </p:sp>
      <p:sp>
        <p:nvSpPr>
          <p:cNvPr id="17" name="テキスト ボックス 16"/>
          <p:cNvSpPr txBox="1"/>
          <p:nvPr/>
        </p:nvSpPr>
        <p:spPr>
          <a:xfrm>
            <a:off x="253942" y="4614661"/>
            <a:ext cx="365806" cy="523220"/>
          </a:xfrm>
          <a:prstGeom prst="rect">
            <a:avLst/>
          </a:prstGeom>
          <a:noFill/>
        </p:spPr>
        <p:txBody>
          <a:bodyPr wrap="none" rtlCol="0">
            <a:spAutoFit/>
          </a:bodyPr>
          <a:lstStyle/>
          <a:p>
            <a:r>
              <a:rPr kumimoji="1" lang="en-US" altLang="ja-JP" sz="2800" dirty="0" smtClean="0"/>
              <a:t>ℓ</a:t>
            </a:r>
            <a:endParaRPr kumimoji="1" lang="ja-JP" altLang="en-US" sz="2800" dirty="0"/>
          </a:p>
        </p:txBody>
      </p:sp>
    </p:spTree>
    <p:extLst>
      <p:ext uri="{BB962C8B-B14F-4D97-AF65-F5344CB8AC3E}">
        <p14:creationId xmlns:p14="http://schemas.microsoft.com/office/powerpoint/2010/main" val="7530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61111E-6 -3.33333E-6 L 0.44948 -0.00602 " pathEditMode="relative" rAng="0" ptsTypes="AA">
                                      <p:cBhvr>
                                        <p:cTn id="6" dur="2000" fill="hold"/>
                                        <p:tgtEl>
                                          <p:spTgt spid="18"/>
                                        </p:tgtEl>
                                        <p:attrNameLst>
                                          <p:attrName>ppt_x</p:attrName>
                                          <p:attrName>ppt_y</p:attrName>
                                        </p:attrNameLst>
                                      </p:cBhvr>
                                      <p:rCtr x="22465"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01030"/>
            <a:ext cx="4479361" cy="1143000"/>
          </a:xfrm>
        </p:spPr>
        <p:txBody>
          <a:bodyPr>
            <a:noAutofit/>
          </a:bodyPr>
          <a:lstStyle/>
          <a:p>
            <a:pPr algn="l"/>
            <a:r>
              <a:rPr kumimoji="1" lang="en-US" altLang="ja-JP" sz="3600" dirty="0" smtClean="0"/>
              <a:t>(2)</a:t>
            </a:r>
            <a:r>
              <a:rPr kumimoji="1" lang="ja-JP" altLang="en-US" sz="3600" dirty="0" smtClean="0"/>
              <a:t>　</a:t>
            </a:r>
            <a:r>
              <a:rPr kumimoji="1" lang="en-US" altLang="ja-JP" sz="3600" dirty="0" smtClean="0"/>
              <a:t>(1)</a:t>
            </a:r>
            <a:r>
              <a:rPr kumimoji="1" lang="ja-JP" altLang="en-US" sz="3600" dirty="0" smtClean="0"/>
              <a:t>の関数のグラフをかきなさい。</a:t>
            </a:r>
            <a:endParaRPr kumimoji="1" lang="ja-JP" altLang="en-US" sz="3600" dirty="0"/>
          </a:p>
        </p:txBody>
      </p:sp>
      <p:sp>
        <p:nvSpPr>
          <p:cNvPr id="3" name="コンテンツ プレースホルダー 2"/>
          <p:cNvSpPr>
            <a:spLocks noGrp="1"/>
          </p:cNvSpPr>
          <p:nvPr>
            <p:ph idx="1"/>
          </p:nvPr>
        </p:nvSpPr>
        <p:spPr>
          <a:xfrm>
            <a:off x="162846" y="2873896"/>
            <a:ext cx="4403524" cy="1759520"/>
          </a:xfrm>
        </p:spPr>
        <p:txBody>
          <a:bodyPr>
            <a:normAutofit/>
          </a:bodyPr>
          <a:lstStyle/>
          <a:p>
            <a:pPr marL="0" indent="0">
              <a:buNone/>
            </a:pPr>
            <a:r>
              <a:rPr kumimoji="1" lang="en-US" altLang="ja-JP" sz="3600" dirty="0" smtClean="0"/>
              <a:t>(3)</a:t>
            </a:r>
            <a:r>
              <a:rPr kumimoji="1" lang="ja-JP" altLang="en-US" sz="3600" dirty="0" smtClean="0"/>
              <a:t>　Ｙの変域を求めなさい。</a:t>
            </a:r>
            <a:endParaRPr kumimoji="1" lang="ja-JP" altLang="en-US" sz="3600"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74" t="20502" r="45112" b="10345"/>
          <a:stretch/>
        </p:blipFill>
        <p:spPr bwMode="auto">
          <a:xfrm>
            <a:off x="4716016" y="620688"/>
            <a:ext cx="4104456" cy="5840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直線コネクタ 4"/>
          <p:cNvCxnSpPr/>
          <p:nvPr/>
        </p:nvCxnSpPr>
        <p:spPr>
          <a:xfrm>
            <a:off x="5868144" y="643583"/>
            <a:ext cx="0" cy="57289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a:stCxn id="14" idx="1"/>
          </p:cNvCxnSpPr>
          <p:nvPr/>
        </p:nvCxnSpPr>
        <p:spPr>
          <a:xfrm flipH="1">
            <a:off x="4932041" y="5458107"/>
            <a:ext cx="3796058" cy="174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436096" y="5458107"/>
            <a:ext cx="587185" cy="547949"/>
          </a:xfrm>
          <a:prstGeom prst="rect">
            <a:avLst/>
          </a:prstGeom>
          <a:noFill/>
        </p:spPr>
        <p:txBody>
          <a:bodyPr wrap="none" rtlCol="0">
            <a:spAutoFit/>
          </a:bodyPr>
          <a:lstStyle/>
          <a:p>
            <a:r>
              <a:rPr kumimoji="1" lang="ja-JP" altLang="en-US" sz="2400" dirty="0" smtClean="0">
                <a:ea typeface="ＤＦ平成明朝体W7" pitchFamily="1" charset="-128"/>
              </a:rPr>
              <a:t>Ｏ</a:t>
            </a:r>
            <a:endParaRPr kumimoji="1" lang="ja-JP" altLang="en-US" sz="2400" dirty="0">
              <a:ea typeface="ＤＦ平成明朝体W7" pitchFamily="1" charset="-128"/>
            </a:endParaRPr>
          </a:p>
        </p:txBody>
      </p:sp>
      <p:sp>
        <p:nvSpPr>
          <p:cNvPr id="12" name="テキスト ボックス 11"/>
          <p:cNvSpPr txBox="1"/>
          <p:nvPr/>
        </p:nvSpPr>
        <p:spPr>
          <a:xfrm>
            <a:off x="7902129" y="5436502"/>
            <a:ext cx="429926" cy="523220"/>
          </a:xfrm>
          <a:prstGeom prst="rect">
            <a:avLst/>
          </a:prstGeom>
          <a:noFill/>
        </p:spPr>
        <p:txBody>
          <a:bodyPr wrap="none" rtlCol="0">
            <a:spAutoFit/>
          </a:bodyPr>
          <a:lstStyle/>
          <a:p>
            <a:r>
              <a:rPr kumimoji="1" lang="ja-JP" altLang="en-US" sz="2800" dirty="0" smtClean="0"/>
              <a:t>５</a:t>
            </a:r>
            <a:endParaRPr kumimoji="1" lang="ja-JP" altLang="en-US" sz="2800" dirty="0"/>
          </a:p>
        </p:txBody>
      </p:sp>
      <p:sp>
        <p:nvSpPr>
          <p:cNvPr id="13" name="テキスト ボックス 12"/>
          <p:cNvSpPr txBox="1"/>
          <p:nvPr/>
        </p:nvSpPr>
        <p:spPr>
          <a:xfrm>
            <a:off x="5686844" y="139420"/>
            <a:ext cx="362600" cy="523220"/>
          </a:xfrm>
          <a:prstGeom prst="rect">
            <a:avLst/>
          </a:prstGeom>
          <a:noFill/>
        </p:spPr>
        <p:txBody>
          <a:bodyPr wrap="none" rtlCol="0">
            <a:spAutoFit/>
          </a:bodyPr>
          <a:lstStyle/>
          <a:p>
            <a:r>
              <a:rPr lang="ja-JP" altLang="en-US" sz="2800" dirty="0" smtClean="0"/>
              <a:t>ｙ</a:t>
            </a:r>
            <a:endParaRPr kumimoji="1" lang="ja-JP" altLang="en-US" sz="2800" dirty="0"/>
          </a:p>
        </p:txBody>
      </p:sp>
      <p:sp>
        <p:nvSpPr>
          <p:cNvPr id="14" name="テキスト ボックス 13"/>
          <p:cNvSpPr txBox="1"/>
          <p:nvPr/>
        </p:nvSpPr>
        <p:spPr>
          <a:xfrm>
            <a:off x="8728099" y="5196497"/>
            <a:ext cx="370614" cy="523220"/>
          </a:xfrm>
          <a:prstGeom prst="rect">
            <a:avLst/>
          </a:prstGeom>
          <a:noFill/>
        </p:spPr>
        <p:txBody>
          <a:bodyPr wrap="none" rtlCol="0">
            <a:spAutoFit/>
          </a:bodyPr>
          <a:lstStyle/>
          <a:p>
            <a:r>
              <a:rPr lang="ja-JP" altLang="en-US" sz="2800" dirty="0" smtClean="0"/>
              <a:t>ｘ</a:t>
            </a:r>
            <a:endParaRPr kumimoji="1" lang="ja-JP" altLang="en-US" sz="2800" dirty="0"/>
          </a:p>
        </p:txBody>
      </p:sp>
      <p:sp>
        <p:nvSpPr>
          <p:cNvPr id="19" name="テキスト ボックス 18"/>
          <p:cNvSpPr txBox="1"/>
          <p:nvPr/>
        </p:nvSpPr>
        <p:spPr>
          <a:xfrm>
            <a:off x="5375136" y="4332648"/>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20" name="テキスト ボックス 19"/>
          <p:cNvSpPr txBox="1"/>
          <p:nvPr/>
        </p:nvSpPr>
        <p:spPr>
          <a:xfrm>
            <a:off x="5368461" y="892028"/>
            <a:ext cx="550151" cy="523220"/>
          </a:xfrm>
          <a:prstGeom prst="rect">
            <a:avLst/>
          </a:prstGeom>
          <a:noFill/>
        </p:spPr>
        <p:txBody>
          <a:bodyPr wrap="none" rtlCol="0">
            <a:spAutoFit/>
          </a:bodyPr>
          <a:lstStyle/>
          <a:p>
            <a:r>
              <a:rPr kumimoji="1" lang="en-US" altLang="ja-JP" sz="2800" dirty="0" smtClean="0"/>
              <a:t>50</a:t>
            </a:r>
            <a:endParaRPr kumimoji="1" lang="ja-JP" altLang="en-US" sz="2800" dirty="0"/>
          </a:p>
        </p:txBody>
      </p:sp>
      <p:sp>
        <p:nvSpPr>
          <p:cNvPr id="21" name="テキスト ボックス 20"/>
          <p:cNvSpPr txBox="1"/>
          <p:nvPr/>
        </p:nvSpPr>
        <p:spPr>
          <a:xfrm>
            <a:off x="5375136" y="1765899"/>
            <a:ext cx="550151" cy="523220"/>
          </a:xfrm>
          <a:prstGeom prst="rect">
            <a:avLst/>
          </a:prstGeom>
          <a:noFill/>
        </p:spPr>
        <p:txBody>
          <a:bodyPr wrap="none" rtlCol="0">
            <a:spAutoFit/>
          </a:bodyPr>
          <a:lstStyle/>
          <a:p>
            <a:r>
              <a:rPr kumimoji="1" lang="en-US" altLang="ja-JP" sz="2800" dirty="0" smtClean="0"/>
              <a:t>40</a:t>
            </a:r>
            <a:endParaRPr kumimoji="1" lang="ja-JP" altLang="en-US" sz="2800" dirty="0"/>
          </a:p>
        </p:txBody>
      </p:sp>
      <p:sp>
        <p:nvSpPr>
          <p:cNvPr id="22" name="テキスト ボックス 21"/>
          <p:cNvSpPr txBox="1"/>
          <p:nvPr/>
        </p:nvSpPr>
        <p:spPr>
          <a:xfrm>
            <a:off x="5368462" y="2629748"/>
            <a:ext cx="550151" cy="523220"/>
          </a:xfrm>
          <a:prstGeom prst="rect">
            <a:avLst/>
          </a:prstGeom>
          <a:noFill/>
        </p:spPr>
        <p:txBody>
          <a:bodyPr wrap="none" rtlCol="0">
            <a:spAutoFit/>
          </a:bodyPr>
          <a:lstStyle/>
          <a:p>
            <a:r>
              <a:rPr kumimoji="1" lang="en-US" altLang="ja-JP" sz="2800" dirty="0" smtClean="0"/>
              <a:t>30</a:t>
            </a:r>
            <a:endParaRPr kumimoji="1" lang="ja-JP" altLang="en-US" sz="2800" dirty="0"/>
          </a:p>
        </p:txBody>
      </p:sp>
      <p:sp>
        <p:nvSpPr>
          <p:cNvPr id="23" name="テキスト ボックス 22"/>
          <p:cNvSpPr txBox="1"/>
          <p:nvPr/>
        </p:nvSpPr>
        <p:spPr>
          <a:xfrm>
            <a:off x="5375136" y="3454439"/>
            <a:ext cx="550151" cy="523220"/>
          </a:xfrm>
          <a:prstGeom prst="rect">
            <a:avLst/>
          </a:prstGeom>
          <a:noFill/>
        </p:spPr>
        <p:txBody>
          <a:bodyPr wrap="none" rtlCol="0">
            <a:spAutoFit/>
          </a:bodyPr>
          <a:lstStyle/>
          <a:p>
            <a:r>
              <a:rPr kumimoji="1" lang="en-US" altLang="ja-JP" sz="2800" dirty="0" smtClean="0"/>
              <a:t>20</a:t>
            </a:r>
            <a:endParaRPr kumimoji="1" lang="ja-JP" altLang="en-US" sz="2800" dirty="0"/>
          </a:p>
        </p:txBody>
      </p:sp>
    </p:spTree>
    <p:extLst>
      <p:ext uri="{BB962C8B-B14F-4D97-AF65-F5344CB8AC3E}">
        <p14:creationId xmlns:p14="http://schemas.microsoft.com/office/powerpoint/2010/main" val="501107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946" y="100011"/>
            <a:ext cx="8507288" cy="5040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ja-JP" altLang="en-US" dirty="0"/>
              <a:t>小</a:t>
            </a:r>
            <a:r>
              <a:rPr kumimoji="1" lang="ja-JP" altLang="en-US" dirty="0" smtClean="0"/>
              <a:t>テスト</a:t>
            </a:r>
            <a:endParaRPr kumimoji="1" lang="ja-JP" altLang="en-US" dirty="0"/>
          </a:p>
        </p:txBody>
      </p:sp>
      <p:sp>
        <p:nvSpPr>
          <p:cNvPr id="3" name="コンテンツ プレースホルダー 2"/>
          <p:cNvSpPr>
            <a:spLocks noGrp="1"/>
          </p:cNvSpPr>
          <p:nvPr>
            <p:ph idx="1"/>
          </p:nvPr>
        </p:nvSpPr>
        <p:spPr>
          <a:xfrm>
            <a:off x="107504" y="692696"/>
            <a:ext cx="8947426" cy="6408712"/>
          </a:xfrm>
        </p:spPr>
        <p:txBody>
          <a:bodyPr>
            <a:normAutofit/>
          </a:bodyPr>
          <a:lstStyle/>
          <a:p>
            <a:pPr marL="0" indent="0">
              <a:buNone/>
            </a:pPr>
            <a:r>
              <a:rPr kumimoji="1" lang="ja-JP" altLang="en-US" sz="2800" dirty="0" smtClean="0">
                <a:solidFill>
                  <a:srgbClr val="FF0000"/>
                </a:solidFill>
              </a:rPr>
              <a:t>３</a:t>
            </a:r>
            <a:r>
              <a:rPr kumimoji="1" lang="ja-JP" altLang="en-US" sz="2800" dirty="0" smtClean="0"/>
              <a:t>　</a:t>
            </a:r>
            <a:r>
              <a:rPr kumimoji="1" lang="ja-JP" altLang="en-US" sz="2800" dirty="0" err="1" smtClean="0"/>
              <a:t>ｙ</a:t>
            </a:r>
            <a:r>
              <a:rPr kumimoji="1" lang="ja-JP" altLang="en-US" sz="2800" dirty="0" smtClean="0"/>
              <a:t>がｘの２乗に比例し、ｘの値が２から４まで増加するとき、変化の割合が３となる関数の式を求めなさい。</a:t>
            </a:r>
            <a:endParaRPr kumimoji="1" lang="en-US" altLang="ja-JP" sz="2800" dirty="0" smtClean="0"/>
          </a:p>
          <a:p>
            <a:pPr marL="0" indent="0">
              <a:buNone/>
            </a:pPr>
            <a:endParaRPr kumimoji="1" lang="en-US" altLang="ja-JP" sz="2800" dirty="0" smtClean="0"/>
          </a:p>
          <a:p>
            <a:pPr marL="0" indent="0">
              <a:buNone/>
            </a:pPr>
            <a:endParaRPr kumimoji="1" lang="en-US" altLang="ja-JP" sz="2800" dirty="0" smtClean="0"/>
          </a:p>
          <a:p>
            <a:pPr marL="0" indent="0">
              <a:buNone/>
            </a:pPr>
            <a:r>
              <a:rPr lang="ja-JP" altLang="en-US" sz="2800" dirty="0" smtClean="0">
                <a:solidFill>
                  <a:srgbClr val="FF0000"/>
                </a:solidFill>
              </a:rPr>
              <a:t>４</a:t>
            </a:r>
            <a:r>
              <a:rPr lang="ja-JP" altLang="en-US" sz="2800" dirty="0" smtClean="0"/>
              <a:t>　関数ｙ＝ａｘ</a:t>
            </a:r>
            <a:r>
              <a:rPr lang="ja-JP" altLang="en-US" sz="2800" baseline="30000" dirty="0" smtClean="0"/>
              <a:t>２</a:t>
            </a:r>
            <a:r>
              <a:rPr lang="ja-JP" altLang="en-US" sz="2800" dirty="0" smtClean="0"/>
              <a:t>で、</a:t>
            </a:r>
            <a:r>
              <a:rPr lang="ja-JP" altLang="en-US" sz="2800" dirty="0" err="1" smtClean="0"/>
              <a:t>ｘ</a:t>
            </a:r>
            <a:r>
              <a:rPr lang="ja-JP" altLang="en-US" sz="2800" dirty="0" smtClean="0"/>
              <a:t>の変域が－３≦ｘ≦４のとき、ｙの変域が－４≦ｙ≦０です。ａの値を求めなさい。</a:t>
            </a:r>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r>
              <a:rPr lang="ja-JP" altLang="en-US" sz="2800" dirty="0" smtClean="0">
                <a:solidFill>
                  <a:srgbClr val="FF0000"/>
                </a:solidFill>
              </a:rPr>
              <a:t>５</a:t>
            </a:r>
            <a:r>
              <a:rPr lang="ja-JP" altLang="en-US" sz="2800" dirty="0" smtClean="0"/>
              <a:t>　２つの関数ｙ＝ｘ</a:t>
            </a:r>
            <a:r>
              <a:rPr lang="ja-JP" altLang="en-US" sz="2800" baseline="30000" dirty="0" smtClean="0"/>
              <a:t>２</a:t>
            </a:r>
            <a:r>
              <a:rPr lang="ja-JP" altLang="en-US" sz="2800" dirty="0" smtClean="0"/>
              <a:t>とｙ＝６ｘ－１について、</a:t>
            </a:r>
            <a:r>
              <a:rPr lang="ja-JP" altLang="en-US" sz="2800" dirty="0" err="1" smtClean="0"/>
              <a:t>ｘ</a:t>
            </a:r>
            <a:r>
              <a:rPr lang="ja-JP" altLang="en-US" sz="2800" dirty="0" smtClean="0"/>
              <a:t>の値からａからａ＋２まで増加するときの変化の割合が等しくなります。このとき、ａの値を求めなさい。</a:t>
            </a:r>
            <a:endParaRPr lang="en-US" altLang="ja-JP" sz="2800" dirty="0" smtClean="0"/>
          </a:p>
        </p:txBody>
      </p:sp>
    </p:spTree>
    <p:extLst>
      <p:ext uri="{BB962C8B-B14F-4D97-AF65-F5344CB8AC3E}">
        <p14:creationId xmlns:p14="http://schemas.microsoft.com/office/powerpoint/2010/main" val="4114022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kondo-sanko.jp/data/gazo/15172-74.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2021" r="21811"/>
          <a:stretch/>
        </p:blipFill>
        <p:spPr bwMode="auto">
          <a:xfrm>
            <a:off x="3474720" y="1213698"/>
            <a:ext cx="323557" cy="576064"/>
          </a:xfrm>
          <a:prstGeom prst="rect">
            <a:avLst/>
          </a:prstGeom>
          <a:noFill/>
          <a:extLst>
            <a:ext uri="{909E8E84-426E-40DD-AFC4-6F175D3DCCD1}">
              <a14:hiddenFill xmlns:a14="http://schemas.microsoft.com/office/drawing/2010/main">
                <a:solidFill>
                  <a:srgbClr val="FFFFFF"/>
                </a:solidFill>
              </a14:hiddenFill>
            </a:ext>
          </a:extLst>
        </p:spPr>
      </p:pic>
      <p:sp>
        <p:nvSpPr>
          <p:cNvPr id="3" name="コンテンツ プレースホルダー 2"/>
          <p:cNvSpPr>
            <a:spLocks noGrp="1"/>
          </p:cNvSpPr>
          <p:nvPr>
            <p:ph idx="1"/>
          </p:nvPr>
        </p:nvSpPr>
        <p:spPr>
          <a:xfrm>
            <a:off x="145251" y="57555"/>
            <a:ext cx="8027149" cy="540732"/>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kumimoji="1" lang="ja-JP" altLang="en-US" sz="2800" dirty="0" smtClean="0"/>
              <a:t>一郎君は、交通安全教室で、次のような話を聞いた。</a:t>
            </a:r>
            <a:endParaRPr kumimoji="1" lang="ja-JP" altLang="en-US" sz="2800" dirty="0"/>
          </a:p>
        </p:txBody>
      </p:sp>
      <p:cxnSp>
        <p:nvCxnSpPr>
          <p:cNvPr id="5" name="直線コネクタ 4"/>
          <p:cNvCxnSpPr/>
          <p:nvPr/>
        </p:nvCxnSpPr>
        <p:spPr>
          <a:xfrm>
            <a:off x="0" y="1789762"/>
            <a:ext cx="9144000"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050" name="Picture 2" descr="http://www.ihashioffice.com/mt-static/FileUpload/pics/%E8%BB%8A%EF%BC%91.bmp">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5" t="31429" r="3475" b="35558"/>
          <a:stretch/>
        </p:blipFill>
        <p:spPr bwMode="auto">
          <a:xfrm>
            <a:off x="-2219741" y="1066127"/>
            <a:ext cx="2160240" cy="71317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コネクタ 8"/>
          <p:cNvCxnSpPr/>
          <p:nvPr/>
        </p:nvCxnSpPr>
        <p:spPr>
          <a:xfrm>
            <a:off x="3605240" y="1789762"/>
            <a:ext cx="0" cy="1152128"/>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276982" y="1789762"/>
            <a:ext cx="0" cy="39490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8906139" y="1798200"/>
            <a:ext cx="0" cy="114369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12026" y="1899074"/>
            <a:ext cx="1620957" cy="523220"/>
          </a:xfrm>
          <a:prstGeom prst="rect">
            <a:avLst/>
          </a:prstGeom>
          <a:noFill/>
        </p:spPr>
        <p:txBody>
          <a:bodyPr wrap="none" rtlCol="0">
            <a:spAutoFit/>
          </a:bodyPr>
          <a:lstStyle/>
          <a:p>
            <a:r>
              <a:rPr kumimoji="1" lang="ja-JP" altLang="en-US" sz="2800" dirty="0" smtClean="0"/>
              <a:t>空走距離</a:t>
            </a:r>
            <a:endParaRPr kumimoji="1" lang="ja-JP" altLang="en-US" sz="2800" dirty="0"/>
          </a:p>
        </p:txBody>
      </p:sp>
      <p:sp>
        <p:nvSpPr>
          <p:cNvPr id="20" name="テキスト ボックス 19"/>
          <p:cNvSpPr txBox="1"/>
          <p:nvPr/>
        </p:nvSpPr>
        <p:spPr>
          <a:xfrm>
            <a:off x="6747759" y="1889390"/>
            <a:ext cx="1620957" cy="523220"/>
          </a:xfrm>
          <a:prstGeom prst="rect">
            <a:avLst/>
          </a:prstGeom>
          <a:noFill/>
        </p:spPr>
        <p:txBody>
          <a:bodyPr wrap="none" rtlCol="0">
            <a:spAutoFit/>
          </a:bodyPr>
          <a:lstStyle/>
          <a:p>
            <a:r>
              <a:rPr kumimoji="1" lang="ja-JP" altLang="en-US" sz="2800" dirty="0" smtClean="0"/>
              <a:t>制動距離</a:t>
            </a:r>
            <a:endParaRPr kumimoji="1" lang="ja-JP" altLang="en-US" sz="2800" dirty="0"/>
          </a:p>
        </p:txBody>
      </p:sp>
      <p:sp>
        <p:nvSpPr>
          <p:cNvPr id="24" name="右中かっこ 23"/>
          <p:cNvSpPr/>
          <p:nvPr/>
        </p:nvSpPr>
        <p:spPr>
          <a:xfrm rot="5400000">
            <a:off x="6100161" y="-221530"/>
            <a:ext cx="355974" cy="5255981"/>
          </a:xfrm>
          <a:prstGeom prst="rightBrace">
            <a:avLst>
              <a:gd name="adj1" fmla="val 41824"/>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 name="テキスト ボックス 26"/>
          <p:cNvSpPr txBox="1"/>
          <p:nvPr/>
        </p:nvSpPr>
        <p:spPr>
          <a:xfrm>
            <a:off x="5485325" y="2574103"/>
            <a:ext cx="1620957" cy="523220"/>
          </a:xfrm>
          <a:prstGeom prst="rect">
            <a:avLst/>
          </a:prstGeom>
          <a:noFill/>
        </p:spPr>
        <p:txBody>
          <a:bodyPr wrap="none" rtlCol="0">
            <a:spAutoFit/>
          </a:bodyPr>
          <a:lstStyle/>
          <a:p>
            <a:r>
              <a:rPr kumimoji="1" lang="ja-JP" altLang="en-US" sz="2800" dirty="0" smtClean="0"/>
              <a:t>停止距離</a:t>
            </a:r>
            <a:endParaRPr kumimoji="1" lang="ja-JP" altLang="en-US" sz="2800" dirty="0"/>
          </a:p>
        </p:txBody>
      </p:sp>
      <p:sp>
        <p:nvSpPr>
          <p:cNvPr id="26" name="爆発 1 25"/>
          <p:cNvSpPr/>
          <p:nvPr/>
        </p:nvSpPr>
        <p:spPr>
          <a:xfrm>
            <a:off x="2700394" y="2228473"/>
            <a:ext cx="1872208" cy="1072067"/>
          </a:xfrm>
          <a:prstGeom prst="irregularSeal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ブレーキ</a:t>
            </a:r>
            <a:endParaRPr kumimoji="1" lang="ja-JP" altLang="en-US" b="1" dirty="0">
              <a:solidFill>
                <a:srgbClr val="FF0000"/>
              </a:solidFill>
            </a:endParaRPr>
          </a:p>
        </p:txBody>
      </p:sp>
      <p:sp>
        <p:nvSpPr>
          <p:cNvPr id="28" name="角丸四角形吹き出し 27"/>
          <p:cNvSpPr/>
          <p:nvPr/>
        </p:nvSpPr>
        <p:spPr>
          <a:xfrm>
            <a:off x="8412618" y="817074"/>
            <a:ext cx="677851" cy="396624"/>
          </a:xfrm>
          <a:prstGeom prst="wedgeRoundRectCallout">
            <a:avLst>
              <a:gd name="adj1" fmla="val 22447"/>
              <a:gd name="adj2" fmla="val 115702"/>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ピタ</a:t>
            </a:r>
            <a:endParaRPr kumimoji="1" lang="ja-JP" altLang="en-US" dirty="0">
              <a:solidFill>
                <a:schemeClr val="tx1"/>
              </a:solidFill>
            </a:endParaRPr>
          </a:p>
        </p:txBody>
      </p:sp>
      <p:grpSp>
        <p:nvGrpSpPr>
          <p:cNvPr id="2053" name="グループ化 2052"/>
          <p:cNvGrpSpPr/>
          <p:nvPr/>
        </p:nvGrpSpPr>
        <p:grpSpPr>
          <a:xfrm>
            <a:off x="3664626" y="3300540"/>
            <a:ext cx="1080120" cy="612648"/>
            <a:chOff x="5148064" y="3501008"/>
            <a:chExt cx="1584176" cy="612648"/>
          </a:xfrm>
        </p:grpSpPr>
        <p:sp>
          <p:nvSpPr>
            <p:cNvPr id="2048" name="フローチャート: 処理 2047"/>
            <p:cNvSpPr/>
            <p:nvPr/>
          </p:nvSpPr>
          <p:spPr>
            <a:xfrm>
              <a:off x="5148064" y="3501008"/>
              <a:ext cx="1584176" cy="612648"/>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　</a:t>
              </a:r>
              <a:r>
                <a:rPr kumimoji="1" lang="ja-JP" altLang="en-US" sz="2000" dirty="0" smtClean="0">
                  <a:solidFill>
                    <a:schemeClr val="tx1"/>
                  </a:solidFill>
                </a:rPr>
                <a:t>６　　３</a:t>
              </a:r>
              <a:endParaRPr kumimoji="1" lang="ja-JP" altLang="en-US" sz="2000" dirty="0">
                <a:solidFill>
                  <a:schemeClr val="tx1"/>
                </a:solidFill>
              </a:endParaRPr>
            </a:p>
          </p:txBody>
        </p:sp>
        <p:cxnSp>
          <p:nvCxnSpPr>
            <p:cNvPr id="2051" name="直線コネクタ 2050"/>
            <p:cNvCxnSpPr/>
            <p:nvPr/>
          </p:nvCxnSpPr>
          <p:spPr>
            <a:xfrm>
              <a:off x="6204181" y="3501008"/>
              <a:ext cx="0" cy="612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a:off x="3664625" y="3913188"/>
            <a:ext cx="1728193" cy="612648"/>
            <a:chOff x="5148064" y="3501008"/>
            <a:chExt cx="1584176" cy="612648"/>
          </a:xfrm>
        </p:grpSpPr>
        <p:sp>
          <p:nvSpPr>
            <p:cNvPr id="39" name="フローチャート: 処理 38"/>
            <p:cNvSpPr/>
            <p:nvPr/>
          </p:nvSpPr>
          <p:spPr>
            <a:xfrm>
              <a:off x="5148064" y="3501008"/>
              <a:ext cx="1584176" cy="612648"/>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　</a:t>
              </a:r>
              <a:r>
                <a:rPr lang="ja-JP" altLang="en-US" sz="2000" dirty="0" smtClean="0">
                  <a:solidFill>
                    <a:schemeClr val="tx1"/>
                  </a:solidFill>
                </a:rPr>
                <a:t>８　　</a:t>
              </a:r>
              <a:r>
                <a:rPr kumimoji="1" lang="ja-JP" altLang="en-US" sz="2000" dirty="0" smtClean="0">
                  <a:solidFill>
                    <a:schemeClr val="tx1"/>
                  </a:solidFill>
                </a:rPr>
                <a:t>　　６</a:t>
              </a:r>
              <a:endParaRPr kumimoji="1" lang="ja-JP" altLang="en-US" sz="2000" dirty="0">
                <a:solidFill>
                  <a:schemeClr val="tx1"/>
                </a:solidFill>
              </a:endParaRPr>
            </a:p>
          </p:txBody>
        </p:sp>
        <p:cxnSp>
          <p:nvCxnSpPr>
            <p:cNvPr id="40" name="直線コネクタ 39"/>
            <p:cNvCxnSpPr/>
            <p:nvPr/>
          </p:nvCxnSpPr>
          <p:spPr>
            <a:xfrm>
              <a:off x="6006160" y="3501008"/>
              <a:ext cx="0" cy="612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グループ化 40"/>
          <p:cNvGrpSpPr/>
          <p:nvPr/>
        </p:nvGrpSpPr>
        <p:grpSpPr>
          <a:xfrm>
            <a:off x="3664626" y="4525836"/>
            <a:ext cx="2664296" cy="612648"/>
            <a:chOff x="5148064" y="3501008"/>
            <a:chExt cx="1584176" cy="612648"/>
          </a:xfrm>
        </p:grpSpPr>
        <p:sp>
          <p:nvSpPr>
            <p:cNvPr id="42" name="フローチャート: 処理 41"/>
            <p:cNvSpPr/>
            <p:nvPr/>
          </p:nvSpPr>
          <p:spPr>
            <a:xfrm>
              <a:off x="5148064" y="3501008"/>
              <a:ext cx="1584176" cy="612648"/>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１１　　</a:t>
              </a:r>
              <a:r>
                <a:rPr kumimoji="1" lang="ja-JP" altLang="en-US" sz="2000" dirty="0" smtClean="0">
                  <a:solidFill>
                    <a:schemeClr val="tx1"/>
                  </a:solidFill>
                </a:rPr>
                <a:t>　　　１１</a:t>
              </a:r>
              <a:endParaRPr kumimoji="1" lang="ja-JP" altLang="en-US" sz="2000" dirty="0">
                <a:solidFill>
                  <a:schemeClr val="tx1"/>
                </a:solidFill>
              </a:endParaRPr>
            </a:p>
          </p:txBody>
        </p:sp>
        <p:cxnSp>
          <p:nvCxnSpPr>
            <p:cNvPr id="43" name="直線コネクタ 42"/>
            <p:cNvCxnSpPr/>
            <p:nvPr/>
          </p:nvCxnSpPr>
          <p:spPr>
            <a:xfrm>
              <a:off x="5940152" y="3501008"/>
              <a:ext cx="0" cy="612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グループ化 43"/>
          <p:cNvGrpSpPr/>
          <p:nvPr/>
        </p:nvGrpSpPr>
        <p:grpSpPr>
          <a:xfrm>
            <a:off x="3664625" y="5138484"/>
            <a:ext cx="3852428" cy="612648"/>
            <a:chOff x="5148064" y="3501008"/>
            <a:chExt cx="1584176" cy="612648"/>
          </a:xfrm>
        </p:grpSpPr>
        <p:sp>
          <p:nvSpPr>
            <p:cNvPr id="45" name="フローチャート: 処理 44"/>
            <p:cNvSpPr/>
            <p:nvPr/>
          </p:nvSpPr>
          <p:spPr>
            <a:xfrm>
              <a:off x="5148064" y="3501008"/>
              <a:ext cx="1584176" cy="612648"/>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１４　　　　　　　</a:t>
              </a:r>
              <a:r>
                <a:rPr kumimoji="1" lang="ja-JP" altLang="en-US" sz="2000" dirty="0" smtClean="0">
                  <a:solidFill>
                    <a:schemeClr val="tx1"/>
                  </a:solidFill>
                </a:rPr>
                <a:t>　　　１８</a:t>
              </a:r>
              <a:endParaRPr kumimoji="1" lang="ja-JP" altLang="en-US" sz="2000" dirty="0">
                <a:solidFill>
                  <a:schemeClr val="tx1"/>
                </a:solidFill>
              </a:endParaRPr>
            </a:p>
          </p:txBody>
        </p:sp>
        <p:cxnSp>
          <p:nvCxnSpPr>
            <p:cNvPr id="46" name="直線コネクタ 45"/>
            <p:cNvCxnSpPr/>
            <p:nvPr/>
          </p:nvCxnSpPr>
          <p:spPr>
            <a:xfrm>
              <a:off x="5874119" y="3501008"/>
              <a:ext cx="0" cy="612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グループ化 46"/>
          <p:cNvGrpSpPr/>
          <p:nvPr/>
        </p:nvGrpSpPr>
        <p:grpSpPr>
          <a:xfrm>
            <a:off x="3669648" y="5751132"/>
            <a:ext cx="5091697" cy="612648"/>
            <a:chOff x="5148064" y="3501008"/>
            <a:chExt cx="1584176" cy="612648"/>
          </a:xfrm>
        </p:grpSpPr>
        <p:sp>
          <p:nvSpPr>
            <p:cNvPr id="48" name="フローチャート: 処理 47"/>
            <p:cNvSpPr/>
            <p:nvPr/>
          </p:nvSpPr>
          <p:spPr>
            <a:xfrm>
              <a:off x="5148064" y="3501008"/>
              <a:ext cx="1584176" cy="612648"/>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１７　　　　　　　　　　　</a:t>
              </a:r>
              <a:r>
                <a:rPr kumimoji="1" lang="ja-JP" altLang="en-US" sz="2000" dirty="0" smtClean="0">
                  <a:solidFill>
                    <a:schemeClr val="tx1"/>
                  </a:solidFill>
                </a:rPr>
                <a:t>　　　２７</a:t>
              </a:r>
              <a:endParaRPr kumimoji="1" lang="ja-JP" altLang="en-US" sz="2000" dirty="0">
                <a:solidFill>
                  <a:schemeClr val="tx1"/>
                </a:solidFill>
              </a:endParaRPr>
            </a:p>
          </p:txBody>
        </p:sp>
        <p:cxnSp>
          <p:nvCxnSpPr>
            <p:cNvPr id="49" name="直線コネクタ 48"/>
            <p:cNvCxnSpPr/>
            <p:nvPr/>
          </p:nvCxnSpPr>
          <p:spPr>
            <a:xfrm>
              <a:off x="5809435" y="3501008"/>
              <a:ext cx="0" cy="612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テキスト ボックス 49"/>
          <p:cNvSpPr txBox="1"/>
          <p:nvPr/>
        </p:nvSpPr>
        <p:spPr>
          <a:xfrm>
            <a:off x="4169005" y="6363780"/>
            <a:ext cx="1107996" cy="369332"/>
          </a:xfrm>
          <a:prstGeom prst="rect">
            <a:avLst/>
          </a:prstGeom>
          <a:noFill/>
        </p:spPr>
        <p:txBody>
          <a:bodyPr wrap="none" rtlCol="0">
            <a:spAutoFit/>
          </a:bodyPr>
          <a:lstStyle/>
          <a:p>
            <a:r>
              <a:rPr kumimoji="1" lang="ja-JP" altLang="en-US" dirty="0" smtClean="0"/>
              <a:t>空走距離</a:t>
            </a:r>
            <a:endParaRPr kumimoji="1" lang="ja-JP" altLang="en-US" dirty="0"/>
          </a:p>
        </p:txBody>
      </p:sp>
      <p:sp>
        <p:nvSpPr>
          <p:cNvPr id="51" name="テキスト ボックス 50"/>
          <p:cNvSpPr txBox="1"/>
          <p:nvPr/>
        </p:nvSpPr>
        <p:spPr>
          <a:xfrm>
            <a:off x="6708250" y="6363780"/>
            <a:ext cx="1107996" cy="369332"/>
          </a:xfrm>
          <a:prstGeom prst="rect">
            <a:avLst/>
          </a:prstGeom>
          <a:noFill/>
        </p:spPr>
        <p:txBody>
          <a:bodyPr wrap="none" rtlCol="0">
            <a:spAutoFit/>
          </a:bodyPr>
          <a:lstStyle/>
          <a:p>
            <a:r>
              <a:rPr kumimoji="1" lang="ja-JP" altLang="en-US" dirty="0" smtClean="0"/>
              <a:t>制動距離</a:t>
            </a:r>
            <a:endParaRPr kumimoji="1" lang="ja-JP" altLang="en-US" dirty="0"/>
          </a:p>
        </p:txBody>
      </p:sp>
      <p:sp>
        <p:nvSpPr>
          <p:cNvPr id="52" name="テキスト ボックス 51"/>
          <p:cNvSpPr txBox="1"/>
          <p:nvPr/>
        </p:nvSpPr>
        <p:spPr>
          <a:xfrm>
            <a:off x="2812080" y="3376031"/>
            <a:ext cx="803425" cy="461665"/>
          </a:xfrm>
          <a:prstGeom prst="rect">
            <a:avLst/>
          </a:prstGeom>
          <a:noFill/>
        </p:spPr>
        <p:txBody>
          <a:bodyPr wrap="none" rtlCol="0">
            <a:spAutoFit/>
          </a:bodyPr>
          <a:lstStyle/>
          <a:p>
            <a:r>
              <a:rPr kumimoji="1" lang="en-US" altLang="ja-JP" sz="2400" dirty="0" smtClean="0"/>
              <a:t>20㎞</a:t>
            </a:r>
            <a:endParaRPr kumimoji="1" lang="ja-JP" altLang="en-US" sz="2400" dirty="0"/>
          </a:p>
        </p:txBody>
      </p:sp>
      <p:sp>
        <p:nvSpPr>
          <p:cNvPr id="53" name="テキスト ボックス 52"/>
          <p:cNvSpPr txBox="1"/>
          <p:nvPr/>
        </p:nvSpPr>
        <p:spPr>
          <a:xfrm>
            <a:off x="2801816" y="3988679"/>
            <a:ext cx="803425" cy="461665"/>
          </a:xfrm>
          <a:prstGeom prst="rect">
            <a:avLst/>
          </a:prstGeom>
          <a:noFill/>
        </p:spPr>
        <p:txBody>
          <a:bodyPr wrap="none" rtlCol="0">
            <a:spAutoFit/>
          </a:bodyPr>
          <a:lstStyle/>
          <a:p>
            <a:r>
              <a:rPr kumimoji="1" lang="en-US" altLang="ja-JP" sz="2400" dirty="0" smtClean="0"/>
              <a:t>30㎞</a:t>
            </a:r>
            <a:endParaRPr kumimoji="1" lang="ja-JP" altLang="en-US" sz="2400" dirty="0"/>
          </a:p>
        </p:txBody>
      </p:sp>
      <p:sp>
        <p:nvSpPr>
          <p:cNvPr id="54" name="テキスト ボックス 53"/>
          <p:cNvSpPr txBox="1"/>
          <p:nvPr/>
        </p:nvSpPr>
        <p:spPr>
          <a:xfrm>
            <a:off x="2801815" y="4601327"/>
            <a:ext cx="803425" cy="461665"/>
          </a:xfrm>
          <a:prstGeom prst="rect">
            <a:avLst/>
          </a:prstGeom>
          <a:noFill/>
        </p:spPr>
        <p:txBody>
          <a:bodyPr wrap="none" rtlCol="0">
            <a:spAutoFit/>
          </a:bodyPr>
          <a:lstStyle/>
          <a:p>
            <a:r>
              <a:rPr kumimoji="1" lang="en-US" altLang="ja-JP" sz="2400" dirty="0" smtClean="0"/>
              <a:t>40㎞</a:t>
            </a:r>
            <a:endParaRPr kumimoji="1" lang="ja-JP" altLang="en-US" sz="2400" dirty="0"/>
          </a:p>
        </p:txBody>
      </p:sp>
      <p:sp>
        <p:nvSpPr>
          <p:cNvPr id="55" name="テキスト ボックス 54"/>
          <p:cNvSpPr txBox="1"/>
          <p:nvPr/>
        </p:nvSpPr>
        <p:spPr>
          <a:xfrm>
            <a:off x="2801816" y="5213975"/>
            <a:ext cx="803425" cy="461665"/>
          </a:xfrm>
          <a:prstGeom prst="rect">
            <a:avLst/>
          </a:prstGeom>
          <a:noFill/>
        </p:spPr>
        <p:txBody>
          <a:bodyPr wrap="none" rtlCol="0">
            <a:spAutoFit/>
          </a:bodyPr>
          <a:lstStyle/>
          <a:p>
            <a:r>
              <a:rPr lang="en-US" altLang="ja-JP" sz="2400" dirty="0"/>
              <a:t>5</a:t>
            </a:r>
            <a:r>
              <a:rPr kumimoji="1" lang="en-US" altLang="ja-JP" sz="2400" dirty="0" smtClean="0"/>
              <a:t>0㎞</a:t>
            </a:r>
            <a:endParaRPr kumimoji="1" lang="ja-JP" altLang="en-US" sz="2400" dirty="0"/>
          </a:p>
        </p:txBody>
      </p:sp>
      <p:sp>
        <p:nvSpPr>
          <p:cNvPr id="56" name="テキスト ボックス 55"/>
          <p:cNvSpPr txBox="1"/>
          <p:nvPr/>
        </p:nvSpPr>
        <p:spPr>
          <a:xfrm>
            <a:off x="2812079" y="5826623"/>
            <a:ext cx="803425" cy="461665"/>
          </a:xfrm>
          <a:prstGeom prst="rect">
            <a:avLst/>
          </a:prstGeom>
          <a:noFill/>
        </p:spPr>
        <p:txBody>
          <a:bodyPr wrap="none" rtlCol="0">
            <a:spAutoFit/>
          </a:bodyPr>
          <a:lstStyle/>
          <a:p>
            <a:r>
              <a:rPr lang="en-US" altLang="ja-JP" sz="2400" dirty="0"/>
              <a:t>6</a:t>
            </a:r>
            <a:r>
              <a:rPr kumimoji="1" lang="en-US" altLang="ja-JP" sz="2400" dirty="0" smtClean="0"/>
              <a:t>0㎞</a:t>
            </a:r>
            <a:endParaRPr kumimoji="1" lang="ja-JP" altLang="en-US" sz="2400" dirty="0"/>
          </a:p>
        </p:txBody>
      </p:sp>
      <p:sp>
        <p:nvSpPr>
          <p:cNvPr id="2" name="テキスト ボックス 1"/>
          <p:cNvSpPr txBox="1"/>
          <p:nvPr/>
        </p:nvSpPr>
        <p:spPr>
          <a:xfrm>
            <a:off x="27920" y="1901020"/>
            <a:ext cx="2893681" cy="4832092"/>
          </a:xfrm>
          <a:prstGeom prst="rect">
            <a:avLst/>
          </a:prstGeom>
          <a:noFill/>
        </p:spPr>
        <p:txBody>
          <a:bodyPr wrap="square" rtlCol="0">
            <a:spAutoFit/>
          </a:bodyPr>
          <a:lstStyle/>
          <a:p>
            <a:r>
              <a:rPr kumimoji="1" lang="ja-JP" altLang="en-US" sz="2800" dirty="0" smtClean="0"/>
              <a:t>　一郎君は、この図を見て「車の速さと空走距離や制動距離などの間には何か関係があるのではないか</a:t>
            </a:r>
            <a:r>
              <a:rPr kumimoji="1" lang="en-US" altLang="ja-JP" sz="2800" dirty="0" smtClean="0"/>
              <a:t>?</a:t>
            </a:r>
            <a:r>
              <a:rPr kumimoji="1" lang="ja-JP" altLang="en-US" sz="2800" dirty="0" smtClean="0"/>
              <a:t>」と考えました。</a:t>
            </a:r>
            <a:endParaRPr kumimoji="1" lang="en-US" altLang="ja-JP" sz="2800" dirty="0" smtClean="0"/>
          </a:p>
          <a:p>
            <a:r>
              <a:rPr lang="ja-JP" altLang="en-US" sz="2800" dirty="0" smtClean="0"/>
              <a:t>　さて</a:t>
            </a:r>
            <a:r>
              <a:rPr lang="ja-JP" altLang="en-US" sz="2800" dirty="0"/>
              <a:t>、</a:t>
            </a:r>
            <a:r>
              <a:rPr kumimoji="1" lang="ja-JP" altLang="en-US" sz="2800" dirty="0" smtClean="0"/>
              <a:t>どのような関係があるのでしょうか。調べてみよう。</a:t>
            </a:r>
            <a:endParaRPr kumimoji="1" lang="ja-JP" altLang="en-US" sz="2800" dirty="0"/>
          </a:p>
        </p:txBody>
      </p:sp>
    </p:spTree>
    <p:extLst>
      <p:ext uri="{BB962C8B-B14F-4D97-AF65-F5344CB8AC3E}">
        <p14:creationId xmlns:p14="http://schemas.microsoft.com/office/powerpoint/2010/main" val="155574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8.33333E-7 2.59259E-6 L 0.40399 -0.00417 " pathEditMode="relative" rAng="0" ptsTypes="AA">
                                      <p:cBhvr>
                                        <p:cTn id="16" dur="2000" fill="hold"/>
                                        <p:tgtEl>
                                          <p:spTgt spid="2050"/>
                                        </p:tgtEl>
                                        <p:attrNameLst>
                                          <p:attrName>ppt_x</p:attrName>
                                          <p:attrName>ppt_y</p:attrName>
                                        </p:attrNameLst>
                                      </p:cBhvr>
                                      <p:rCtr x="20191" y="-208"/>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0.40399 -0.00417 L 0.97934 -0.00417 " pathEditMode="relative" rAng="0" ptsTypes="AA">
                                      <p:cBhvr>
                                        <p:cTn id="28" dur="2000" fill="hold"/>
                                        <p:tgtEl>
                                          <p:spTgt spid="2050"/>
                                        </p:tgtEl>
                                        <p:attrNameLst>
                                          <p:attrName>ppt_x</p:attrName>
                                          <p:attrName>ppt_y</p:attrName>
                                        </p:attrNameLst>
                                      </p:cBhvr>
                                      <p:rCtr x="28767"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left)">
                                      <p:cBhvr>
                                        <p:cTn id="67" dur="500"/>
                                        <p:tgtEl>
                                          <p:spTgt spid="52"/>
                                        </p:tgtEl>
                                      </p:cBhvr>
                                    </p:animEffect>
                                  </p:childTnLst>
                                </p:cTn>
                              </p:par>
                              <p:par>
                                <p:cTn id="68" presetID="22" presetClass="entr" presetSubtype="8" fill="hold" nodeType="withEffect">
                                  <p:stCondLst>
                                    <p:cond delay="0"/>
                                  </p:stCondLst>
                                  <p:childTnLst>
                                    <p:set>
                                      <p:cBhvr>
                                        <p:cTn id="69" dur="1" fill="hold">
                                          <p:stCondLst>
                                            <p:cond delay="0"/>
                                          </p:stCondLst>
                                        </p:cTn>
                                        <p:tgtEl>
                                          <p:spTgt spid="2053"/>
                                        </p:tgtEl>
                                        <p:attrNameLst>
                                          <p:attrName>style.visibility</p:attrName>
                                        </p:attrNameLst>
                                      </p:cBhvr>
                                      <p:to>
                                        <p:strVal val="visible"/>
                                      </p:to>
                                    </p:set>
                                    <p:animEffect transition="in" filter="wipe(left)">
                                      <p:cBhvr>
                                        <p:cTn id="70" dur="500"/>
                                        <p:tgtEl>
                                          <p:spTgt spid="205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wipe(left)">
                                      <p:cBhvr>
                                        <p:cTn id="75" dur="500"/>
                                        <p:tgtEl>
                                          <p:spTgt spid="53"/>
                                        </p:tgtEl>
                                      </p:cBhvr>
                                    </p:animEffect>
                                  </p:childTnLst>
                                </p:cTn>
                              </p:par>
                              <p:par>
                                <p:cTn id="76" presetID="22" presetClass="entr" presetSubtype="8" fill="hold" nodeType="with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wipe(left)">
                                      <p:cBhvr>
                                        <p:cTn id="78" dur="500"/>
                                        <p:tgtEl>
                                          <p:spTgt spid="38"/>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par>
                                <p:cTn id="84" presetID="22" presetClass="entr" presetSubtype="8"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wipe(left)">
                                      <p:cBhvr>
                                        <p:cTn id="86" dur="500"/>
                                        <p:tgtEl>
                                          <p:spTgt spid="41"/>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wipe(left)">
                                      <p:cBhvr>
                                        <p:cTn id="91" dur="500"/>
                                        <p:tgtEl>
                                          <p:spTgt spid="55"/>
                                        </p:tgtEl>
                                      </p:cBhvr>
                                    </p:animEffect>
                                  </p:childTnLst>
                                </p:cTn>
                              </p:par>
                              <p:par>
                                <p:cTn id="92" presetID="22" presetClass="entr" presetSubtype="8"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left)">
                                      <p:cBhvr>
                                        <p:cTn id="94" dur="500"/>
                                        <p:tgtEl>
                                          <p:spTgt spid="44"/>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wipe(left)">
                                      <p:cBhvr>
                                        <p:cTn id="99" dur="500"/>
                                        <p:tgtEl>
                                          <p:spTgt spid="56"/>
                                        </p:tgtEl>
                                      </p:cBhvr>
                                    </p:animEffect>
                                  </p:childTnLst>
                                </p:cTn>
                              </p:par>
                              <p:par>
                                <p:cTn id="100" presetID="22" presetClass="entr" presetSubtype="8" fill="hold" nodeType="with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left)">
                                      <p:cBhvr>
                                        <p:cTn id="102" dur="500"/>
                                        <p:tgtEl>
                                          <p:spTgt spid="4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fade">
                                      <p:cBhvr>
                                        <p:cTn id="107" dur="500"/>
                                        <p:tgtEl>
                                          <p:spTgt spid="50"/>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51"/>
                                        </p:tgtEl>
                                        <p:attrNameLst>
                                          <p:attrName>style.visibility</p:attrName>
                                        </p:attrNameLst>
                                      </p:cBhvr>
                                      <p:to>
                                        <p:strVal val="visible"/>
                                      </p:to>
                                    </p:set>
                                    <p:animEffect transition="in" filter="fade">
                                      <p:cBhvr>
                                        <p:cTn id="110" dur="500"/>
                                        <p:tgtEl>
                                          <p:spTgt spid="51"/>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
                                            <p:txEl>
                                              <p:pRg st="0" end="0"/>
                                            </p:txEl>
                                          </p:spTgt>
                                        </p:tgtEl>
                                        <p:attrNameLst>
                                          <p:attrName>style.visibility</p:attrName>
                                        </p:attrNameLst>
                                      </p:cBhvr>
                                      <p:to>
                                        <p:strVal val="visible"/>
                                      </p:to>
                                    </p:set>
                                    <p:animEffect transition="in" filter="fade">
                                      <p:cBhvr>
                                        <p:cTn id="115" dur="500"/>
                                        <p:tgtEl>
                                          <p:spTgt spid="2">
                                            <p:txEl>
                                              <p:pRg st="0" end="0"/>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2">
                                            <p:txEl>
                                              <p:pRg st="1" end="1"/>
                                            </p:txEl>
                                          </p:spTgt>
                                        </p:tgtEl>
                                        <p:attrNameLst>
                                          <p:attrName>style.visibility</p:attrName>
                                        </p:attrNameLst>
                                      </p:cBhvr>
                                      <p:to>
                                        <p:strVal val="visible"/>
                                      </p:to>
                                    </p:set>
                                    <p:animEffect transition="in" filter="fade">
                                      <p:cBhvr>
                                        <p:cTn id="1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3" grpId="0"/>
      <p:bldP spid="20" grpId="0"/>
      <p:bldP spid="24" grpId="0" animBg="1"/>
      <p:bldP spid="27" grpId="0"/>
      <p:bldP spid="26" grpId="0" animBg="1"/>
      <p:bldP spid="28" grpId="0" animBg="1"/>
      <p:bldP spid="50" grpId="0"/>
      <p:bldP spid="51" grpId="0"/>
      <p:bldP spid="52" grpId="0"/>
      <p:bldP spid="53" grpId="0"/>
      <p:bldP spid="54" grpId="0"/>
      <p:bldP spid="55" grpId="0"/>
      <p:bldP spid="56" grpId="0"/>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8640960" cy="706090"/>
          </a:xfrm>
        </p:spPr>
        <p:style>
          <a:lnRef idx="1">
            <a:schemeClr val="accent3"/>
          </a:lnRef>
          <a:fillRef idx="2">
            <a:schemeClr val="accent3"/>
          </a:fillRef>
          <a:effectRef idx="1">
            <a:schemeClr val="accent3"/>
          </a:effectRef>
          <a:fontRef idx="minor">
            <a:schemeClr val="dk1"/>
          </a:fontRef>
        </p:style>
        <p:txBody>
          <a:bodyPr>
            <a:noAutofit/>
          </a:bodyPr>
          <a:lstStyle/>
          <a:p>
            <a:r>
              <a:rPr kumimoji="1" lang="ja-JP" altLang="en-US" sz="3600" dirty="0" smtClean="0"/>
              <a:t>車の速さと空走距離の間の関係を考えよう。</a:t>
            </a:r>
            <a:endParaRPr kumimoji="1" lang="ja-JP" altLang="en-US" sz="3600" dirty="0"/>
          </a:p>
        </p:txBody>
      </p:sp>
      <p:grpSp>
        <p:nvGrpSpPr>
          <p:cNvPr id="4" name="グループ化 3"/>
          <p:cNvGrpSpPr/>
          <p:nvPr/>
        </p:nvGrpSpPr>
        <p:grpSpPr>
          <a:xfrm>
            <a:off x="3994139" y="1174826"/>
            <a:ext cx="5189647" cy="5371979"/>
            <a:chOff x="1169878" y="1100228"/>
            <a:chExt cx="6132176" cy="6150772"/>
          </a:xfrm>
        </p:grpSpPr>
        <p:grpSp>
          <p:nvGrpSpPr>
            <p:cNvPr id="5" name="グループ化 4"/>
            <p:cNvGrpSpPr/>
            <p:nvPr/>
          </p:nvGrpSpPr>
          <p:grpSpPr>
            <a:xfrm>
              <a:off x="1169878" y="1100228"/>
              <a:ext cx="6132176" cy="6066224"/>
              <a:chOff x="3727540" y="1894848"/>
              <a:chExt cx="5142750" cy="5110993"/>
            </a:xfrm>
          </p:grpSpPr>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8774" t="46435" r="46068" b="10345"/>
              <a:stretch/>
            </p:blipFill>
            <p:spPr bwMode="auto">
              <a:xfrm>
                <a:off x="3943391" y="2541180"/>
                <a:ext cx="4638224" cy="416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直線コネクタ 7"/>
              <p:cNvCxnSpPr/>
              <p:nvPr/>
            </p:nvCxnSpPr>
            <p:spPr>
              <a:xfrm flipV="1">
                <a:off x="4211684" y="6574735"/>
                <a:ext cx="4344164"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211684" y="2541180"/>
                <a:ext cx="1" cy="40359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004737" y="1894848"/>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1" name="テキスト ボックス 10"/>
              <p:cNvSpPr txBox="1"/>
              <p:nvPr/>
            </p:nvSpPr>
            <p:spPr>
              <a:xfrm>
                <a:off x="8445174" y="6234120"/>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3880375" y="6544176"/>
                <a:ext cx="492443" cy="461665"/>
              </a:xfrm>
              <a:prstGeom prst="rect">
                <a:avLst/>
              </a:prstGeom>
              <a:noFill/>
            </p:spPr>
            <p:txBody>
              <a:bodyPr wrap="none" rtlCol="0">
                <a:spAutoFit/>
              </a:bodyPr>
              <a:lstStyle/>
              <a:p>
                <a:r>
                  <a:rPr kumimoji="1" lang="ja-JP" altLang="en-US" sz="2400" dirty="0" smtClean="0">
                    <a:ea typeface="ＤＦ平成明朝体W7" pitchFamily="1" charset="-128"/>
                  </a:rPr>
                  <a:t>Ｏ</a:t>
                </a:r>
                <a:endParaRPr kumimoji="1" lang="ja-JP" altLang="en-US" sz="2400" dirty="0">
                  <a:ea typeface="ＤＦ平成明朝体W7" pitchFamily="1" charset="-128"/>
                </a:endParaRPr>
              </a:p>
            </p:txBody>
          </p:sp>
          <p:sp>
            <p:nvSpPr>
              <p:cNvPr id="13" name="テキスト ボックス 12"/>
              <p:cNvSpPr txBox="1"/>
              <p:nvPr/>
            </p:nvSpPr>
            <p:spPr>
              <a:xfrm>
                <a:off x="3727540" y="2369779"/>
                <a:ext cx="545179" cy="504739"/>
              </a:xfrm>
              <a:prstGeom prst="rect">
                <a:avLst/>
              </a:prstGeom>
              <a:noFill/>
            </p:spPr>
            <p:txBody>
              <a:bodyPr wrap="none" rtlCol="0">
                <a:spAutoFit/>
              </a:bodyPr>
              <a:lstStyle/>
              <a:p>
                <a:r>
                  <a:rPr kumimoji="1" lang="en-US" altLang="ja-JP" sz="2800" dirty="0" smtClean="0"/>
                  <a:t>20</a:t>
                </a:r>
                <a:endParaRPr kumimoji="1" lang="ja-JP" altLang="en-US" sz="2800" dirty="0"/>
              </a:p>
            </p:txBody>
          </p:sp>
          <p:sp>
            <p:nvSpPr>
              <p:cNvPr id="14" name="テキスト ボックス 13"/>
              <p:cNvSpPr txBox="1"/>
              <p:nvPr/>
            </p:nvSpPr>
            <p:spPr>
              <a:xfrm>
                <a:off x="3732147" y="4372746"/>
                <a:ext cx="545179" cy="504739"/>
              </a:xfrm>
              <a:prstGeom prst="rect">
                <a:avLst/>
              </a:prstGeom>
              <a:noFill/>
            </p:spPr>
            <p:txBody>
              <a:bodyPr wrap="none" rtlCol="0">
                <a:spAutoFit/>
              </a:bodyPr>
              <a:lstStyle/>
              <a:p>
                <a:r>
                  <a:rPr kumimoji="1" lang="en-US" altLang="ja-JP" sz="2800" dirty="0" smtClean="0"/>
                  <a:t>10</a:t>
                </a:r>
                <a:endParaRPr kumimoji="1" lang="ja-JP" altLang="en-US" sz="2800" dirty="0"/>
              </a:p>
            </p:txBody>
          </p:sp>
        </p:grpSp>
        <p:sp>
          <p:nvSpPr>
            <p:cNvPr id="6" name="テキスト ボックス 5"/>
            <p:cNvSpPr txBox="1"/>
            <p:nvPr/>
          </p:nvSpPr>
          <p:spPr>
            <a:xfrm>
              <a:off x="2713863" y="6651927"/>
              <a:ext cx="650068" cy="599073"/>
            </a:xfrm>
            <a:prstGeom prst="rect">
              <a:avLst/>
            </a:prstGeom>
            <a:noFill/>
          </p:spPr>
          <p:txBody>
            <a:bodyPr wrap="none" rtlCol="0">
              <a:spAutoFit/>
            </a:bodyPr>
            <a:lstStyle/>
            <a:p>
              <a:r>
                <a:rPr kumimoji="1" lang="en-US" altLang="ja-JP" sz="2800" dirty="0" smtClean="0"/>
                <a:t>20</a:t>
              </a:r>
              <a:endParaRPr kumimoji="1" lang="ja-JP" altLang="en-US" sz="2800" dirty="0"/>
            </a:p>
          </p:txBody>
        </p:sp>
      </p:grpSp>
      <p:sp>
        <p:nvSpPr>
          <p:cNvPr id="17" name="テキスト ボックス 16"/>
          <p:cNvSpPr txBox="1"/>
          <p:nvPr/>
        </p:nvSpPr>
        <p:spPr>
          <a:xfrm>
            <a:off x="5848650" y="6018168"/>
            <a:ext cx="550151" cy="523220"/>
          </a:xfrm>
          <a:prstGeom prst="rect">
            <a:avLst/>
          </a:prstGeom>
          <a:noFill/>
        </p:spPr>
        <p:txBody>
          <a:bodyPr wrap="none" rtlCol="0">
            <a:spAutoFit/>
          </a:bodyPr>
          <a:lstStyle/>
          <a:p>
            <a:r>
              <a:rPr kumimoji="1" lang="en-US" altLang="ja-JP" sz="2800" dirty="0" smtClean="0"/>
              <a:t>30</a:t>
            </a:r>
            <a:endParaRPr kumimoji="1" lang="ja-JP" altLang="en-US" sz="2800" dirty="0"/>
          </a:p>
        </p:txBody>
      </p:sp>
      <p:sp>
        <p:nvSpPr>
          <p:cNvPr id="18" name="テキスト ボックス 17"/>
          <p:cNvSpPr txBox="1"/>
          <p:nvPr/>
        </p:nvSpPr>
        <p:spPr>
          <a:xfrm>
            <a:off x="6402202" y="6023585"/>
            <a:ext cx="550151" cy="523220"/>
          </a:xfrm>
          <a:prstGeom prst="rect">
            <a:avLst/>
          </a:prstGeom>
          <a:noFill/>
        </p:spPr>
        <p:txBody>
          <a:bodyPr wrap="none" rtlCol="0">
            <a:spAutoFit/>
          </a:bodyPr>
          <a:lstStyle/>
          <a:p>
            <a:r>
              <a:rPr lang="en-US" altLang="ja-JP" sz="2800" dirty="0"/>
              <a:t>4</a:t>
            </a:r>
            <a:r>
              <a:rPr kumimoji="1" lang="en-US" altLang="ja-JP" sz="2800" dirty="0" smtClean="0"/>
              <a:t>0</a:t>
            </a:r>
            <a:endParaRPr kumimoji="1" lang="ja-JP" altLang="en-US" sz="2800" dirty="0"/>
          </a:p>
        </p:txBody>
      </p:sp>
      <p:sp>
        <p:nvSpPr>
          <p:cNvPr id="19" name="テキスト ボックス 18"/>
          <p:cNvSpPr txBox="1"/>
          <p:nvPr/>
        </p:nvSpPr>
        <p:spPr>
          <a:xfrm>
            <a:off x="6912261" y="6022544"/>
            <a:ext cx="550151" cy="523220"/>
          </a:xfrm>
          <a:prstGeom prst="rect">
            <a:avLst/>
          </a:prstGeom>
          <a:noFill/>
        </p:spPr>
        <p:txBody>
          <a:bodyPr wrap="none" rtlCol="0">
            <a:spAutoFit/>
          </a:bodyPr>
          <a:lstStyle/>
          <a:p>
            <a:r>
              <a:rPr lang="en-US" altLang="ja-JP" sz="2800" dirty="0" smtClean="0"/>
              <a:t>5</a:t>
            </a:r>
            <a:r>
              <a:rPr kumimoji="1" lang="en-US" altLang="ja-JP" sz="2800" dirty="0" smtClean="0"/>
              <a:t>0</a:t>
            </a:r>
            <a:endParaRPr kumimoji="1" lang="ja-JP" altLang="en-US" sz="2800" dirty="0"/>
          </a:p>
        </p:txBody>
      </p:sp>
      <p:sp>
        <p:nvSpPr>
          <p:cNvPr id="20" name="テキスト ボックス 19"/>
          <p:cNvSpPr txBox="1"/>
          <p:nvPr/>
        </p:nvSpPr>
        <p:spPr>
          <a:xfrm>
            <a:off x="7462412" y="6007982"/>
            <a:ext cx="550151" cy="523220"/>
          </a:xfrm>
          <a:prstGeom prst="rect">
            <a:avLst/>
          </a:prstGeom>
          <a:noFill/>
        </p:spPr>
        <p:txBody>
          <a:bodyPr wrap="none" rtlCol="0">
            <a:spAutoFit/>
          </a:bodyPr>
          <a:lstStyle/>
          <a:p>
            <a:r>
              <a:rPr lang="en-US" altLang="ja-JP" sz="2800" dirty="0"/>
              <a:t>6</a:t>
            </a:r>
            <a:r>
              <a:rPr kumimoji="1" lang="en-US" altLang="ja-JP" sz="2800" dirty="0" smtClean="0"/>
              <a:t>0</a:t>
            </a:r>
            <a:endParaRPr kumimoji="1" lang="ja-JP" altLang="en-US" sz="2800" dirty="0"/>
          </a:p>
        </p:txBody>
      </p:sp>
      <p:cxnSp>
        <p:nvCxnSpPr>
          <p:cNvPr id="21" name="直線コネクタ 20"/>
          <p:cNvCxnSpPr/>
          <p:nvPr/>
        </p:nvCxnSpPr>
        <p:spPr>
          <a:xfrm>
            <a:off x="611560" y="2150043"/>
            <a:ext cx="0" cy="11666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72919" y="2733355"/>
            <a:ext cx="3921220"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75151" y="2150043"/>
            <a:ext cx="2967479" cy="523220"/>
          </a:xfrm>
          <a:prstGeom prst="rect">
            <a:avLst/>
          </a:prstGeom>
          <a:noFill/>
        </p:spPr>
        <p:txBody>
          <a:bodyPr wrap="none" rtlCol="0">
            <a:spAutoFit/>
          </a:bodyPr>
          <a:lstStyle/>
          <a:p>
            <a:r>
              <a:rPr kumimoji="1" lang="en-US" altLang="ja-JP" sz="2800" dirty="0" smtClean="0"/>
              <a:t>20</a:t>
            </a:r>
            <a:r>
              <a:rPr kumimoji="1" lang="ja-JP" altLang="en-US" sz="2800" dirty="0" smtClean="0"/>
              <a:t>　</a:t>
            </a:r>
            <a:r>
              <a:rPr kumimoji="1" lang="en-US" altLang="ja-JP" sz="2800" dirty="0" smtClean="0"/>
              <a:t>30</a:t>
            </a:r>
            <a:r>
              <a:rPr kumimoji="1" lang="ja-JP" altLang="en-US" sz="2800" dirty="0" smtClean="0"/>
              <a:t>　</a:t>
            </a:r>
            <a:r>
              <a:rPr kumimoji="1" lang="en-US" altLang="ja-JP" sz="2800" dirty="0" smtClean="0"/>
              <a:t>40</a:t>
            </a:r>
            <a:r>
              <a:rPr kumimoji="1" lang="ja-JP" altLang="en-US" sz="2800" dirty="0" smtClean="0"/>
              <a:t>　</a:t>
            </a:r>
            <a:r>
              <a:rPr kumimoji="1" lang="en-US" altLang="ja-JP" sz="2800" dirty="0" smtClean="0"/>
              <a:t>50</a:t>
            </a:r>
            <a:r>
              <a:rPr kumimoji="1" lang="ja-JP" altLang="en-US" sz="2800" dirty="0" smtClean="0"/>
              <a:t>　</a:t>
            </a:r>
            <a:r>
              <a:rPr kumimoji="1" lang="en-US" altLang="ja-JP" sz="2800" dirty="0" smtClean="0"/>
              <a:t>60</a:t>
            </a:r>
            <a:endParaRPr kumimoji="1" lang="ja-JP" altLang="en-US" sz="2800" dirty="0"/>
          </a:p>
        </p:txBody>
      </p:sp>
      <p:sp>
        <p:nvSpPr>
          <p:cNvPr id="31" name="テキスト ボックス 30"/>
          <p:cNvSpPr txBox="1"/>
          <p:nvPr/>
        </p:nvSpPr>
        <p:spPr>
          <a:xfrm>
            <a:off x="165757" y="2063358"/>
            <a:ext cx="428993" cy="669997"/>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32" name="テキスト ボックス 31"/>
          <p:cNvSpPr txBox="1"/>
          <p:nvPr/>
        </p:nvSpPr>
        <p:spPr>
          <a:xfrm>
            <a:off x="130283" y="2613859"/>
            <a:ext cx="417670" cy="669997"/>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24" name="楕円 23"/>
          <p:cNvSpPr/>
          <p:nvPr/>
        </p:nvSpPr>
        <p:spPr>
          <a:xfrm>
            <a:off x="5519433" y="4725144"/>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楕円 24"/>
          <p:cNvSpPr/>
          <p:nvPr/>
        </p:nvSpPr>
        <p:spPr>
          <a:xfrm>
            <a:off x="6067273" y="4262077"/>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楕円 25"/>
          <p:cNvSpPr/>
          <p:nvPr/>
        </p:nvSpPr>
        <p:spPr>
          <a:xfrm>
            <a:off x="6572082" y="3749374"/>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楕円 26"/>
          <p:cNvSpPr/>
          <p:nvPr/>
        </p:nvSpPr>
        <p:spPr>
          <a:xfrm>
            <a:off x="7130884" y="3077638"/>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楕円 27"/>
          <p:cNvSpPr/>
          <p:nvPr/>
        </p:nvSpPr>
        <p:spPr>
          <a:xfrm>
            <a:off x="7629830" y="2542094"/>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5" name="直線コネクタ 14"/>
          <p:cNvCxnSpPr/>
          <p:nvPr/>
        </p:nvCxnSpPr>
        <p:spPr>
          <a:xfrm flipH="1">
            <a:off x="4472340" y="1967921"/>
            <a:ext cx="3793893" cy="40538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802846" y="4511888"/>
                <a:ext cx="2189510" cy="1181798"/>
              </a:xfrm>
              <a:prstGeom prst="rect">
                <a:avLst/>
              </a:prstGeom>
              <a:noFill/>
            </p:spPr>
            <p:txBody>
              <a:bodyPr wrap="none" rtlCol="0">
                <a:spAutoFit/>
              </a:bodyPr>
              <a:lstStyle/>
              <a:p>
                <a:r>
                  <a:rPr kumimoji="1" lang="ja-JP" altLang="en-US" sz="4400" dirty="0" smtClean="0">
                    <a:solidFill>
                      <a:srgbClr val="FF0000"/>
                    </a:solidFill>
                  </a:rPr>
                  <a:t>ｙ＝</a:t>
                </a:r>
                <a14:m>
                  <m:oMath xmlns:m="http://schemas.openxmlformats.org/officeDocument/2006/math">
                    <m:f>
                      <m:fPr>
                        <m:ctrlPr>
                          <a:rPr kumimoji="1" lang="en-US" altLang="ja-JP" sz="4400" i="1" smtClean="0">
                            <a:solidFill>
                              <a:srgbClr val="FF0000"/>
                            </a:solidFill>
                            <a:latin typeface="Cambria Math" panose="02040503050406030204" pitchFamily="18" charset="0"/>
                          </a:rPr>
                        </m:ctrlPr>
                      </m:fPr>
                      <m:num>
                        <m:r>
                          <a:rPr lang="ja-JP" altLang="en-US" sz="4400" i="1">
                            <a:solidFill>
                              <a:srgbClr val="FF0000"/>
                            </a:solidFill>
                            <a:latin typeface="Cambria Math" panose="02040503050406030204" pitchFamily="18" charset="0"/>
                          </a:rPr>
                          <m:t>３</m:t>
                        </m:r>
                      </m:num>
                      <m:den>
                        <m:r>
                          <a:rPr lang="ja-JP" altLang="en-US" sz="4400" i="1">
                            <a:solidFill>
                              <a:srgbClr val="FF0000"/>
                            </a:solidFill>
                            <a:latin typeface="Cambria Math" panose="02040503050406030204" pitchFamily="18" charset="0"/>
                          </a:rPr>
                          <m:t>１０</m:t>
                        </m:r>
                      </m:den>
                    </m:f>
                    <m:r>
                      <a:rPr lang="ja-JP" altLang="en-US" sz="4400" i="1">
                        <a:solidFill>
                          <a:srgbClr val="FF0000"/>
                        </a:solidFill>
                        <a:latin typeface="Cambria Math" panose="02040503050406030204" pitchFamily="18" charset="0"/>
                      </a:rPr>
                      <m:t>ｘ</m:t>
                    </m:r>
                  </m:oMath>
                </a14:m>
                <a:endParaRPr kumimoji="1" lang="ja-JP" altLang="en-US" sz="4400" dirty="0">
                  <a:solidFill>
                    <a:srgbClr val="FF0000"/>
                  </a:solidFill>
                </a:endParaRPr>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802846" y="4511888"/>
                <a:ext cx="2189510" cy="1181798"/>
              </a:xfrm>
              <a:prstGeom prst="rect">
                <a:avLst/>
              </a:prstGeom>
              <a:blipFill>
                <a:blip r:embed="rId4"/>
                <a:stretch>
                  <a:fillRect l="-11421" b="-824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9306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left)">
                                      <p:cBhvr>
                                        <p:cTn id="10" dur="500"/>
                                        <p:tgtEl>
                                          <p:spTgt spid="2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500"/>
                                        <p:tgtEl>
                                          <p:spTgt spid="2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left)">
                                      <p:cBhvr>
                                        <p:cTn id="16" dur="500"/>
                                        <p:tgtEl>
                                          <p:spTgt spid="25"/>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8640960" cy="706090"/>
          </a:xfrm>
        </p:spPr>
        <p:style>
          <a:lnRef idx="1">
            <a:schemeClr val="accent3"/>
          </a:lnRef>
          <a:fillRef idx="2">
            <a:schemeClr val="accent3"/>
          </a:fillRef>
          <a:effectRef idx="1">
            <a:schemeClr val="accent3"/>
          </a:effectRef>
          <a:fontRef idx="minor">
            <a:schemeClr val="dk1"/>
          </a:fontRef>
        </p:style>
        <p:txBody>
          <a:bodyPr>
            <a:noAutofit/>
          </a:bodyPr>
          <a:lstStyle/>
          <a:p>
            <a:r>
              <a:rPr kumimoji="1" lang="ja-JP" altLang="en-US" sz="3600" dirty="0" smtClean="0"/>
              <a:t>車の速さと制動距離の間の関係を考えよう。</a:t>
            </a:r>
            <a:endParaRPr kumimoji="1" lang="ja-JP" altLang="en-US" sz="3600" dirty="0"/>
          </a:p>
        </p:txBody>
      </p:sp>
      <p:grpSp>
        <p:nvGrpSpPr>
          <p:cNvPr id="4" name="グループ化 3"/>
          <p:cNvGrpSpPr/>
          <p:nvPr/>
        </p:nvGrpSpPr>
        <p:grpSpPr>
          <a:xfrm>
            <a:off x="3972289" y="1174826"/>
            <a:ext cx="5211498" cy="5371979"/>
            <a:chOff x="1144059" y="1100228"/>
            <a:chExt cx="6157995" cy="6150772"/>
          </a:xfrm>
        </p:grpSpPr>
        <p:grpSp>
          <p:nvGrpSpPr>
            <p:cNvPr id="5" name="グループ化 4"/>
            <p:cNvGrpSpPr/>
            <p:nvPr/>
          </p:nvGrpSpPr>
          <p:grpSpPr>
            <a:xfrm>
              <a:off x="1144059" y="1100228"/>
              <a:ext cx="6157995" cy="6066224"/>
              <a:chOff x="3705887" y="1894848"/>
              <a:chExt cx="5164403" cy="5110993"/>
            </a:xfrm>
          </p:grpSpPr>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8774" t="46435" r="46068" b="10345"/>
              <a:stretch/>
            </p:blipFill>
            <p:spPr bwMode="auto">
              <a:xfrm>
                <a:off x="3943391" y="2541180"/>
                <a:ext cx="4638224" cy="416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直線コネクタ 7"/>
              <p:cNvCxnSpPr/>
              <p:nvPr/>
            </p:nvCxnSpPr>
            <p:spPr>
              <a:xfrm flipV="1">
                <a:off x="4211684" y="6574735"/>
                <a:ext cx="4344164"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211684" y="2541180"/>
                <a:ext cx="1" cy="40359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004737" y="1894848"/>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1" name="テキスト ボックス 10"/>
              <p:cNvSpPr txBox="1"/>
              <p:nvPr/>
            </p:nvSpPr>
            <p:spPr>
              <a:xfrm>
                <a:off x="8445174" y="6234120"/>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3880375" y="6544176"/>
                <a:ext cx="492443" cy="461665"/>
              </a:xfrm>
              <a:prstGeom prst="rect">
                <a:avLst/>
              </a:prstGeom>
              <a:noFill/>
            </p:spPr>
            <p:txBody>
              <a:bodyPr wrap="none" rtlCol="0">
                <a:spAutoFit/>
              </a:bodyPr>
              <a:lstStyle/>
              <a:p>
                <a:r>
                  <a:rPr kumimoji="1" lang="ja-JP" altLang="en-US" sz="2400" dirty="0" smtClean="0">
                    <a:ea typeface="ＤＦ平成明朝体W7" pitchFamily="1" charset="-128"/>
                  </a:rPr>
                  <a:t>Ｏ</a:t>
                </a:r>
                <a:endParaRPr kumimoji="1" lang="ja-JP" altLang="en-US" sz="2400" dirty="0">
                  <a:ea typeface="ＤＦ平成明朝体W7" pitchFamily="1" charset="-128"/>
                </a:endParaRPr>
              </a:p>
            </p:txBody>
          </p:sp>
          <p:sp>
            <p:nvSpPr>
              <p:cNvPr id="13" name="テキスト ボックス 12"/>
              <p:cNvSpPr txBox="1"/>
              <p:nvPr/>
            </p:nvSpPr>
            <p:spPr>
              <a:xfrm>
                <a:off x="3711693" y="4306788"/>
                <a:ext cx="545179" cy="504739"/>
              </a:xfrm>
              <a:prstGeom prst="rect">
                <a:avLst/>
              </a:prstGeom>
              <a:noFill/>
            </p:spPr>
            <p:txBody>
              <a:bodyPr wrap="none" rtlCol="0">
                <a:spAutoFit/>
              </a:bodyPr>
              <a:lstStyle/>
              <a:p>
                <a:r>
                  <a:rPr kumimoji="1" lang="en-US" altLang="ja-JP" sz="2800" dirty="0" smtClean="0"/>
                  <a:t>20</a:t>
                </a:r>
                <a:endParaRPr kumimoji="1" lang="ja-JP" altLang="en-US" sz="2800" dirty="0"/>
              </a:p>
            </p:txBody>
          </p:sp>
          <p:sp>
            <p:nvSpPr>
              <p:cNvPr id="14" name="テキスト ボックス 13"/>
              <p:cNvSpPr txBox="1"/>
              <p:nvPr/>
            </p:nvSpPr>
            <p:spPr>
              <a:xfrm>
                <a:off x="3705887" y="5294304"/>
                <a:ext cx="545179" cy="504739"/>
              </a:xfrm>
              <a:prstGeom prst="rect">
                <a:avLst/>
              </a:prstGeom>
              <a:noFill/>
            </p:spPr>
            <p:txBody>
              <a:bodyPr wrap="none" rtlCol="0">
                <a:spAutoFit/>
              </a:bodyPr>
              <a:lstStyle/>
              <a:p>
                <a:r>
                  <a:rPr kumimoji="1" lang="en-US" altLang="ja-JP" sz="2800" dirty="0" smtClean="0"/>
                  <a:t>10</a:t>
                </a:r>
                <a:endParaRPr kumimoji="1" lang="ja-JP" altLang="en-US" sz="2800" dirty="0"/>
              </a:p>
            </p:txBody>
          </p:sp>
        </p:grpSp>
        <p:sp>
          <p:nvSpPr>
            <p:cNvPr id="6" name="テキスト ボックス 5"/>
            <p:cNvSpPr txBox="1"/>
            <p:nvPr/>
          </p:nvSpPr>
          <p:spPr>
            <a:xfrm>
              <a:off x="2713863" y="6651927"/>
              <a:ext cx="650068" cy="599073"/>
            </a:xfrm>
            <a:prstGeom prst="rect">
              <a:avLst/>
            </a:prstGeom>
            <a:noFill/>
          </p:spPr>
          <p:txBody>
            <a:bodyPr wrap="none" rtlCol="0">
              <a:spAutoFit/>
            </a:bodyPr>
            <a:lstStyle/>
            <a:p>
              <a:r>
                <a:rPr kumimoji="1" lang="en-US" altLang="ja-JP" sz="2800" dirty="0" smtClean="0"/>
                <a:t>20</a:t>
              </a:r>
              <a:endParaRPr kumimoji="1" lang="ja-JP" altLang="en-US" sz="2800" dirty="0"/>
            </a:p>
          </p:txBody>
        </p:sp>
      </p:grpSp>
      <p:sp>
        <p:nvSpPr>
          <p:cNvPr id="17" name="テキスト ボックス 16"/>
          <p:cNvSpPr txBox="1"/>
          <p:nvPr/>
        </p:nvSpPr>
        <p:spPr>
          <a:xfrm>
            <a:off x="5848650" y="6018168"/>
            <a:ext cx="550151" cy="523220"/>
          </a:xfrm>
          <a:prstGeom prst="rect">
            <a:avLst/>
          </a:prstGeom>
          <a:noFill/>
        </p:spPr>
        <p:txBody>
          <a:bodyPr wrap="none" rtlCol="0">
            <a:spAutoFit/>
          </a:bodyPr>
          <a:lstStyle/>
          <a:p>
            <a:r>
              <a:rPr kumimoji="1" lang="en-US" altLang="ja-JP" sz="2800" dirty="0" smtClean="0"/>
              <a:t>30</a:t>
            </a:r>
            <a:endParaRPr kumimoji="1" lang="ja-JP" altLang="en-US" sz="2800" dirty="0"/>
          </a:p>
        </p:txBody>
      </p:sp>
      <p:sp>
        <p:nvSpPr>
          <p:cNvPr id="18" name="テキスト ボックス 17"/>
          <p:cNvSpPr txBox="1"/>
          <p:nvPr/>
        </p:nvSpPr>
        <p:spPr>
          <a:xfrm>
            <a:off x="6402202" y="6023585"/>
            <a:ext cx="550151" cy="523220"/>
          </a:xfrm>
          <a:prstGeom prst="rect">
            <a:avLst/>
          </a:prstGeom>
          <a:noFill/>
        </p:spPr>
        <p:txBody>
          <a:bodyPr wrap="none" rtlCol="0">
            <a:spAutoFit/>
          </a:bodyPr>
          <a:lstStyle/>
          <a:p>
            <a:r>
              <a:rPr lang="en-US" altLang="ja-JP" sz="2800" dirty="0"/>
              <a:t>4</a:t>
            </a:r>
            <a:r>
              <a:rPr kumimoji="1" lang="en-US" altLang="ja-JP" sz="2800" dirty="0" smtClean="0"/>
              <a:t>0</a:t>
            </a:r>
            <a:endParaRPr kumimoji="1" lang="ja-JP" altLang="en-US" sz="2800" dirty="0"/>
          </a:p>
        </p:txBody>
      </p:sp>
      <p:sp>
        <p:nvSpPr>
          <p:cNvPr id="19" name="テキスト ボックス 18"/>
          <p:cNvSpPr txBox="1"/>
          <p:nvPr/>
        </p:nvSpPr>
        <p:spPr>
          <a:xfrm>
            <a:off x="6912261" y="6022544"/>
            <a:ext cx="550151" cy="523220"/>
          </a:xfrm>
          <a:prstGeom prst="rect">
            <a:avLst/>
          </a:prstGeom>
          <a:noFill/>
        </p:spPr>
        <p:txBody>
          <a:bodyPr wrap="none" rtlCol="0">
            <a:spAutoFit/>
          </a:bodyPr>
          <a:lstStyle/>
          <a:p>
            <a:r>
              <a:rPr lang="en-US" altLang="ja-JP" sz="2800" dirty="0" smtClean="0"/>
              <a:t>5</a:t>
            </a:r>
            <a:r>
              <a:rPr kumimoji="1" lang="en-US" altLang="ja-JP" sz="2800" dirty="0" smtClean="0"/>
              <a:t>0</a:t>
            </a:r>
            <a:endParaRPr kumimoji="1" lang="ja-JP" altLang="en-US" sz="2800" dirty="0"/>
          </a:p>
        </p:txBody>
      </p:sp>
      <p:sp>
        <p:nvSpPr>
          <p:cNvPr id="20" name="テキスト ボックス 19"/>
          <p:cNvSpPr txBox="1"/>
          <p:nvPr/>
        </p:nvSpPr>
        <p:spPr>
          <a:xfrm>
            <a:off x="7462412" y="6007982"/>
            <a:ext cx="550151" cy="523220"/>
          </a:xfrm>
          <a:prstGeom prst="rect">
            <a:avLst/>
          </a:prstGeom>
          <a:noFill/>
        </p:spPr>
        <p:txBody>
          <a:bodyPr wrap="none" rtlCol="0">
            <a:spAutoFit/>
          </a:bodyPr>
          <a:lstStyle/>
          <a:p>
            <a:r>
              <a:rPr lang="en-US" altLang="ja-JP" sz="2800" dirty="0"/>
              <a:t>6</a:t>
            </a:r>
            <a:r>
              <a:rPr kumimoji="1" lang="en-US" altLang="ja-JP" sz="2800" dirty="0" smtClean="0"/>
              <a:t>0</a:t>
            </a:r>
            <a:endParaRPr kumimoji="1" lang="ja-JP" altLang="en-US" sz="2800" dirty="0"/>
          </a:p>
        </p:txBody>
      </p:sp>
      <p:cxnSp>
        <p:nvCxnSpPr>
          <p:cNvPr id="21" name="直線コネクタ 20"/>
          <p:cNvCxnSpPr/>
          <p:nvPr/>
        </p:nvCxnSpPr>
        <p:spPr>
          <a:xfrm>
            <a:off x="611560" y="2150043"/>
            <a:ext cx="0" cy="11666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72919" y="2733355"/>
            <a:ext cx="3921220"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75151" y="2150043"/>
            <a:ext cx="2967479" cy="523220"/>
          </a:xfrm>
          <a:prstGeom prst="rect">
            <a:avLst/>
          </a:prstGeom>
          <a:noFill/>
        </p:spPr>
        <p:txBody>
          <a:bodyPr wrap="none" rtlCol="0">
            <a:spAutoFit/>
          </a:bodyPr>
          <a:lstStyle/>
          <a:p>
            <a:r>
              <a:rPr kumimoji="1" lang="en-US" altLang="ja-JP" sz="2800" dirty="0" smtClean="0"/>
              <a:t>20</a:t>
            </a:r>
            <a:r>
              <a:rPr kumimoji="1" lang="ja-JP" altLang="en-US" sz="2800" dirty="0" smtClean="0"/>
              <a:t>　</a:t>
            </a:r>
            <a:r>
              <a:rPr kumimoji="1" lang="en-US" altLang="ja-JP" sz="2800" dirty="0" smtClean="0"/>
              <a:t>30</a:t>
            </a:r>
            <a:r>
              <a:rPr kumimoji="1" lang="ja-JP" altLang="en-US" sz="2800" dirty="0" smtClean="0"/>
              <a:t>　</a:t>
            </a:r>
            <a:r>
              <a:rPr kumimoji="1" lang="en-US" altLang="ja-JP" sz="2800" dirty="0" smtClean="0"/>
              <a:t>40</a:t>
            </a:r>
            <a:r>
              <a:rPr kumimoji="1" lang="ja-JP" altLang="en-US" sz="2800" dirty="0" smtClean="0"/>
              <a:t>　</a:t>
            </a:r>
            <a:r>
              <a:rPr kumimoji="1" lang="en-US" altLang="ja-JP" sz="2800" dirty="0" smtClean="0"/>
              <a:t>50</a:t>
            </a:r>
            <a:r>
              <a:rPr kumimoji="1" lang="ja-JP" altLang="en-US" sz="2800" dirty="0" smtClean="0"/>
              <a:t>　</a:t>
            </a:r>
            <a:r>
              <a:rPr kumimoji="1" lang="en-US" altLang="ja-JP" sz="2800" dirty="0" smtClean="0"/>
              <a:t>60</a:t>
            </a:r>
            <a:endParaRPr kumimoji="1" lang="ja-JP" altLang="en-US" sz="2800" dirty="0"/>
          </a:p>
        </p:txBody>
      </p:sp>
      <p:sp>
        <p:nvSpPr>
          <p:cNvPr id="31" name="テキスト ボックス 30"/>
          <p:cNvSpPr txBox="1"/>
          <p:nvPr/>
        </p:nvSpPr>
        <p:spPr>
          <a:xfrm>
            <a:off x="165757" y="2063358"/>
            <a:ext cx="428993" cy="669997"/>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32" name="テキスト ボックス 31"/>
          <p:cNvSpPr txBox="1"/>
          <p:nvPr/>
        </p:nvSpPr>
        <p:spPr>
          <a:xfrm>
            <a:off x="130283" y="2613859"/>
            <a:ext cx="417670" cy="669997"/>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24" name="テキスト ボックス 23"/>
          <p:cNvSpPr txBox="1"/>
          <p:nvPr/>
        </p:nvSpPr>
        <p:spPr>
          <a:xfrm>
            <a:off x="3994139" y="2676814"/>
            <a:ext cx="550151" cy="523220"/>
          </a:xfrm>
          <a:prstGeom prst="rect">
            <a:avLst/>
          </a:prstGeom>
          <a:noFill/>
        </p:spPr>
        <p:txBody>
          <a:bodyPr wrap="none" rtlCol="0">
            <a:spAutoFit/>
          </a:bodyPr>
          <a:lstStyle/>
          <a:p>
            <a:r>
              <a:rPr kumimoji="1" lang="en-US" altLang="ja-JP" sz="2800" dirty="0" smtClean="0"/>
              <a:t>30</a:t>
            </a:r>
            <a:endParaRPr kumimoji="1" lang="ja-JP" altLang="en-US" sz="2800" dirty="0"/>
          </a:p>
        </p:txBody>
      </p:sp>
      <p:sp>
        <p:nvSpPr>
          <p:cNvPr id="25" name="楕円 24"/>
          <p:cNvSpPr/>
          <p:nvPr/>
        </p:nvSpPr>
        <p:spPr>
          <a:xfrm>
            <a:off x="5519434" y="5666794"/>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楕円 25"/>
          <p:cNvSpPr/>
          <p:nvPr/>
        </p:nvSpPr>
        <p:spPr>
          <a:xfrm>
            <a:off x="6067273" y="5352882"/>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楕円 26"/>
          <p:cNvSpPr/>
          <p:nvPr/>
        </p:nvSpPr>
        <p:spPr>
          <a:xfrm>
            <a:off x="6602035" y="4815343"/>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楕円 27"/>
          <p:cNvSpPr/>
          <p:nvPr/>
        </p:nvSpPr>
        <p:spPr>
          <a:xfrm>
            <a:off x="7130884" y="4075909"/>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楕円 28"/>
          <p:cNvSpPr/>
          <p:nvPr/>
        </p:nvSpPr>
        <p:spPr>
          <a:xfrm>
            <a:off x="7681035" y="3194276"/>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フリーフォーム 2"/>
          <p:cNvSpPr/>
          <p:nvPr/>
        </p:nvSpPr>
        <p:spPr>
          <a:xfrm>
            <a:off x="4482698" y="1939556"/>
            <a:ext cx="3893127" cy="4059382"/>
          </a:xfrm>
          <a:custGeom>
            <a:avLst/>
            <a:gdLst>
              <a:gd name="connsiteX0" fmla="*/ 0 w 3893127"/>
              <a:gd name="connsiteY0" fmla="*/ 4059382 h 4059382"/>
              <a:gd name="connsiteX1" fmla="*/ 1108363 w 3893127"/>
              <a:gd name="connsiteY1" fmla="*/ 3796146 h 4059382"/>
              <a:gd name="connsiteX2" fmla="*/ 1634836 w 3893127"/>
              <a:gd name="connsiteY2" fmla="*/ 3477491 h 4059382"/>
              <a:gd name="connsiteX3" fmla="*/ 2258291 w 3893127"/>
              <a:gd name="connsiteY3" fmla="*/ 2881746 h 4059382"/>
              <a:gd name="connsiteX4" fmla="*/ 2715491 w 3893127"/>
              <a:gd name="connsiteY4" fmla="*/ 2189019 h 4059382"/>
              <a:gd name="connsiteX5" fmla="*/ 3269672 w 3893127"/>
              <a:gd name="connsiteY5" fmla="*/ 1288473 h 4059382"/>
              <a:gd name="connsiteX6" fmla="*/ 3893127 w 3893127"/>
              <a:gd name="connsiteY6" fmla="*/ 0 h 405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3127" h="4059382">
                <a:moveTo>
                  <a:pt x="0" y="4059382"/>
                </a:moveTo>
                <a:cubicBezTo>
                  <a:pt x="417945" y="3976255"/>
                  <a:pt x="835890" y="3893128"/>
                  <a:pt x="1108363" y="3796146"/>
                </a:cubicBezTo>
                <a:cubicBezTo>
                  <a:pt x="1380836" y="3699164"/>
                  <a:pt x="1443181" y="3629891"/>
                  <a:pt x="1634836" y="3477491"/>
                </a:cubicBezTo>
                <a:cubicBezTo>
                  <a:pt x="1826491" y="3325091"/>
                  <a:pt x="2078182" y="3096491"/>
                  <a:pt x="2258291" y="2881746"/>
                </a:cubicBezTo>
                <a:cubicBezTo>
                  <a:pt x="2438400" y="2667001"/>
                  <a:pt x="2546928" y="2454564"/>
                  <a:pt x="2715491" y="2189019"/>
                </a:cubicBezTo>
                <a:cubicBezTo>
                  <a:pt x="2884054" y="1923474"/>
                  <a:pt x="3073399" y="1653309"/>
                  <a:pt x="3269672" y="1288473"/>
                </a:cubicBezTo>
                <a:cubicBezTo>
                  <a:pt x="3465945" y="923637"/>
                  <a:pt x="3679536" y="461818"/>
                  <a:pt x="3893127" y="0"/>
                </a:cubicBez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33" name="テキスト ボックス 32"/>
              <p:cNvSpPr txBox="1"/>
              <p:nvPr/>
            </p:nvSpPr>
            <p:spPr>
              <a:xfrm>
                <a:off x="553226" y="4369467"/>
                <a:ext cx="2832314" cy="1181798"/>
              </a:xfrm>
              <a:prstGeom prst="rect">
                <a:avLst/>
              </a:prstGeom>
              <a:noFill/>
            </p:spPr>
            <p:txBody>
              <a:bodyPr wrap="none" rtlCol="0">
                <a:spAutoFit/>
              </a:bodyPr>
              <a:lstStyle/>
              <a:p>
                <a:r>
                  <a:rPr kumimoji="1" lang="ja-JP" altLang="en-US" sz="4400" dirty="0" smtClean="0">
                    <a:solidFill>
                      <a:srgbClr val="FF0000"/>
                    </a:solidFill>
                  </a:rPr>
                  <a:t>ｙ＝</a:t>
                </a:r>
                <a14:m>
                  <m:oMath xmlns:m="http://schemas.openxmlformats.org/officeDocument/2006/math">
                    <m:f>
                      <m:fPr>
                        <m:ctrlPr>
                          <a:rPr kumimoji="1" lang="en-US" altLang="ja-JP" sz="4400" i="1" smtClean="0">
                            <a:solidFill>
                              <a:srgbClr val="FF0000"/>
                            </a:solidFill>
                            <a:latin typeface="Cambria Math" panose="02040503050406030204" pitchFamily="18" charset="0"/>
                          </a:rPr>
                        </m:ctrlPr>
                      </m:fPr>
                      <m:num>
                        <m:r>
                          <a:rPr lang="ja-JP" altLang="en-US" sz="4400" i="1">
                            <a:solidFill>
                              <a:srgbClr val="FF0000"/>
                            </a:solidFill>
                            <a:latin typeface="Cambria Math" panose="02040503050406030204" pitchFamily="18" charset="0"/>
                          </a:rPr>
                          <m:t>３</m:t>
                        </m:r>
                      </m:num>
                      <m:den>
                        <m:r>
                          <a:rPr lang="ja-JP" altLang="en-US" sz="4400" i="1">
                            <a:solidFill>
                              <a:srgbClr val="FF0000"/>
                            </a:solidFill>
                            <a:latin typeface="Cambria Math" panose="02040503050406030204" pitchFamily="18" charset="0"/>
                          </a:rPr>
                          <m:t>４００</m:t>
                        </m:r>
                      </m:den>
                    </m:f>
                    <m:r>
                      <a:rPr lang="ja-JP" altLang="en-US" sz="4400" i="1">
                        <a:solidFill>
                          <a:srgbClr val="FF0000"/>
                        </a:solidFill>
                        <a:latin typeface="Cambria Math" panose="02040503050406030204" pitchFamily="18" charset="0"/>
                      </a:rPr>
                      <m:t>ｘ</m:t>
                    </m:r>
                  </m:oMath>
                </a14:m>
                <a:r>
                  <a:rPr kumimoji="1" lang="ja-JP" altLang="en-US" sz="4400" baseline="30000" dirty="0" smtClean="0">
                    <a:solidFill>
                      <a:srgbClr val="FF0000"/>
                    </a:solidFill>
                  </a:rPr>
                  <a:t>２</a:t>
                </a:r>
                <a:endParaRPr kumimoji="1" lang="ja-JP" altLang="en-US" sz="4400" baseline="30000" dirty="0">
                  <a:solidFill>
                    <a:srgbClr val="FF0000"/>
                  </a:solidFill>
                </a:endParaRPr>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553226" y="4369467"/>
                <a:ext cx="2832314" cy="1181798"/>
              </a:xfrm>
              <a:prstGeom prst="rect">
                <a:avLst/>
              </a:prstGeom>
              <a:blipFill>
                <a:blip r:embed="rId4"/>
                <a:stretch>
                  <a:fillRect l="-8836" r="-4095" b="-824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2687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 grpId="0" animBg="1"/>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432" y="116631"/>
            <a:ext cx="8229600" cy="523441"/>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問　題</a:t>
            </a:r>
            <a:endParaRPr kumimoji="1" lang="ja-JP" altLang="en-US" dirty="0"/>
          </a:p>
        </p:txBody>
      </p:sp>
      <p:sp>
        <p:nvSpPr>
          <p:cNvPr id="3" name="コンテンツ プレースホルダー 2"/>
          <p:cNvSpPr>
            <a:spLocks noGrp="1"/>
          </p:cNvSpPr>
          <p:nvPr>
            <p:ph idx="1"/>
          </p:nvPr>
        </p:nvSpPr>
        <p:spPr>
          <a:xfrm>
            <a:off x="330384" y="769502"/>
            <a:ext cx="8594270" cy="1617553"/>
          </a:xfrm>
        </p:spPr>
        <p:txBody>
          <a:bodyPr>
            <a:normAutofit/>
          </a:bodyPr>
          <a:lstStyle/>
          <a:p>
            <a:pPr marL="0" indent="0">
              <a:buNone/>
            </a:pPr>
            <a:r>
              <a:rPr kumimoji="1" lang="ja-JP" altLang="en-US" dirty="0" smtClean="0"/>
              <a:t>ある宅配ピザでは、</a:t>
            </a:r>
            <a:r>
              <a:rPr lang="en-US" altLang="ja-JP" dirty="0" smtClean="0"/>
              <a:t>S</a:t>
            </a:r>
            <a:r>
              <a:rPr kumimoji="1" lang="ja-JP" altLang="en-US" dirty="0" smtClean="0"/>
              <a:t>が直径</a:t>
            </a:r>
            <a:r>
              <a:rPr kumimoji="1" lang="en-US" altLang="ja-JP" dirty="0" smtClean="0"/>
              <a:t>18cm</a:t>
            </a:r>
            <a:r>
              <a:rPr kumimoji="1" lang="ja-JP" altLang="en-US" dirty="0" smtClean="0"/>
              <a:t>で</a:t>
            </a:r>
            <a:r>
              <a:rPr kumimoji="1" lang="en-US" altLang="ja-JP" dirty="0" smtClean="0"/>
              <a:t>800</a:t>
            </a:r>
            <a:r>
              <a:rPr kumimoji="1" lang="ja-JP" altLang="en-US" dirty="0" smtClean="0"/>
              <a:t>円、</a:t>
            </a:r>
            <a:r>
              <a:rPr kumimoji="1" lang="en-US" altLang="ja-JP" dirty="0" smtClean="0"/>
              <a:t>M</a:t>
            </a:r>
            <a:r>
              <a:rPr kumimoji="1" lang="ja-JP" altLang="en-US" dirty="0" smtClean="0"/>
              <a:t>が直径</a:t>
            </a:r>
            <a:r>
              <a:rPr kumimoji="1" lang="en-US" altLang="ja-JP" dirty="0" smtClean="0"/>
              <a:t>24</a:t>
            </a:r>
            <a:r>
              <a:rPr kumimoji="1" lang="ja-JP" altLang="en-US" dirty="0" smtClean="0"/>
              <a:t>㎝で</a:t>
            </a:r>
            <a:r>
              <a:rPr kumimoji="1" lang="en-US" altLang="ja-JP" dirty="0" smtClean="0"/>
              <a:t>1400</a:t>
            </a:r>
            <a:r>
              <a:rPr kumimoji="1" lang="ja-JP" altLang="en-US" dirty="0" smtClean="0"/>
              <a:t>円、</a:t>
            </a:r>
            <a:r>
              <a:rPr kumimoji="1" lang="en-US" altLang="ja-JP" dirty="0" smtClean="0"/>
              <a:t>L</a:t>
            </a:r>
            <a:r>
              <a:rPr kumimoji="1" lang="ja-JP" altLang="en-US" dirty="0" smtClean="0"/>
              <a:t>が直径</a:t>
            </a:r>
            <a:r>
              <a:rPr kumimoji="1" lang="en-US" altLang="ja-JP" dirty="0" smtClean="0"/>
              <a:t>30</a:t>
            </a:r>
            <a:r>
              <a:rPr lang="ja-JP" altLang="en-US" dirty="0" smtClean="0"/>
              <a:t>㎝で</a:t>
            </a:r>
            <a:r>
              <a:rPr lang="en-US" altLang="ja-JP" dirty="0" smtClean="0"/>
              <a:t>2200</a:t>
            </a:r>
            <a:r>
              <a:rPr lang="ja-JP" altLang="en-US" dirty="0" smtClean="0"/>
              <a:t>円です。いま、直径</a:t>
            </a:r>
            <a:r>
              <a:rPr lang="en-US" altLang="ja-JP" dirty="0" smtClean="0"/>
              <a:t>36㎝</a:t>
            </a:r>
            <a:r>
              <a:rPr lang="ja-JP" altLang="en-US" dirty="0" smtClean="0"/>
              <a:t>の</a:t>
            </a:r>
            <a:r>
              <a:rPr lang="en-US" altLang="ja-JP" dirty="0" smtClean="0"/>
              <a:t>XL</a:t>
            </a:r>
            <a:r>
              <a:rPr lang="ja-JP" altLang="en-US" dirty="0" smtClean="0"/>
              <a:t>を注文しようと思います。</a:t>
            </a:r>
            <a:endParaRPr kumimoji="1" lang="ja-JP" altLang="en-US" dirty="0"/>
          </a:p>
        </p:txBody>
      </p:sp>
      <p:pic>
        <p:nvPicPr>
          <p:cNvPr id="1028" name="Picture 4" descr="http://image1-3.tabelog.k-img.com/restaurant/images/OwnerRstMain/272/disp_272866.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045" y="3823049"/>
            <a:ext cx="1295186" cy="9713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age1-3.tabelog.k-img.com/restaurant/images/OwnerRstMain/272/disp_272866.jpg">
            <a:hlinkClick r:id="rId2"/>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231" y="3452276"/>
            <a:ext cx="1874836" cy="140612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1-3.tabelog.k-img.com/restaurant/images/OwnerRstMain/272/disp_272866.jpg">
            <a:hlinkClick r:id="rId2"/>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0602" y="3050003"/>
            <a:ext cx="2447807" cy="18358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age1-3.tabelog.k-img.com/restaurant/images/OwnerRstMain/272/disp_272866.jpg">
            <a:hlinkClick r:id="rId2"/>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987" y="2671612"/>
            <a:ext cx="2952328" cy="2214247"/>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331525" y="4847063"/>
            <a:ext cx="1053494" cy="707886"/>
          </a:xfrm>
          <a:prstGeom prst="rect">
            <a:avLst/>
          </a:prstGeom>
        </p:spPr>
        <p:txBody>
          <a:bodyPr wrap="none">
            <a:spAutoFit/>
          </a:bodyPr>
          <a:lstStyle/>
          <a:p>
            <a:r>
              <a:rPr lang="en-US" altLang="ja-JP" sz="2000" b="1" dirty="0" smtClean="0"/>
              <a:t>S</a:t>
            </a:r>
            <a:r>
              <a:rPr lang="ja-JP" altLang="en-US" sz="2000" b="1" dirty="0" smtClean="0"/>
              <a:t>　</a:t>
            </a:r>
            <a:r>
              <a:rPr lang="en-US" altLang="ja-JP" sz="2000" b="1" dirty="0" smtClean="0"/>
              <a:t>18cm</a:t>
            </a:r>
          </a:p>
          <a:p>
            <a:r>
              <a:rPr lang="en-US" altLang="ja-JP" sz="2000" b="1" dirty="0" smtClean="0"/>
              <a:t>800</a:t>
            </a:r>
            <a:r>
              <a:rPr lang="ja-JP" altLang="en-US" sz="2000" b="1" dirty="0"/>
              <a:t>円</a:t>
            </a:r>
          </a:p>
        </p:txBody>
      </p:sp>
      <p:sp>
        <p:nvSpPr>
          <p:cNvPr id="10" name="正方形/長方形 9"/>
          <p:cNvSpPr/>
          <p:nvPr/>
        </p:nvSpPr>
        <p:spPr>
          <a:xfrm>
            <a:off x="1933389" y="4847062"/>
            <a:ext cx="1156086" cy="707886"/>
          </a:xfrm>
          <a:prstGeom prst="rect">
            <a:avLst/>
          </a:prstGeom>
        </p:spPr>
        <p:txBody>
          <a:bodyPr wrap="none">
            <a:spAutoFit/>
          </a:bodyPr>
          <a:lstStyle/>
          <a:p>
            <a:r>
              <a:rPr lang="en-US" altLang="ja-JP" sz="2000" b="1" dirty="0"/>
              <a:t>M</a:t>
            </a:r>
            <a:r>
              <a:rPr lang="ja-JP" altLang="en-US" sz="2000" b="1" dirty="0" smtClean="0"/>
              <a:t>　</a:t>
            </a:r>
            <a:r>
              <a:rPr lang="en-US" altLang="ja-JP" sz="2000" b="1" dirty="0" smtClean="0"/>
              <a:t>24cm</a:t>
            </a:r>
          </a:p>
          <a:p>
            <a:r>
              <a:rPr lang="en-US" altLang="ja-JP" sz="2000" b="1" dirty="0" smtClean="0"/>
              <a:t>1400</a:t>
            </a:r>
            <a:r>
              <a:rPr lang="ja-JP" altLang="en-US" sz="2000" b="1" dirty="0" smtClean="0"/>
              <a:t>円</a:t>
            </a:r>
            <a:endParaRPr lang="ja-JP" altLang="en-US" sz="2000" b="1" dirty="0"/>
          </a:p>
        </p:txBody>
      </p:sp>
      <p:sp>
        <p:nvSpPr>
          <p:cNvPr id="11" name="正方形/長方形 10"/>
          <p:cNvSpPr/>
          <p:nvPr/>
        </p:nvSpPr>
        <p:spPr>
          <a:xfrm>
            <a:off x="4051897" y="4885859"/>
            <a:ext cx="1040670" cy="707886"/>
          </a:xfrm>
          <a:prstGeom prst="rect">
            <a:avLst/>
          </a:prstGeom>
        </p:spPr>
        <p:txBody>
          <a:bodyPr wrap="none">
            <a:spAutoFit/>
          </a:bodyPr>
          <a:lstStyle/>
          <a:p>
            <a:r>
              <a:rPr lang="en-US" altLang="ja-JP" sz="2000" b="1" dirty="0" smtClean="0"/>
              <a:t>L</a:t>
            </a:r>
            <a:r>
              <a:rPr lang="ja-JP" altLang="en-US" sz="2000" b="1" dirty="0" smtClean="0"/>
              <a:t>　</a:t>
            </a:r>
            <a:r>
              <a:rPr lang="en-US" altLang="ja-JP" sz="2000" b="1" dirty="0" smtClean="0"/>
              <a:t>30cm</a:t>
            </a:r>
          </a:p>
          <a:p>
            <a:r>
              <a:rPr lang="en-US" altLang="ja-JP" sz="2000" b="1" dirty="0" smtClean="0"/>
              <a:t>2200</a:t>
            </a:r>
            <a:r>
              <a:rPr lang="ja-JP" altLang="en-US" sz="2000" b="1" dirty="0" smtClean="0"/>
              <a:t>円</a:t>
            </a:r>
            <a:endParaRPr lang="ja-JP" altLang="en-US" sz="2000" b="1" dirty="0"/>
          </a:p>
        </p:txBody>
      </p:sp>
      <p:sp>
        <p:nvSpPr>
          <p:cNvPr id="12" name="正方形/長方形 11"/>
          <p:cNvSpPr/>
          <p:nvPr/>
        </p:nvSpPr>
        <p:spPr>
          <a:xfrm>
            <a:off x="6967725" y="4885859"/>
            <a:ext cx="1181734" cy="707886"/>
          </a:xfrm>
          <a:prstGeom prst="rect">
            <a:avLst/>
          </a:prstGeom>
        </p:spPr>
        <p:txBody>
          <a:bodyPr wrap="none">
            <a:spAutoFit/>
          </a:bodyPr>
          <a:lstStyle/>
          <a:p>
            <a:r>
              <a:rPr lang="en-US" altLang="ja-JP" sz="2000" b="1" dirty="0" smtClean="0"/>
              <a:t>XL</a:t>
            </a:r>
            <a:r>
              <a:rPr lang="ja-JP" altLang="en-US" sz="2000" b="1" dirty="0" smtClean="0"/>
              <a:t>　</a:t>
            </a:r>
            <a:r>
              <a:rPr lang="en-US" altLang="ja-JP" sz="2000" b="1" dirty="0" smtClean="0"/>
              <a:t>36cm</a:t>
            </a:r>
          </a:p>
          <a:p>
            <a:r>
              <a:rPr lang="ja-JP" altLang="en-US" sz="2000" b="1" dirty="0" smtClean="0"/>
              <a:t>　？円</a:t>
            </a:r>
            <a:endParaRPr lang="ja-JP" altLang="en-US" sz="2000" b="1" dirty="0"/>
          </a:p>
        </p:txBody>
      </p:sp>
      <p:sp>
        <p:nvSpPr>
          <p:cNvPr id="5" name="テキスト ボックス 4"/>
          <p:cNvSpPr txBox="1"/>
          <p:nvPr/>
        </p:nvSpPr>
        <p:spPr>
          <a:xfrm>
            <a:off x="2629776" y="5951737"/>
            <a:ext cx="6381875" cy="584775"/>
          </a:xfrm>
          <a:prstGeom prst="rect">
            <a:avLst/>
          </a:prstGeom>
          <a:noFill/>
        </p:spPr>
        <p:txBody>
          <a:bodyPr wrap="none" rtlCol="0">
            <a:spAutoFit/>
          </a:bodyPr>
          <a:lstStyle/>
          <a:p>
            <a:r>
              <a:rPr kumimoji="1" lang="ja-JP" altLang="en-US" sz="3200" dirty="0" smtClean="0"/>
              <a:t>このピザの値段はいくらでしょうか？</a:t>
            </a:r>
            <a:endParaRPr kumimoji="1" lang="ja-JP" altLang="en-US" sz="3200" dirty="0"/>
          </a:p>
        </p:txBody>
      </p:sp>
    </p:spTree>
    <p:extLst>
      <p:ext uri="{BB962C8B-B14F-4D97-AF65-F5344CB8AC3E}">
        <p14:creationId xmlns:p14="http://schemas.microsoft.com/office/powerpoint/2010/main" val="386886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fade">
                                      <p:cBhvr>
                                        <p:cTn id="7" dur="500"/>
                                        <p:tgtEl>
                                          <p:spTgt spid="10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430" y="132343"/>
            <a:ext cx="8777066" cy="706090"/>
          </a:xfrm>
        </p:spPr>
        <p:style>
          <a:lnRef idx="1">
            <a:schemeClr val="accent3"/>
          </a:lnRef>
          <a:fillRef idx="2">
            <a:schemeClr val="accent3"/>
          </a:fillRef>
          <a:effectRef idx="1">
            <a:schemeClr val="accent3"/>
          </a:effectRef>
          <a:fontRef idx="minor">
            <a:schemeClr val="dk1"/>
          </a:fontRef>
        </p:style>
        <p:txBody>
          <a:bodyPr>
            <a:noAutofit/>
          </a:bodyPr>
          <a:lstStyle/>
          <a:p>
            <a:r>
              <a:rPr kumimoji="1" lang="ja-JP" altLang="en-US" sz="3600" dirty="0" smtClean="0"/>
              <a:t>ピザの大きさと値段の関係について考えよう。</a:t>
            </a:r>
            <a:endParaRPr kumimoji="1" lang="ja-JP" altLang="en-US" sz="3600" dirty="0"/>
          </a:p>
        </p:txBody>
      </p:sp>
      <p:grpSp>
        <p:nvGrpSpPr>
          <p:cNvPr id="4" name="グループ化 3"/>
          <p:cNvGrpSpPr/>
          <p:nvPr/>
        </p:nvGrpSpPr>
        <p:grpSpPr>
          <a:xfrm>
            <a:off x="664162" y="1772816"/>
            <a:ext cx="8630913" cy="4934387"/>
            <a:chOff x="1097340" y="1100228"/>
            <a:chExt cx="6204714" cy="6066224"/>
          </a:xfrm>
        </p:grpSpPr>
        <p:grpSp>
          <p:nvGrpSpPr>
            <p:cNvPr id="5" name="グループ化 4"/>
            <p:cNvGrpSpPr/>
            <p:nvPr/>
          </p:nvGrpSpPr>
          <p:grpSpPr>
            <a:xfrm>
              <a:off x="1352117" y="1100228"/>
              <a:ext cx="5949937" cy="6066224"/>
              <a:chOff x="3880375" y="1894848"/>
              <a:chExt cx="4989915" cy="5110993"/>
            </a:xfrm>
          </p:grpSpPr>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8774" t="46435" r="46068" b="10345"/>
              <a:stretch/>
            </p:blipFill>
            <p:spPr bwMode="auto">
              <a:xfrm>
                <a:off x="3917624" y="2541179"/>
                <a:ext cx="4638224" cy="416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直線コネクタ 7"/>
              <p:cNvCxnSpPr/>
              <p:nvPr/>
            </p:nvCxnSpPr>
            <p:spPr>
              <a:xfrm flipV="1">
                <a:off x="4211684" y="6574735"/>
                <a:ext cx="4344164"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211684" y="2530056"/>
                <a:ext cx="1" cy="40359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004737" y="1894848"/>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1" name="テキスト ボックス 10"/>
              <p:cNvSpPr txBox="1"/>
              <p:nvPr/>
            </p:nvSpPr>
            <p:spPr>
              <a:xfrm>
                <a:off x="8445174" y="6234120"/>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3880375" y="6544176"/>
                <a:ext cx="492443" cy="461665"/>
              </a:xfrm>
              <a:prstGeom prst="rect">
                <a:avLst/>
              </a:prstGeom>
              <a:noFill/>
            </p:spPr>
            <p:txBody>
              <a:bodyPr wrap="none" rtlCol="0">
                <a:spAutoFit/>
              </a:bodyPr>
              <a:lstStyle/>
              <a:p>
                <a:r>
                  <a:rPr kumimoji="1" lang="ja-JP" altLang="en-US" sz="2400" dirty="0" smtClean="0">
                    <a:ea typeface="ＤＦ平成明朝体W7" pitchFamily="1" charset="-128"/>
                  </a:rPr>
                  <a:t>Ｏ</a:t>
                </a:r>
                <a:endParaRPr kumimoji="1" lang="ja-JP" altLang="en-US" sz="2400" dirty="0">
                  <a:ea typeface="ＤＦ平成明朝体W7" pitchFamily="1" charset="-128"/>
                </a:endParaRPr>
              </a:p>
            </p:txBody>
          </p:sp>
          <p:sp>
            <p:nvSpPr>
              <p:cNvPr id="13" name="テキスト ボックス 12"/>
              <p:cNvSpPr txBox="1"/>
              <p:nvPr/>
            </p:nvSpPr>
            <p:spPr>
              <a:xfrm>
                <a:off x="6176884" y="6497949"/>
                <a:ext cx="545179" cy="504739"/>
              </a:xfrm>
              <a:prstGeom prst="rect">
                <a:avLst/>
              </a:prstGeom>
              <a:noFill/>
            </p:spPr>
            <p:txBody>
              <a:bodyPr wrap="none" rtlCol="0">
                <a:spAutoFit/>
              </a:bodyPr>
              <a:lstStyle/>
              <a:p>
                <a:r>
                  <a:rPr kumimoji="1" lang="en-US" altLang="ja-JP" sz="2800" dirty="0" smtClean="0"/>
                  <a:t>20</a:t>
                </a:r>
                <a:endParaRPr kumimoji="1" lang="ja-JP" altLang="en-US" sz="2800" dirty="0"/>
              </a:p>
            </p:txBody>
          </p:sp>
          <p:sp>
            <p:nvSpPr>
              <p:cNvPr id="14" name="テキスト ボックス 13"/>
              <p:cNvSpPr txBox="1"/>
              <p:nvPr/>
            </p:nvSpPr>
            <p:spPr>
              <a:xfrm>
                <a:off x="5116495" y="6497949"/>
                <a:ext cx="545179" cy="504739"/>
              </a:xfrm>
              <a:prstGeom prst="rect">
                <a:avLst/>
              </a:prstGeom>
              <a:noFill/>
            </p:spPr>
            <p:txBody>
              <a:bodyPr wrap="none" rtlCol="0">
                <a:spAutoFit/>
              </a:bodyPr>
              <a:lstStyle/>
              <a:p>
                <a:r>
                  <a:rPr kumimoji="1" lang="en-US" altLang="ja-JP" sz="2800" dirty="0" smtClean="0"/>
                  <a:t>10</a:t>
                </a:r>
                <a:endParaRPr kumimoji="1" lang="ja-JP" altLang="en-US" sz="2800" dirty="0"/>
              </a:p>
            </p:txBody>
          </p:sp>
        </p:grpSp>
        <p:sp>
          <p:nvSpPr>
            <p:cNvPr id="6" name="テキスト ボックス 5"/>
            <p:cNvSpPr txBox="1"/>
            <p:nvPr/>
          </p:nvSpPr>
          <p:spPr>
            <a:xfrm>
              <a:off x="1097340" y="5137930"/>
              <a:ext cx="658245" cy="643235"/>
            </a:xfrm>
            <a:prstGeom prst="rect">
              <a:avLst/>
            </a:prstGeom>
            <a:noFill/>
          </p:spPr>
          <p:txBody>
            <a:bodyPr wrap="none" rtlCol="0">
              <a:spAutoFit/>
            </a:bodyPr>
            <a:lstStyle/>
            <a:p>
              <a:r>
                <a:rPr kumimoji="1" lang="en-US" altLang="ja-JP" sz="2800" dirty="0" smtClean="0"/>
                <a:t>1000</a:t>
              </a:r>
              <a:endParaRPr kumimoji="1" lang="ja-JP" altLang="en-US" sz="2800" dirty="0"/>
            </a:p>
          </p:txBody>
        </p:sp>
      </p:grpSp>
      <p:sp>
        <p:nvSpPr>
          <p:cNvPr id="17" name="テキスト ボックス 16"/>
          <p:cNvSpPr txBox="1"/>
          <p:nvPr/>
        </p:nvSpPr>
        <p:spPr>
          <a:xfrm>
            <a:off x="676232" y="4089557"/>
            <a:ext cx="915635" cy="523220"/>
          </a:xfrm>
          <a:prstGeom prst="rect">
            <a:avLst/>
          </a:prstGeom>
          <a:noFill/>
        </p:spPr>
        <p:txBody>
          <a:bodyPr wrap="none" rtlCol="0">
            <a:spAutoFit/>
          </a:bodyPr>
          <a:lstStyle/>
          <a:p>
            <a:r>
              <a:rPr kumimoji="1" lang="en-US" altLang="ja-JP" sz="2800" dirty="0" smtClean="0"/>
              <a:t>2000</a:t>
            </a:r>
            <a:endParaRPr kumimoji="1" lang="ja-JP" altLang="en-US" sz="2800" dirty="0"/>
          </a:p>
        </p:txBody>
      </p:sp>
      <p:sp>
        <p:nvSpPr>
          <p:cNvPr id="18" name="テキスト ボックス 17"/>
          <p:cNvSpPr txBox="1"/>
          <p:nvPr/>
        </p:nvSpPr>
        <p:spPr>
          <a:xfrm>
            <a:off x="676232" y="3122866"/>
            <a:ext cx="915635" cy="523220"/>
          </a:xfrm>
          <a:prstGeom prst="rect">
            <a:avLst/>
          </a:prstGeom>
          <a:noFill/>
        </p:spPr>
        <p:txBody>
          <a:bodyPr wrap="none" rtlCol="0">
            <a:spAutoFit/>
          </a:bodyPr>
          <a:lstStyle/>
          <a:p>
            <a:r>
              <a:rPr kumimoji="1" lang="en-US" altLang="ja-JP" sz="2800" dirty="0" smtClean="0"/>
              <a:t>3000</a:t>
            </a:r>
            <a:endParaRPr kumimoji="1" lang="ja-JP" altLang="en-US" sz="2800" dirty="0"/>
          </a:p>
        </p:txBody>
      </p:sp>
      <p:cxnSp>
        <p:nvCxnSpPr>
          <p:cNvPr id="21" name="直線コネクタ 20"/>
          <p:cNvCxnSpPr/>
          <p:nvPr/>
        </p:nvCxnSpPr>
        <p:spPr>
          <a:xfrm>
            <a:off x="2138729" y="938696"/>
            <a:ext cx="0" cy="11666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600088" y="1522010"/>
            <a:ext cx="7322503" cy="3580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202320" y="938696"/>
            <a:ext cx="6720271" cy="523220"/>
          </a:xfrm>
          <a:prstGeom prst="rect">
            <a:avLst/>
          </a:prstGeom>
          <a:noFill/>
        </p:spPr>
        <p:txBody>
          <a:bodyPr wrap="square" rtlCol="0">
            <a:spAutoFit/>
          </a:bodyPr>
          <a:lstStyle/>
          <a:p>
            <a:r>
              <a:rPr kumimoji="1" lang="ja-JP" altLang="en-US" sz="2800" dirty="0" smtClean="0"/>
              <a:t>　　　</a:t>
            </a:r>
            <a:r>
              <a:rPr kumimoji="1" lang="en-US" altLang="ja-JP" sz="2800" dirty="0" smtClean="0"/>
              <a:t>18</a:t>
            </a:r>
            <a:r>
              <a:rPr kumimoji="1" lang="ja-JP" altLang="en-US" sz="2800" dirty="0" smtClean="0"/>
              <a:t>　　　　</a:t>
            </a:r>
            <a:r>
              <a:rPr kumimoji="1" lang="en-US" altLang="ja-JP" sz="2800" dirty="0" smtClean="0"/>
              <a:t>24</a:t>
            </a:r>
            <a:r>
              <a:rPr kumimoji="1" lang="ja-JP" altLang="en-US" sz="2800" dirty="0" smtClean="0"/>
              <a:t>　　　　</a:t>
            </a:r>
            <a:r>
              <a:rPr kumimoji="1" lang="en-US" altLang="ja-JP" sz="2800" dirty="0" smtClean="0"/>
              <a:t>30</a:t>
            </a:r>
            <a:r>
              <a:rPr kumimoji="1" lang="ja-JP" altLang="en-US" sz="2800" dirty="0" smtClean="0"/>
              <a:t>　　　　</a:t>
            </a:r>
            <a:r>
              <a:rPr kumimoji="1" lang="en-US" altLang="ja-JP" sz="2800" dirty="0" smtClean="0"/>
              <a:t>36</a:t>
            </a:r>
            <a:endParaRPr kumimoji="1" lang="ja-JP" altLang="en-US" sz="2800" dirty="0"/>
          </a:p>
        </p:txBody>
      </p:sp>
      <p:sp>
        <p:nvSpPr>
          <p:cNvPr id="31" name="テキスト ボックス 30"/>
          <p:cNvSpPr txBox="1"/>
          <p:nvPr/>
        </p:nvSpPr>
        <p:spPr>
          <a:xfrm>
            <a:off x="1659928" y="820779"/>
            <a:ext cx="428993" cy="669997"/>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32" name="テキスト ボックス 31"/>
          <p:cNvSpPr txBox="1"/>
          <p:nvPr/>
        </p:nvSpPr>
        <p:spPr>
          <a:xfrm>
            <a:off x="1657452" y="1402512"/>
            <a:ext cx="417670" cy="669997"/>
          </a:xfrm>
          <a:prstGeom prst="rect">
            <a:avLst/>
          </a:prstGeom>
          <a:noFill/>
        </p:spPr>
        <p:txBody>
          <a:bodyPr wrap="square" rtlCol="0">
            <a:spAutoFit/>
          </a:bodyPr>
          <a:lstStyle/>
          <a:p>
            <a:r>
              <a:rPr kumimoji="1" lang="ja-JP" altLang="en-US" sz="3600" dirty="0" smtClean="0"/>
              <a:t>ｙ</a:t>
            </a:r>
            <a:endParaRPr kumimoji="1" lang="ja-JP" altLang="en-US" sz="3600" dirty="0"/>
          </a:p>
        </p:txBody>
      </p:sp>
      <p:sp>
        <p:nvSpPr>
          <p:cNvPr id="24" name="テキスト ボックス 23"/>
          <p:cNvSpPr txBox="1"/>
          <p:nvPr/>
        </p:nvSpPr>
        <p:spPr>
          <a:xfrm>
            <a:off x="6586475" y="6215420"/>
            <a:ext cx="550151" cy="523220"/>
          </a:xfrm>
          <a:prstGeom prst="rect">
            <a:avLst/>
          </a:prstGeom>
          <a:noFill/>
        </p:spPr>
        <p:txBody>
          <a:bodyPr wrap="none" rtlCol="0">
            <a:spAutoFit/>
          </a:bodyPr>
          <a:lstStyle/>
          <a:p>
            <a:r>
              <a:rPr kumimoji="1" lang="en-US" altLang="ja-JP" sz="2800" dirty="0" smtClean="0"/>
              <a:t>30</a:t>
            </a:r>
            <a:endParaRPr kumimoji="1" lang="ja-JP" altLang="en-US" sz="2800" dirty="0"/>
          </a:p>
        </p:txBody>
      </p:sp>
      <p:sp>
        <p:nvSpPr>
          <p:cNvPr id="22" name="楕円 21"/>
          <p:cNvSpPr/>
          <p:nvPr/>
        </p:nvSpPr>
        <p:spPr>
          <a:xfrm>
            <a:off x="4714759" y="5457991"/>
            <a:ext cx="112904" cy="122392"/>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楕円 24"/>
          <p:cNvSpPr/>
          <p:nvPr/>
        </p:nvSpPr>
        <p:spPr>
          <a:xfrm>
            <a:off x="5731923" y="4934771"/>
            <a:ext cx="112904" cy="122392"/>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楕円 25"/>
          <p:cNvSpPr/>
          <p:nvPr/>
        </p:nvSpPr>
        <p:spPr>
          <a:xfrm>
            <a:off x="6796491" y="4122529"/>
            <a:ext cx="112904" cy="122392"/>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楕円 26"/>
          <p:cNvSpPr/>
          <p:nvPr/>
        </p:nvSpPr>
        <p:spPr>
          <a:xfrm>
            <a:off x="7812360" y="3160584"/>
            <a:ext cx="112904" cy="122392"/>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0199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414" y="188640"/>
            <a:ext cx="8229600" cy="57606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小漕フェリーの料金表</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4632647"/>
              </p:ext>
            </p:extLst>
          </p:nvPr>
        </p:nvGraphicFramePr>
        <p:xfrm>
          <a:off x="5076056" y="1268760"/>
          <a:ext cx="3592844" cy="4942840"/>
        </p:xfrm>
        <a:graphic>
          <a:graphicData uri="http://schemas.openxmlformats.org/drawingml/2006/table">
            <a:tbl>
              <a:tblPr firstRow="1" bandRow="1">
                <a:tableStyleId>{5940675A-B579-460E-94D1-54222C63F5DA}</a:tableStyleId>
              </a:tblPr>
              <a:tblGrid>
                <a:gridCol w="1296144">
                  <a:extLst>
                    <a:ext uri="{9D8B030D-6E8A-4147-A177-3AD203B41FA5}">
                      <a16:colId xmlns:a16="http://schemas.microsoft.com/office/drawing/2014/main" val="549223396"/>
                    </a:ext>
                  </a:extLst>
                </a:gridCol>
                <a:gridCol w="2296700">
                  <a:extLst>
                    <a:ext uri="{9D8B030D-6E8A-4147-A177-3AD203B41FA5}">
                      <a16:colId xmlns:a16="http://schemas.microsoft.com/office/drawing/2014/main" val="1955670645"/>
                    </a:ext>
                  </a:extLst>
                </a:gridCol>
              </a:tblGrid>
              <a:tr h="370840">
                <a:tc>
                  <a:txBody>
                    <a:bodyPr/>
                    <a:lstStyle/>
                    <a:p>
                      <a:endParaRPr kumimoji="1" lang="ja-JP" altLang="en-US" dirty="0"/>
                    </a:p>
                  </a:txBody>
                  <a:tcPr/>
                </a:tc>
                <a:tc>
                  <a:txBody>
                    <a:bodyPr/>
                    <a:lstStyle/>
                    <a:p>
                      <a:r>
                        <a:rPr kumimoji="1" lang="ja-JP" altLang="en-US" dirty="0" smtClean="0"/>
                        <a:t>小漕～洲江片道料金</a:t>
                      </a:r>
                      <a:endParaRPr kumimoji="1" lang="ja-JP" altLang="en-US" dirty="0"/>
                    </a:p>
                  </a:txBody>
                  <a:tcPr/>
                </a:tc>
                <a:extLst>
                  <a:ext uri="{0D108BD9-81ED-4DB2-BD59-A6C34878D82A}">
                    <a16:rowId xmlns:a16="http://schemas.microsoft.com/office/drawing/2014/main" val="3880688588"/>
                  </a:ext>
                </a:extLst>
              </a:tr>
              <a:tr h="370840">
                <a:tc>
                  <a:txBody>
                    <a:bodyPr/>
                    <a:lstStyle/>
                    <a:p>
                      <a:pPr algn="r"/>
                      <a:r>
                        <a:rPr kumimoji="1" lang="ja-JP" altLang="en-US" sz="2000" dirty="0" smtClean="0"/>
                        <a:t>３</a:t>
                      </a:r>
                      <a:r>
                        <a:rPr kumimoji="1" lang="en-US" altLang="ja-JP" sz="2000" dirty="0" smtClean="0"/>
                        <a:t>m</a:t>
                      </a:r>
                      <a:r>
                        <a:rPr kumimoji="1" lang="ja-JP" altLang="en-US" sz="2000" dirty="0" smtClean="0"/>
                        <a:t>まで</a:t>
                      </a:r>
                      <a:endParaRPr kumimoji="1" lang="ja-JP" altLang="en-US" sz="2000" dirty="0"/>
                    </a:p>
                  </a:txBody>
                  <a:tcPr/>
                </a:tc>
                <a:tc>
                  <a:txBody>
                    <a:bodyPr/>
                    <a:lstStyle/>
                    <a:p>
                      <a:pPr algn="r"/>
                      <a:endParaRPr kumimoji="1" lang="ja-JP" altLang="en-US" sz="2400" dirty="0"/>
                    </a:p>
                  </a:txBody>
                  <a:tcPr/>
                </a:tc>
                <a:extLst>
                  <a:ext uri="{0D108BD9-81ED-4DB2-BD59-A6C34878D82A}">
                    <a16:rowId xmlns:a16="http://schemas.microsoft.com/office/drawing/2014/main" val="1881717875"/>
                  </a:ext>
                </a:extLst>
              </a:tr>
              <a:tr h="370840">
                <a:tc>
                  <a:txBody>
                    <a:bodyPr/>
                    <a:lstStyle/>
                    <a:p>
                      <a:pPr algn="r"/>
                      <a:r>
                        <a:rPr kumimoji="1" lang="ja-JP" altLang="en-US" sz="2000" dirty="0" smtClean="0"/>
                        <a:t>４</a:t>
                      </a:r>
                      <a:r>
                        <a:rPr kumimoji="1" lang="en-US" altLang="ja-JP" sz="2000" dirty="0" smtClean="0"/>
                        <a:t>m</a:t>
                      </a:r>
                      <a:r>
                        <a:rPr kumimoji="1" lang="ja-JP" altLang="en-US" sz="2000" dirty="0" smtClean="0"/>
                        <a:t>まで</a:t>
                      </a:r>
                      <a:endParaRPr kumimoji="1" lang="ja-JP" altLang="en-US" sz="2000" dirty="0"/>
                    </a:p>
                  </a:txBody>
                  <a:tcPr/>
                </a:tc>
                <a:tc>
                  <a:txBody>
                    <a:bodyPr/>
                    <a:lstStyle/>
                    <a:p>
                      <a:pPr algn="r"/>
                      <a:endParaRPr kumimoji="1" lang="ja-JP" altLang="en-US" sz="2400" dirty="0"/>
                    </a:p>
                  </a:txBody>
                  <a:tcPr/>
                </a:tc>
                <a:extLst>
                  <a:ext uri="{0D108BD9-81ED-4DB2-BD59-A6C34878D82A}">
                    <a16:rowId xmlns:a16="http://schemas.microsoft.com/office/drawing/2014/main" val="4078165060"/>
                  </a:ext>
                </a:extLst>
              </a:tr>
              <a:tr h="370840">
                <a:tc>
                  <a:txBody>
                    <a:bodyPr/>
                    <a:lstStyle/>
                    <a:p>
                      <a:pPr algn="r"/>
                      <a:r>
                        <a:rPr kumimoji="1" lang="ja-JP" altLang="en-US" sz="2000" dirty="0" smtClean="0"/>
                        <a:t>５</a:t>
                      </a:r>
                      <a:r>
                        <a:rPr kumimoji="1" lang="en-US" altLang="ja-JP" sz="2000" dirty="0" smtClean="0"/>
                        <a:t>m</a:t>
                      </a:r>
                      <a:r>
                        <a:rPr kumimoji="1" lang="ja-JP" altLang="en-US" sz="2000" dirty="0" smtClean="0"/>
                        <a:t>まで</a:t>
                      </a:r>
                      <a:endParaRPr kumimoji="1" lang="ja-JP" altLang="en-US" sz="2000" dirty="0"/>
                    </a:p>
                  </a:txBody>
                  <a:tcPr/>
                </a:tc>
                <a:tc>
                  <a:txBody>
                    <a:bodyPr/>
                    <a:lstStyle/>
                    <a:p>
                      <a:pPr algn="r"/>
                      <a:endParaRPr kumimoji="1" lang="ja-JP" altLang="en-US" sz="2400" dirty="0"/>
                    </a:p>
                  </a:txBody>
                  <a:tcPr/>
                </a:tc>
                <a:extLst>
                  <a:ext uri="{0D108BD9-81ED-4DB2-BD59-A6C34878D82A}">
                    <a16:rowId xmlns:a16="http://schemas.microsoft.com/office/drawing/2014/main" val="556263379"/>
                  </a:ext>
                </a:extLst>
              </a:tr>
              <a:tr h="370840">
                <a:tc>
                  <a:txBody>
                    <a:bodyPr/>
                    <a:lstStyle/>
                    <a:p>
                      <a:pPr algn="r"/>
                      <a:r>
                        <a:rPr kumimoji="1" lang="ja-JP" altLang="en-US" sz="2000" dirty="0" smtClean="0"/>
                        <a:t>６</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１４３０円</a:t>
                      </a:r>
                      <a:endParaRPr kumimoji="1" lang="ja-JP" altLang="en-US" sz="2400" dirty="0"/>
                    </a:p>
                  </a:txBody>
                  <a:tcPr/>
                </a:tc>
                <a:extLst>
                  <a:ext uri="{0D108BD9-81ED-4DB2-BD59-A6C34878D82A}">
                    <a16:rowId xmlns:a16="http://schemas.microsoft.com/office/drawing/2014/main" val="4070173014"/>
                  </a:ext>
                </a:extLst>
              </a:tr>
              <a:tr h="370840">
                <a:tc>
                  <a:txBody>
                    <a:bodyPr/>
                    <a:lstStyle/>
                    <a:p>
                      <a:pPr algn="r"/>
                      <a:r>
                        <a:rPr kumimoji="1" lang="ja-JP" altLang="en-US" sz="2000" dirty="0" smtClean="0"/>
                        <a:t>７</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１６９０円</a:t>
                      </a:r>
                      <a:endParaRPr kumimoji="1" lang="ja-JP" altLang="en-US" sz="2400" dirty="0"/>
                    </a:p>
                  </a:txBody>
                  <a:tcPr/>
                </a:tc>
                <a:extLst>
                  <a:ext uri="{0D108BD9-81ED-4DB2-BD59-A6C34878D82A}">
                    <a16:rowId xmlns:a16="http://schemas.microsoft.com/office/drawing/2014/main" val="1102885369"/>
                  </a:ext>
                </a:extLst>
              </a:tr>
              <a:tr h="370840">
                <a:tc>
                  <a:txBody>
                    <a:bodyPr/>
                    <a:lstStyle/>
                    <a:p>
                      <a:pPr algn="r"/>
                      <a:r>
                        <a:rPr kumimoji="1" lang="ja-JP" altLang="en-US" sz="2000" dirty="0" smtClean="0"/>
                        <a:t>８</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１９７０円</a:t>
                      </a:r>
                      <a:endParaRPr kumimoji="1" lang="ja-JP" altLang="en-US" sz="2400" dirty="0"/>
                    </a:p>
                  </a:txBody>
                  <a:tcPr/>
                </a:tc>
                <a:extLst>
                  <a:ext uri="{0D108BD9-81ED-4DB2-BD59-A6C34878D82A}">
                    <a16:rowId xmlns:a16="http://schemas.microsoft.com/office/drawing/2014/main" val="4052180960"/>
                  </a:ext>
                </a:extLst>
              </a:tr>
              <a:tr h="370840">
                <a:tc>
                  <a:txBody>
                    <a:bodyPr/>
                    <a:lstStyle/>
                    <a:p>
                      <a:pPr algn="r"/>
                      <a:r>
                        <a:rPr kumimoji="1" lang="ja-JP" altLang="en-US" sz="2000" dirty="0" smtClean="0"/>
                        <a:t>９</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２１５０円</a:t>
                      </a:r>
                      <a:endParaRPr kumimoji="1" lang="ja-JP" altLang="en-US" sz="2400" dirty="0"/>
                    </a:p>
                  </a:txBody>
                  <a:tcPr/>
                </a:tc>
                <a:extLst>
                  <a:ext uri="{0D108BD9-81ED-4DB2-BD59-A6C34878D82A}">
                    <a16:rowId xmlns:a16="http://schemas.microsoft.com/office/drawing/2014/main" val="1205240961"/>
                  </a:ext>
                </a:extLst>
              </a:tr>
              <a:tr h="370840">
                <a:tc>
                  <a:txBody>
                    <a:bodyPr/>
                    <a:lstStyle/>
                    <a:p>
                      <a:pPr algn="r"/>
                      <a:r>
                        <a:rPr kumimoji="1" lang="ja-JP" altLang="en-US" sz="2000" dirty="0" smtClean="0"/>
                        <a:t>１０</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２４００円</a:t>
                      </a:r>
                      <a:endParaRPr kumimoji="1" lang="ja-JP" altLang="en-US" sz="2400" dirty="0"/>
                    </a:p>
                  </a:txBody>
                  <a:tcPr/>
                </a:tc>
                <a:extLst>
                  <a:ext uri="{0D108BD9-81ED-4DB2-BD59-A6C34878D82A}">
                    <a16:rowId xmlns:a16="http://schemas.microsoft.com/office/drawing/2014/main" val="4120481452"/>
                  </a:ext>
                </a:extLst>
              </a:tr>
              <a:tr h="370840">
                <a:tc>
                  <a:txBody>
                    <a:bodyPr/>
                    <a:lstStyle/>
                    <a:p>
                      <a:pPr algn="r"/>
                      <a:r>
                        <a:rPr kumimoji="1" lang="ja-JP" altLang="en-US" sz="2000" dirty="0" smtClean="0"/>
                        <a:t>１１</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２５８０円</a:t>
                      </a:r>
                      <a:endParaRPr kumimoji="1" lang="ja-JP" altLang="en-US" sz="2400" dirty="0"/>
                    </a:p>
                  </a:txBody>
                  <a:tcPr/>
                </a:tc>
                <a:extLst>
                  <a:ext uri="{0D108BD9-81ED-4DB2-BD59-A6C34878D82A}">
                    <a16:rowId xmlns:a16="http://schemas.microsoft.com/office/drawing/2014/main" val="1035565413"/>
                  </a:ext>
                </a:extLst>
              </a:tr>
              <a:tr h="370840">
                <a:tc>
                  <a:txBody>
                    <a:bodyPr/>
                    <a:lstStyle/>
                    <a:p>
                      <a:pPr algn="r"/>
                      <a:r>
                        <a:rPr kumimoji="1" lang="ja-JP" altLang="en-US" sz="2000" dirty="0" smtClean="0"/>
                        <a:t>１２</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２７５０円</a:t>
                      </a:r>
                      <a:endParaRPr kumimoji="1" lang="ja-JP" altLang="en-US" sz="2400" dirty="0"/>
                    </a:p>
                  </a:txBody>
                  <a:tcPr/>
                </a:tc>
                <a:extLst>
                  <a:ext uri="{0D108BD9-81ED-4DB2-BD59-A6C34878D82A}">
                    <a16:rowId xmlns:a16="http://schemas.microsoft.com/office/drawing/2014/main" val="3504814786"/>
                  </a:ext>
                </a:extLst>
              </a:tr>
            </a:tbl>
          </a:graphicData>
        </a:graphic>
      </p:graphicFrame>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255" y="980728"/>
            <a:ext cx="4819788" cy="5040560"/>
          </a:xfrm>
          <a:prstGeom prst="rect">
            <a:avLst/>
          </a:prstGeom>
        </p:spPr>
      </p:pic>
      <p:sp>
        <p:nvSpPr>
          <p:cNvPr id="6" name="正方形/長方形 5"/>
          <p:cNvSpPr/>
          <p:nvPr/>
        </p:nvSpPr>
        <p:spPr>
          <a:xfrm>
            <a:off x="7546478" y="1628800"/>
            <a:ext cx="1122422" cy="461665"/>
          </a:xfrm>
          <a:prstGeom prst="rect">
            <a:avLst/>
          </a:prstGeom>
        </p:spPr>
        <p:txBody>
          <a:bodyPr wrap="none">
            <a:spAutoFit/>
          </a:bodyPr>
          <a:lstStyle/>
          <a:p>
            <a:pPr algn="r"/>
            <a:r>
              <a:rPr lang="ja-JP" altLang="en-US" sz="2400" dirty="0"/>
              <a:t>８２０円</a:t>
            </a:r>
          </a:p>
        </p:txBody>
      </p:sp>
      <p:sp>
        <p:nvSpPr>
          <p:cNvPr id="7" name="正方形/長方形 6"/>
          <p:cNvSpPr/>
          <p:nvPr/>
        </p:nvSpPr>
        <p:spPr>
          <a:xfrm>
            <a:off x="7546478" y="2116727"/>
            <a:ext cx="1122423" cy="461665"/>
          </a:xfrm>
          <a:prstGeom prst="rect">
            <a:avLst/>
          </a:prstGeom>
        </p:spPr>
        <p:txBody>
          <a:bodyPr wrap="none">
            <a:spAutoFit/>
          </a:bodyPr>
          <a:lstStyle/>
          <a:p>
            <a:pPr algn="r"/>
            <a:r>
              <a:rPr lang="ja-JP" altLang="en-US" sz="2400" dirty="0"/>
              <a:t>９７０円</a:t>
            </a:r>
          </a:p>
        </p:txBody>
      </p:sp>
      <p:sp>
        <p:nvSpPr>
          <p:cNvPr id="8" name="正方形/長方形 7"/>
          <p:cNvSpPr/>
          <p:nvPr/>
        </p:nvSpPr>
        <p:spPr>
          <a:xfrm>
            <a:off x="7336485" y="2584223"/>
            <a:ext cx="1332416" cy="461665"/>
          </a:xfrm>
          <a:prstGeom prst="rect">
            <a:avLst/>
          </a:prstGeom>
        </p:spPr>
        <p:txBody>
          <a:bodyPr wrap="none">
            <a:spAutoFit/>
          </a:bodyPr>
          <a:lstStyle/>
          <a:p>
            <a:pPr algn="r"/>
            <a:r>
              <a:rPr lang="ja-JP" altLang="en-US" sz="2400" dirty="0"/>
              <a:t>１２４０円</a:t>
            </a:r>
          </a:p>
        </p:txBody>
      </p:sp>
      <p:sp>
        <p:nvSpPr>
          <p:cNvPr id="9" name="テキスト ボックス 8"/>
          <p:cNvSpPr txBox="1"/>
          <p:nvPr/>
        </p:nvSpPr>
        <p:spPr>
          <a:xfrm>
            <a:off x="132200" y="6214545"/>
            <a:ext cx="4629794" cy="523220"/>
          </a:xfrm>
          <a:prstGeom prst="rect">
            <a:avLst/>
          </a:prstGeom>
          <a:noFill/>
        </p:spPr>
        <p:txBody>
          <a:bodyPr wrap="none" rtlCol="0">
            <a:spAutoFit/>
          </a:bodyPr>
          <a:lstStyle/>
          <a:p>
            <a:r>
              <a:rPr kumimoji="1" lang="ja-JP" altLang="en-US" sz="2800" dirty="0" smtClean="0"/>
              <a:t>この関係をグラフに表すと・・・</a:t>
            </a:r>
            <a:endParaRPr kumimoji="1" lang="ja-JP" altLang="en-US" sz="2800" dirty="0"/>
          </a:p>
        </p:txBody>
      </p:sp>
      <p:pic>
        <p:nvPicPr>
          <p:cNvPr id="10" name="図 9"/>
          <p:cNvPicPr>
            <a:picLocks noChangeAspect="1"/>
          </p:cNvPicPr>
          <p:nvPr/>
        </p:nvPicPr>
        <p:blipFill rotWithShape="1">
          <a:blip r:embed="rId3">
            <a:extLst>
              <a:ext uri="{28A0092B-C50C-407E-A947-70E740481C1C}">
                <a14:useLocalDpi xmlns:a14="http://schemas.microsoft.com/office/drawing/2010/main" val="0"/>
              </a:ext>
            </a:extLst>
          </a:blip>
          <a:srcRect l="40255" t="29715" r="44738" b="47338"/>
          <a:stretch/>
        </p:blipFill>
        <p:spPr>
          <a:xfrm>
            <a:off x="1910077" y="4869160"/>
            <a:ext cx="1149755" cy="1170244"/>
          </a:xfrm>
          <a:prstGeom prst="rect">
            <a:avLst/>
          </a:prstGeom>
        </p:spPr>
      </p:pic>
    </p:spTree>
    <p:extLst>
      <p:ext uri="{BB962C8B-B14F-4D97-AF65-F5344CB8AC3E}">
        <p14:creationId xmlns:p14="http://schemas.microsoft.com/office/powerpoint/2010/main" val="284756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429" y="61698"/>
            <a:ext cx="8815087" cy="706090"/>
          </a:xfrm>
        </p:spPr>
        <p:style>
          <a:lnRef idx="1">
            <a:schemeClr val="accent3"/>
          </a:lnRef>
          <a:fillRef idx="2">
            <a:schemeClr val="accent3"/>
          </a:fillRef>
          <a:effectRef idx="1">
            <a:schemeClr val="accent3"/>
          </a:effectRef>
          <a:fontRef idx="minor">
            <a:schemeClr val="dk1"/>
          </a:fontRef>
        </p:style>
        <p:txBody>
          <a:bodyPr>
            <a:noAutofit/>
          </a:bodyPr>
          <a:lstStyle/>
          <a:p>
            <a:r>
              <a:rPr kumimoji="1" lang="ja-JP" altLang="en-US" sz="3200" dirty="0" smtClean="0"/>
              <a:t>車の長さとフェリー料金の関係をグラフに表そう。</a:t>
            </a:r>
            <a:endParaRPr kumimoji="1" lang="ja-JP" altLang="en-US" sz="3200" dirty="0"/>
          </a:p>
        </p:txBody>
      </p:sp>
      <p:grpSp>
        <p:nvGrpSpPr>
          <p:cNvPr id="4" name="グループ化 3"/>
          <p:cNvGrpSpPr/>
          <p:nvPr/>
        </p:nvGrpSpPr>
        <p:grpSpPr>
          <a:xfrm>
            <a:off x="664161" y="590746"/>
            <a:ext cx="8630914" cy="6209799"/>
            <a:chOff x="1097339" y="1411420"/>
            <a:chExt cx="6204715" cy="5854136"/>
          </a:xfrm>
        </p:grpSpPr>
        <p:grpSp>
          <p:nvGrpSpPr>
            <p:cNvPr id="5" name="グループ化 4"/>
            <p:cNvGrpSpPr/>
            <p:nvPr/>
          </p:nvGrpSpPr>
          <p:grpSpPr>
            <a:xfrm>
              <a:off x="1352117" y="1411420"/>
              <a:ext cx="5949937" cy="5854136"/>
              <a:chOff x="3880375" y="2157037"/>
              <a:chExt cx="4989915" cy="4932302"/>
            </a:xfrm>
          </p:grpSpPr>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8773" t="46435" r="34716" b="10345"/>
              <a:stretch/>
            </p:blipFill>
            <p:spPr bwMode="auto">
              <a:xfrm>
                <a:off x="4028680" y="2541179"/>
                <a:ext cx="4250839" cy="416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直線コネクタ 7"/>
              <p:cNvCxnSpPr/>
              <p:nvPr/>
            </p:nvCxnSpPr>
            <p:spPr>
              <a:xfrm flipV="1">
                <a:off x="4211684" y="6574735"/>
                <a:ext cx="4344164"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211684" y="2530056"/>
                <a:ext cx="1" cy="40359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971540" y="215703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1" name="テキスト ボックス 10"/>
              <p:cNvSpPr txBox="1"/>
              <p:nvPr/>
            </p:nvSpPr>
            <p:spPr>
              <a:xfrm>
                <a:off x="8445174" y="6234120"/>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3880375" y="6544176"/>
                <a:ext cx="492443" cy="461665"/>
              </a:xfrm>
              <a:prstGeom prst="rect">
                <a:avLst/>
              </a:prstGeom>
              <a:noFill/>
            </p:spPr>
            <p:txBody>
              <a:bodyPr wrap="none" rtlCol="0">
                <a:spAutoFit/>
              </a:bodyPr>
              <a:lstStyle/>
              <a:p>
                <a:r>
                  <a:rPr kumimoji="1" lang="ja-JP" altLang="en-US" sz="2400" dirty="0" smtClean="0">
                    <a:ea typeface="ＤＦ平成明朝体W7" pitchFamily="1" charset="-128"/>
                  </a:rPr>
                  <a:t>Ｏ</a:t>
                </a:r>
                <a:endParaRPr kumimoji="1" lang="ja-JP" altLang="en-US" sz="2400" dirty="0">
                  <a:ea typeface="ＤＦ平成明朝体W7" pitchFamily="1" charset="-128"/>
                </a:endParaRPr>
              </a:p>
            </p:txBody>
          </p:sp>
          <p:sp>
            <p:nvSpPr>
              <p:cNvPr id="13" name="テキスト ボックス 12"/>
              <p:cNvSpPr txBox="1"/>
              <p:nvPr/>
            </p:nvSpPr>
            <p:spPr>
              <a:xfrm>
                <a:off x="5400505" y="6547393"/>
                <a:ext cx="259203" cy="541946"/>
              </a:xfrm>
              <a:prstGeom prst="rect">
                <a:avLst/>
              </a:prstGeom>
              <a:noFill/>
            </p:spPr>
            <p:txBody>
              <a:bodyPr wrap="none" rtlCol="0">
                <a:spAutoFit/>
              </a:bodyPr>
              <a:lstStyle/>
              <a:p>
                <a:r>
                  <a:rPr kumimoji="1" lang="ja-JP" altLang="en-US" sz="2800" dirty="0" smtClean="0"/>
                  <a:t>４</a:t>
                </a:r>
                <a:endParaRPr kumimoji="1" lang="ja-JP" altLang="en-US" sz="2800" dirty="0"/>
              </a:p>
            </p:txBody>
          </p:sp>
          <p:sp>
            <p:nvSpPr>
              <p:cNvPr id="14" name="テキスト ボックス 13"/>
              <p:cNvSpPr txBox="1"/>
              <p:nvPr/>
            </p:nvSpPr>
            <p:spPr>
              <a:xfrm>
                <a:off x="5087900" y="6532158"/>
                <a:ext cx="259203" cy="541946"/>
              </a:xfrm>
              <a:prstGeom prst="rect">
                <a:avLst/>
              </a:prstGeom>
              <a:noFill/>
            </p:spPr>
            <p:txBody>
              <a:bodyPr wrap="none" rtlCol="0">
                <a:spAutoFit/>
              </a:bodyPr>
              <a:lstStyle/>
              <a:p>
                <a:r>
                  <a:rPr kumimoji="1" lang="ja-JP" altLang="en-US" sz="2800" dirty="0" smtClean="0"/>
                  <a:t>３</a:t>
                </a:r>
                <a:endParaRPr kumimoji="1" lang="ja-JP" altLang="en-US" sz="2800" dirty="0"/>
              </a:p>
            </p:txBody>
          </p:sp>
        </p:grpSp>
        <p:sp>
          <p:nvSpPr>
            <p:cNvPr id="6" name="テキスト ボックス 5"/>
            <p:cNvSpPr txBox="1"/>
            <p:nvPr/>
          </p:nvSpPr>
          <p:spPr>
            <a:xfrm>
              <a:off x="1097339" y="5200463"/>
              <a:ext cx="658245" cy="643235"/>
            </a:xfrm>
            <a:prstGeom prst="rect">
              <a:avLst/>
            </a:prstGeom>
            <a:noFill/>
          </p:spPr>
          <p:txBody>
            <a:bodyPr wrap="none" rtlCol="0">
              <a:spAutoFit/>
            </a:bodyPr>
            <a:lstStyle/>
            <a:p>
              <a:r>
                <a:rPr kumimoji="1" lang="en-US" altLang="ja-JP" sz="2800" dirty="0" smtClean="0"/>
                <a:t>1000</a:t>
              </a:r>
              <a:endParaRPr kumimoji="1" lang="ja-JP" altLang="en-US" sz="2800" dirty="0"/>
            </a:p>
          </p:txBody>
        </p:sp>
      </p:grpSp>
      <p:sp>
        <p:nvSpPr>
          <p:cNvPr id="17" name="テキスト ボックス 16"/>
          <p:cNvSpPr txBox="1"/>
          <p:nvPr/>
        </p:nvSpPr>
        <p:spPr>
          <a:xfrm>
            <a:off x="664161" y="3397620"/>
            <a:ext cx="915635" cy="523220"/>
          </a:xfrm>
          <a:prstGeom prst="rect">
            <a:avLst/>
          </a:prstGeom>
          <a:noFill/>
        </p:spPr>
        <p:txBody>
          <a:bodyPr wrap="none" rtlCol="0">
            <a:spAutoFit/>
          </a:bodyPr>
          <a:lstStyle/>
          <a:p>
            <a:r>
              <a:rPr kumimoji="1" lang="en-US" altLang="ja-JP" sz="2800" dirty="0" smtClean="0"/>
              <a:t>2000</a:t>
            </a:r>
            <a:endParaRPr kumimoji="1" lang="ja-JP" altLang="en-US" sz="2800" dirty="0"/>
          </a:p>
        </p:txBody>
      </p:sp>
      <p:sp>
        <p:nvSpPr>
          <p:cNvPr id="18" name="テキスト ボックス 17"/>
          <p:cNvSpPr txBox="1"/>
          <p:nvPr/>
        </p:nvSpPr>
        <p:spPr>
          <a:xfrm>
            <a:off x="711956" y="2135317"/>
            <a:ext cx="915635" cy="523220"/>
          </a:xfrm>
          <a:prstGeom prst="rect">
            <a:avLst/>
          </a:prstGeom>
          <a:noFill/>
        </p:spPr>
        <p:txBody>
          <a:bodyPr wrap="none" rtlCol="0">
            <a:spAutoFit/>
          </a:bodyPr>
          <a:lstStyle/>
          <a:p>
            <a:r>
              <a:rPr kumimoji="1" lang="en-US" altLang="ja-JP" sz="2800" dirty="0" smtClean="0"/>
              <a:t>3000</a:t>
            </a:r>
            <a:endParaRPr kumimoji="1" lang="ja-JP" altLang="en-US" sz="2800" dirty="0"/>
          </a:p>
        </p:txBody>
      </p:sp>
      <p:sp>
        <p:nvSpPr>
          <p:cNvPr id="24" name="テキスト ボックス 23"/>
          <p:cNvSpPr txBox="1"/>
          <p:nvPr/>
        </p:nvSpPr>
        <p:spPr>
          <a:xfrm>
            <a:off x="4087468" y="6114181"/>
            <a:ext cx="429926" cy="523220"/>
          </a:xfrm>
          <a:prstGeom prst="rect">
            <a:avLst/>
          </a:prstGeom>
          <a:noFill/>
        </p:spPr>
        <p:txBody>
          <a:bodyPr wrap="none" rtlCol="0">
            <a:spAutoFit/>
          </a:bodyPr>
          <a:lstStyle/>
          <a:p>
            <a:r>
              <a:rPr kumimoji="1" lang="ja-JP" altLang="en-US" sz="2800" dirty="0" smtClean="0"/>
              <a:t>５</a:t>
            </a:r>
            <a:endParaRPr kumimoji="1" lang="ja-JP" altLang="en-US" sz="2800" dirty="0"/>
          </a:p>
        </p:txBody>
      </p:sp>
      <p:sp>
        <p:nvSpPr>
          <p:cNvPr id="22" name="テキスト ボックス 21"/>
          <p:cNvSpPr txBox="1"/>
          <p:nvPr/>
        </p:nvSpPr>
        <p:spPr>
          <a:xfrm>
            <a:off x="7423913" y="6129639"/>
            <a:ext cx="550151" cy="523220"/>
          </a:xfrm>
          <a:prstGeom prst="rect">
            <a:avLst/>
          </a:prstGeom>
          <a:noFill/>
        </p:spPr>
        <p:txBody>
          <a:bodyPr wrap="none" rtlCol="0">
            <a:spAutoFit/>
          </a:bodyPr>
          <a:lstStyle/>
          <a:p>
            <a:r>
              <a:rPr kumimoji="1" lang="en-US" altLang="ja-JP" sz="2800" dirty="0" smtClean="0"/>
              <a:t>11</a:t>
            </a:r>
            <a:endParaRPr kumimoji="1" lang="ja-JP" altLang="en-US" sz="2800" dirty="0"/>
          </a:p>
        </p:txBody>
      </p:sp>
      <p:sp>
        <p:nvSpPr>
          <p:cNvPr id="25" name="テキスト ボックス 24"/>
          <p:cNvSpPr txBox="1"/>
          <p:nvPr/>
        </p:nvSpPr>
        <p:spPr>
          <a:xfrm>
            <a:off x="4682542" y="6114181"/>
            <a:ext cx="429926" cy="523220"/>
          </a:xfrm>
          <a:prstGeom prst="rect">
            <a:avLst/>
          </a:prstGeom>
          <a:noFill/>
        </p:spPr>
        <p:txBody>
          <a:bodyPr wrap="none" rtlCol="0">
            <a:spAutoFit/>
          </a:bodyPr>
          <a:lstStyle/>
          <a:p>
            <a:r>
              <a:rPr kumimoji="1" lang="ja-JP" altLang="en-US" sz="2800" dirty="0" smtClean="0"/>
              <a:t>６</a:t>
            </a:r>
            <a:endParaRPr kumimoji="1" lang="ja-JP" altLang="en-US" sz="2800" dirty="0"/>
          </a:p>
        </p:txBody>
      </p:sp>
      <p:sp>
        <p:nvSpPr>
          <p:cNvPr id="26" name="テキスト ボックス 25"/>
          <p:cNvSpPr txBox="1"/>
          <p:nvPr/>
        </p:nvSpPr>
        <p:spPr>
          <a:xfrm>
            <a:off x="5224857" y="6125628"/>
            <a:ext cx="429926" cy="523220"/>
          </a:xfrm>
          <a:prstGeom prst="rect">
            <a:avLst/>
          </a:prstGeom>
          <a:noFill/>
        </p:spPr>
        <p:txBody>
          <a:bodyPr wrap="none" rtlCol="0">
            <a:spAutoFit/>
          </a:bodyPr>
          <a:lstStyle/>
          <a:p>
            <a:r>
              <a:rPr kumimoji="1" lang="ja-JP" altLang="en-US" sz="2800" dirty="0" smtClean="0"/>
              <a:t>７</a:t>
            </a:r>
            <a:endParaRPr kumimoji="1" lang="ja-JP" altLang="en-US" sz="2800" dirty="0"/>
          </a:p>
        </p:txBody>
      </p:sp>
      <p:sp>
        <p:nvSpPr>
          <p:cNvPr id="27" name="テキスト ボックス 26"/>
          <p:cNvSpPr txBox="1"/>
          <p:nvPr/>
        </p:nvSpPr>
        <p:spPr>
          <a:xfrm>
            <a:off x="5822822" y="6133759"/>
            <a:ext cx="429926" cy="523220"/>
          </a:xfrm>
          <a:prstGeom prst="rect">
            <a:avLst/>
          </a:prstGeom>
          <a:noFill/>
        </p:spPr>
        <p:txBody>
          <a:bodyPr wrap="none" rtlCol="0">
            <a:spAutoFit/>
          </a:bodyPr>
          <a:lstStyle/>
          <a:p>
            <a:r>
              <a:rPr kumimoji="1" lang="ja-JP" altLang="en-US" sz="2800" dirty="0" smtClean="0"/>
              <a:t>８</a:t>
            </a:r>
            <a:endParaRPr kumimoji="1" lang="ja-JP" altLang="en-US" sz="2800" dirty="0"/>
          </a:p>
        </p:txBody>
      </p:sp>
      <p:sp>
        <p:nvSpPr>
          <p:cNvPr id="28" name="テキスト ボックス 27"/>
          <p:cNvSpPr txBox="1"/>
          <p:nvPr/>
        </p:nvSpPr>
        <p:spPr>
          <a:xfrm>
            <a:off x="6365137" y="6121497"/>
            <a:ext cx="429926" cy="523220"/>
          </a:xfrm>
          <a:prstGeom prst="rect">
            <a:avLst/>
          </a:prstGeom>
          <a:noFill/>
        </p:spPr>
        <p:txBody>
          <a:bodyPr wrap="none" rtlCol="0">
            <a:spAutoFit/>
          </a:bodyPr>
          <a:lstStyle/>
          <a:p>
            <a:r>
              <a:rPr kumimoji="1" lang="ja-JP" altLang="en-US" sz="2800" dirty="0" smtClean="0"/>
              <a:t>９</a:t>
            </a:r>
            <a:endParaRPr kumimoji="1" lang="ja-JP" altLang="en-US" sz="2800" dirty="0"/>
          </a:p>
        </p:txBody>
      </p:sp>
      <p:sp>
        <p:nvSpPr>
          <p:cNvPr id="29" name="テキスト ボックス 28"/>
          <p:cNvSpPr txBox="1"/>
          <p:nvPr/>
        </p:nvSpPr>
        <p:spPr>
          <a:xfrm>
            <a:off x="6845299" y="6129639"/>
            <a:ext cx="550151" cy="523220"/>
          </a:xfrm>
          <a:prstGeom prst="rect">
            <a:avLst/>
          </a:prstGeom>
          <a:noFill/>
        </p:spPr>
        <p:txBody>
          <a:bodyPr wrap="none" rtlCol="0">
            <a:spAutoFit/>
          </a:bodyPr>
          <a:lstStyle/>
          <a:p>
            <a:r>
              <a:rPr lang="en-US" altLang="ja-JP" sz="2800" dirty="0" smtClean="0"/>
              <a:t>10</a:t>
            </a:r>
            <a:endParaRPr kumimoji="1" lang="ja-JP" altLang="en-US" sz="2800" dirty="0"/>
          </a:p>
        </p:txBody>
      </p:sp>
      <p:sp>
        <p:nvSpPr>
          <p:cNvPr id="33" name="テキスト ボックス 32"/>
          <p:cNvSpPr txBox="1"/>
          <p:nvPr/>
        </p:nvSpPr>
        <p:spPr>
          <a:xfrm>
            <a:off x="7922188" y="6129639"/>
            <a:ext cx="550151" cy="523220"/>
          </a:xfrm>
          <a:prstGeom prst="rect">
            <a:avLst/>
          </a:prstGeom>
          <a:noFill/>
        </p:spPr>
        <p:txBody>
          <a:bodyPr wrap="none" rtlCol="0">
            <a:spAutoFit/>
          </a:bodyPr>
          <a:lstStyle/>
          <a:p>
            <a:r>
              <a:rPr kumimoji="1" lang="en-US" altLang="ja-JP" sz="2800" dirty="0" smtClean="0"/>
              <a:t>12</a:t>
            </a:r>
            <a:endParaRPr kumimoji="1" lang="ja-JP" altLang="en-US" sz="2800" dirty="0"/>
          </a:p>
        </p:txBody>
      </p:sp>
      <p:cxnSp>
        <p:nvCxnSpPr>
          <p:cNvPr id="34" name="直線コネクタ 33"/>
          <p:cNvCxnSpPr/>
          <p:nvPr/>
        </p:nvCxnSpPr>
        <p:spPr>
          <a:xfrm>
            <a:off x="1568089" y="5157192"/>
            <a:ext cx="1668297" cy="0"/>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7" name="グループ化 36"/>
          <p:cNvGrpSpPr/>
          <p:nvPr/>
        </p:nvGrpSpPr>
        <p:grpSpPr>
          <a:xfrm>
            <a:off x="3168229" y="4916350"/>
            <a:ext cx="586658" cy="122392"/>
            <a:chOff x="3168229" y="4916350"/>
            <a:chExt cx="586658" cy="122392"/>
          </a:xfrm>
        </p:grpSpPr>
        <p:cxnSp>
          <p:nvCxnSpPr>
            <p:cNvPr id="35" name="直線コネクタ 34"/>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6" name="楕円 35"/>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8" name="グループ化 37"/>
          <p:cNvGrpSpPr/>
          <p:nvPr/>
        </p:nvGrpSpPr>
        <p:grpSpPr>
          <a:xfrm>
            <a:off x="3755192" y="4517931"/>
            <a:ext cx="586658" cy="122392"/>
            <a:chOff x="3168229" y="4916350"/>
            <a:chExt cx="586658" cy="122392"/>
          </a:xfrm>
        </p:grpSpPr>
        <p:cxnSp>
          <p:nvCxnSpPr>
            <p:cNvPr id="39" name="直線コネクタ 38"/>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0" name="楕円 39"/>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1" name="グループ化 40"/>
          <p:cNvGrpSpPr/>
          <p:nvPr/>
        </p:nvGrpSpPr>
        <p:grpSpPr>
          <a:xfrm>
            <a:off x="7101730" y="2836986"/>
            <a:ext cx="586658" cy="122392"/>
            <a:chOff x="3168229" y="4916350"/>
            <a:chExt cx="586658" cy="122392"/>
          </a:xfrm>
        </p:grpSpPr>
        <p:cxnSp>
          <p:nvCxnSpPr>
            <p:cNvPr id="42" name="直線コネクタ 41"/>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3" name="楕円 42"/>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4" name="グループ化 43"/>
          <p:cNvGrpSpPr/>
          <p:nvPr/>
        </p:nvGrpSpPr>
        <p:grpSpPr>
          <a:xfrm>
            <a:off x="6538252" y="3122630"/>
            <a:ext cx="586658" cy="122392"/>
            <a:chOff x="3168229" y="4916350"/>
            <a:chExt cx="586658" cy="122392"/>
          </a:xfrm>
        </p:grpSpPr>
        <p:cxnSp>
          <p:nvCxnSpPr>
            <p:cNvPr id="45" name="直線コネクタ 44"/>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6" name="楕円 45"/>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7" name="グループ化 46"/>
          <p:cNvGrpSpPr/>
          <p:nvPr/>
        </p:nvGrpSpPr>
        <p:grpSpPr>
          <a:xfrm>
            <a:off x="5959419" y="3396148"/>
            <a:ext cx="586658" cy="122392"/>
            <a:chOff x="3168229" y="4916350"/>
            <a:chExt cx="586658" cy="122392"/>
          </a:xfrm>
        </p:grpSpPr>
        <p:cxnSp>
          <p:nvCxnSpPr>
            <p:cNvPr id="48" name="直線コネクタ 47"/>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9" name="楕円 48"/>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0" name="グループ化 49"/>
          <p:cNvGrpSpPr/>
          <p:nvPr/>
        </p:nvGrpSpPr>
        <p:grpSpPr>
          <a:xfrm>
            <a:off x="5414858" y="3698070"/>
            <a:ext cx="586658" cy="122392"/>
            <a:chOff x="3168229" y="4916350"/>
            <a:chExt cx="586658" cy="122392"/>
          </a:xfrm>
        </p:grpSpPr>
        <p:cxnSp>
          <p:nvCxnSpPr>
            <p:cNvPr id="51" name="直線コネクタ 50"/>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2" name="楕円 51"/>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3" name="グループ化 52"/>
          <p:cNvGrpSpPr/>
          <p:nvPr/>
        </p:nvGrpSpPr>
        <p:grpSpPr>
          <a:xfrm>
            <a:off x="4877479" y="3977022"/>
            <a:ext cx="586658" cy="122392"/>
            <a:chOff x="3168229" y="4916350"/>
            <a:chExt cx="586658" cy="122392"/>
          </a:xfrm>
        </p:grpSpPr>
        <p:cxnSp>
          <p:nvCxnSpPr>
            <p:cNvPr id="54" name="直線コネクタ 53"/>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5" name="楕円 54"/>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6" name="グループ化 55"/>
          <p:cNvGrpSpPr/>
          <p:nvPr/>
        </p:nvGrpSpPr>
        <p:grpSpPr>
          <a:xfrm>
            <a:off x="4309951" y="4339951"/>
            <a:ext cx="586658" cy="122392"/>
            <a:chOff x="3168229" y="4916350"/>
            <a:chExt cx="586658" cy="122392"/>
          </a:xfrm>
        </p:grpSpPr>
        <p:cxnSp>
          <p:nvCxnSpPr>
            <p:cNvPr id="57" name="直線コネクタ 56"/>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8" name="楕円 57"/>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9" name="グループ化 58"/>
          <p:cNvGrpSpPr/>
          <p:nvPr/>
        </p:nvGrpSpPr>
        <p:grpSpPr>
          <a:xfrm>
            <a:off x="7648105" y="2643935"/>
            <a:ext cx="586658" cy="122392"/>
            <a:chOff x="3168229" y="4916350"/>
            <a:chExt cx="586658" cy="122392"/>
          </a:xfrm>
        </p:grpSpPr>
        <p:cxnSp>
          <p:nvCxnSpPr>
            <p:cNvPr id="60" name="直線コネクタ 59"/>
            <p:cNvCxnSpPr/>
            <p:nvPr/>
          </p:nvCxnSpPr>
          <p:spPr>
            <a:xfrm>
              <a:off x="3236386" y="4988091"/>
              <a:ext cx="518501" cy="0"/>
            </a:xfrm>
            <a:prstGeom prst="line">
              <a:avLst/>
            </a:prstGeom>
            <a:ln w="28575">
              <a:solidFill>
                <a:schemeClr val="tx1"/>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1" name="楕円 60"/>
            <p:cNvSpPr/>
            <p:nvPr/>
          </p:nvSpPr>
          <p:spPr>
            <a:xfrm>
              <a:off x="3168229" y="4916350"/>
              <a:ext cx="112904" cy="12239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46361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fade">
                                      <p:cBhvr>
                                        <p:cTn id="27" dur="500"/>
                                        <p:tgtEl>
                                          <p:spTgt spid="5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414" y="188640"/>
            <a:ext cx="8229600" cy="57606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長江フェリー</a:t>
            </a:r>
            <a:r>
              <a:rPr kumimoji="1" lang="ja-JP" altLang="en-US" dirty="0" smtClean="0"/>
              <a:t>の料金表</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40207999"/>
              </p:ext>
            </p:extLst>
          </p:nvPr>
        </p:nvGraphicFramePr>
        <p:xfrm>
          <a:off x="5076056" y="1268760"/>
          <a:ext cx="3592844" cy="4942840"/>
        </p:xfrm>
        <a:graphic>
          <a:graphicData uri="http://schemas.openxmlformats.org/drawingml/2006/table">
            <a:tbl>
              <a:tblPr firstRow="1" bandRow="1">
                <a:tableStyleId>{5940675A-B579-460E-94D1-54222C63F5DA}</a:tableStyleId>
              </a:tblPr>
              <a:tblGrid>
                <a:gridCol w="1296144">
                  <a:extLst>
                    <a:ext uri="{9D8B030D-6E8A-4147-A177-3AD203B41FA5}">
                      <a16:colId xmlns:a16="http://schemas.microsoft.com/office/drawing/2014/main" val="549223396"/>
                    </a:ext>
                  </a:extLst>
                </a:gridCol>
                <a:gridCol w="2296700">
                  <a:extLst>
                    <a:ext uri="{9D8B030D-6E8A-4147-A177-3AD203B41FA5}">
                      <a16:colId xmlns:a16="http://schemas.microsoft.com/office/drawing/2014/main" val="1955670645"/>
                    </a:ext>
                  </a:extLst>
                </a:gridCol>
              </a:tblGrid>
              <a:tr h="370840">
                <a:tc>
                  <a:txBody>
                    <a:bodyPr/>
                    <a:lstStyle/>
                    <a:p>
                      <a:endParaRPr kumimoji="1" lang="ja-JP" altLang="en-US" dirty="0"/>
                    </a:p>
                  </a:txBody>
                  <a:tcPr/>
                </a:tc>
                <a:tc>
                  <a:txBody>
                    <a:bodyPr/>
                    <a:lstStyle/>
                    <a:p>
                      <a:r>
                        <a:rPr kumimoji="1" lang="ja-JP" altLang="en-US" dirty="0" smtClean="0"/>
                        <a:t>長江～土生片道</a:t>
                      </a:r>
                      <a:r>
                        <a:rPr kumimoji="1" lang="ja-JP" altLang="en-US" dirty="0" smtClean="0"/>
                        <a:t>料金</a:t>
                      </a:r>
                      <a:endParaRPr kumimoji="1" lang="ja-JP" altLang="en-US" dirty="0"/>
                    </a:p>
                  </a:txBody>
                  <a:tcPr/>
                </a:tc>
                <a:extLst>
                  <a:ext uri="{0D108BD9-81ED-4DB2-BD59-A6C34878D82A}">
                    <a16:rowId xmlns:a16="http://schemas.microsoft.com/office/drawing/2014/main" val="3880688588"/>
                  </a:ext>
                </a:extLst>
              </a:tr>
              <a:tr h="370840">
                <a:tc>
                  <a:txBody>
                    <a:bodyPr/>
                    <a:lstStyle/>
                    <a:p>
                      <a:pPr algn="r"/>
                      <a:r>
                        <a:rPr kumimoji="1" lang="ja-JP" altLang="en-US" sz="2000" dirty="0" smtClean="0"/>
                        <a:t>３</a:t>
                      </a:r>
                      <a:r>
                        <a:rPr kumimoji="1" lang="en-US" altLang="ja-JP" sz="2000" dirty="0" smtClean="0"/>
                        <a:t>m</a:t>
                      </a:r>
                      <a:r>
                        <a:rPr kumimoji="1" lang="ja-JP" altLang="en-US" sz="2000" dirty="0" smtClean="0"/>
                        <a:t>まで</a:t>
                      </a:r>
                      <a:endParaRPr kumimoji="1" lang="ja-JP" altLang="en-US" sz="2000" dirty="0"/>
                    </a:p>
                  </a:txBody>
                  <a:tcPr/>
                </a:tc>
                <a:tc>
                  <a:txBody>
                    <a:bodyPr/>
                    <a:lstStyle/>
                    <a:p>
                      <a:pPr algn="r"/>
                      <a:endParaRPr kumimoji="1" lang="ja-JP" altLang="en-US" sz="2400" dirty="0"/>
                    </a:p>
                  </a:txBody>
                  <a:tcPr/>
                </a:tc>
                <a:extLst>
                  <a:ext uri="{0D108BD9-81ED-4DB2-BD59-A6C34878D82A}">
                    <a16:rowId xmlns:a16="http://schemas.microsoft.com/office/drawing/2014/main" val="1881717875"/>
                  </a:ext>
                </a:extLst>
              </a:tr>
              <a:tr h="370840">
                <a:tc>
                  <a:txBody>
                    <a:bodyPr/>
                    <a:lstStyle/>
                    <a:p>
                      <a:pPr algn="r"/>
                      <a:r>
                        <a:rPr kumimoji="1" lang="ja-JP" altLang="en-US" sz="2000" dirty="0" smtClean="0"/>
                        <a:t>４</a:t>
                      </a:r>
                      <a:r>
                        <a:rPr kumimoji="1" lang="en-US" altLang="ja-JP" sz="2000" dirty="0" smtClean="0"/>
                        <a:t>m</a:t>
                      </a:r>
                      <a:r>
                        <a:rPr kumimoji="1" lang="ja-JP" altLang="en-US" sz="2000" dirty="0" smtClean="0"/>
                        <a:t>まで</a:t>
                      </a:r>
                      <a:endParaRPr kumimoji="1" lang="ja-JP" altLang="en-US" sz="2000" dirty="0"/>
                    </a:p>
                  </a:txBody>
                  <a:tcPr/>
                </a:tc>
                <a:tc>
                  <a:txBody>
                    <a:bodyPr/>
                    <a:lstStyle/>
                    <a:p>
                      <a:pPr algn="r"/>
                      <a:endParaRPr kumimoji="1" lang="ja-JP" altLang="en-US" sz="2400" dirty="0"/>
                    </a:p>
                  </a:txBody>
                  <a:tcPr/>
                </a:tc>
                <a:extLst>
                  <a:ext uri="{0D108BD9-81ED-4DB2-BD59-A6C34878D82A}">
                    <a16:rowId xmlns:a16="http://schemas.microsoft.com/office/drawing/2014/main" val="4078165060"/>
                  </a:ext>
                </a:extLst>
              </a:tr>
              <a:tr h="370840">
                <a:tc>
                  <a:txBody>
                    <a:bodyPr/>
                    <a:lstStyle/>
                    <a:p>
                      <a:pPr algn="r"/>
                      <a:r>
                        <a:rPr kumimoji="1" lang="ja-JP" altLang="en-US" sz="2000" dirty="0" smtClean="0"/>
                        <a:t>５</a:t>
                      </a:r>
                      <a:r>
                        <a:rPr kumimoji="1" lang="en-US" altLang="ja-JP" sz="2000" dirty="0" smtClean="0"/>
                        <a:t>m</a:t>
                      </a:r>
                      <a:r>
                        <a:rPr kumimoji="1" lang="ja-JP" altLang="en-US" sz="2000" dirty="0" smtClean="0"/>
                        <a:t>まで</a:t>
                      </a:r>
                      <a:endParaRPr kumimoji="1" lang="ja-JP" altLang="en-US" sz="2000" dirty="0"/>
                    </a:p>
                  </a:txBody>
                  <a:tcPr/>
                </a:tc>
                <a:tc>
                  <a:txBody>
                    <a:bodyPr/>
                    <a:lstStyle/>
                    <a:p>
                      <a:pPr algn="r"/>
                      <a:endParaRPr kumimoji="1" lang="ja-JP" altLang="en-US" sz="2400" dirty="0"/>
                    </a:p>
                  </a:txBody>
                  <a:tcPr/>
                </a:tc>
                <a:extLst>
                  <a:ext uri="{0D108BD9-81ED-4DB2-BD59-A6C34878D82A}">
                    <a16:rowId xmlns:a16="http://schemas.microsoft.com/office/drawing/2014/main" val="556263379"/>
                  </a:ext>
                </a:extLst>
              </a:tr>
              <a:tr h="370840">
                <a:tc>
                  <a:txBody>
                    <a:bodyPr/>
                    <a:lstStyle/>
                    <a:p>
                      <a:pPr algn="r"/>
                      <a:r>
                        <a:rPr kumimoji="1" lang="ja-JP" altLang="en-US" sz="2000" dirty="0" smtClean="0"/>
                        <a:t>６</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１５００円</a:t>
                      </a:r>
                      <a:endParaRPr kumimoji="1" lang="ja-JP" altLang="en-US" sz="2400" dirty="0"/>
                    </a:p>
                  </a:txBody>
                  <a:tcPr/>
                </a:tc>
                <a:extLst>
                  <a:ext uri="{0D108BD9-81ED-4DB2-BD59-A6C34878D82A}">
                    <a16:rowId xmlns:a16="http://schemas.microsoft.com/office/drawing/2014/main" val="4070173014"/>
                  </a:ext>
                </a:extLst>
              </a:tr>
              <a:tr h="370840">
                <a:tc>
                  <a:txBody>
                    <a:bodyPr/>
                    <a:lstStyle/>
                    <a:p>
                      <a:pPr algn="r"/>
                      <a:r>
                        <a:rPr kumimoji="1" lang="ja-JP" altLang="en-US" sz="2000" dirty="0" smtClean="0"/>
                        <a:t>７</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１７００円</a:t>
                      </a:r>
                      <a:endParaRPr kumimoji="1" lang="ja-JP" altLang="en-US" sz="2400" dirty="0"/>
                    </a:p>
                  </a:txBody>
                  <a:tcPr/>
                </a:tc>
                <a:extLst>
                  <a:ext uri="{0D108BD9-81ED-4DB2-BD59-A6C34878D82A}">
                    <a16:rowId xmlns:a16="http://schemas.microsoft.com/office/drawing/2014/main" val="1102885369"/>
                  </a:ext>
                </a:extLst>
              </a:tr>
              <a:tr h="370840">
                <a:tc>
                  <a:txBody>
                    <a:bodyPr/>
                    <a:lstStyle/>
                    <a:p>
                      <a:pPr algn="r"/>
                      <a:r>
                        <a:rPr kumimoji="1" lang="ja-JP" altLang="en-US" sz="2000" dirty="0" smtClean="0"/>
                        <a:t>８</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２０００円</a:t>
                      </a:r>
                      <a:endParaRPr kumimoji="1" lang="ja-JP" altLang="en-US" sz="2400" dirty="0"/>
                    </a:p>
                  </a:txBody>
                  <a:tcPr/>
                </a:tc>
                <a:extLst>
                  <a:ext uri="{0D108BD9-81ED-4DB2-BD59-A6C34878D82A}">
                    <a16:rowId xmlns:a16="http://schemas.microsoft.com/office/drawing/2014/main" val="4052180960"/>
                  </a:ext>
                </a:extLst>
              </a:tr>
              <a:tr h="370840">
                <a:tc>
                  <a:txBody>
                    <a:bodyPr/>
                    <a:lstStyle/>
                    <a:p>
                      <a:pPr algn="r"/>
                      <a:r>
                        <a:rPr kumimoji="1" lang="ja-JP" altLang="en-US" sz="2000" dirty="0" smtClean="0"/>
                        <a:t>９</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２２００円</a:t>
                      </a:r>
                      <a:endParaRPr kumimoji="1" lang="ja-JP" altLang="en-US" sz="2400" dirty="0"/>
                    </a:p>
                  </a:txBody>
                  <a:tcPr/>
                </a:tc>
                <a:extLst>
                  <a:ext uri="{0D108BD9-81ED-4DB2-BD59-A6C34878D82A}">
                    <a16:rowId xmlns:a16="http://schemas.microsoft.com/office/drawing/2014/main" val="1205240961"/>
                  </a:ext>
                </a:extLst>
              </a:tr>
              <a:tr h="370840">
                <a:tc>
                  <a:txBody>
                    <a:bodyPr/>
                    <a:lstStyle/>
                    <a:p>
                      <a:pPr algn="r"/>
                      <a:r>
                        <a:rPr kumimoji="1" lang="ja-JP" altLang="en-US" sz="2000" dirty="0" smtClean="0"/>
                        <a:t>１０</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２４００円</a:t>
                      </a:r>
                      <a:endParaRPr kumimoji="1" lang="ja-JP" altLang="en-US" sz="2400" dirty="0"/>
                    </a:p>
                  </a:txBody>
                  <a:tcPr/>
                </a:tc>
                <a:extLst>
                  <a:ext uri="{0D108BD9-81ED-4DB2-BD59-A6C34878D82A}">
                    <a16:rowId xmlns:a16="http://schemas.microsoft.com/office/drawing/2014/main" val="4120481452"/>
                  </a:ext>
                </a:extLst>
              </a:tr>
              <a:tr h="370840">
                <a:tc>
                  <a:txBody>
                    <a:bodyPr/>
                    <a:lstStyle/>
                    <a:p>
                      <a:pPr algn="r"/>
                      <a:r>
                        <a:rPr kumimoji="1" lang="ja-JP" altLang="en-US" sz="2000" dirty="0" smtClean="0"/>
                        <a:t>１１</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２６００円</a:t>
                      </a:r>
                      <a:endParaRPr kumimoji="1" lang="ja-JP" altLang="en-US" sz="2400" dirty="0"/>
                    </a:p>
                  </a:txBody>
                  <a:tcPr/>
                </a:tc>
                <a:extLst>
                  <a:ext uri="{0D108BD9-81ED-4DB2-BD59-A6C34878D82A}">
                    <a16:rowId xmlns:a16="http://schemas.microsoft.com/office/drawing/2014/main" val="1035565413"/>
                  </a:ext>
                </a:extLst>
              </a:tr>
              <a:tr h="370840">
                <a:tc>
                  <a:txBody>
                    <a:bodyPr/>
                    <a:lstStyle/>
                    <a:p>
                      <a:pPr algn="r"/>
                      <a:r>
                        <a:rPr kumimoji="1" lang="ja-JP" altLang="en-US" sz="2000" dirty="0" smtClean="0"/>
                        <a:t>１２</a:t>
                      </a:r>
                      <a:r>
                        <a:rPr kumimoji="1" lang="en-US" altLang="ja-JP" sz="2000" dirty="0" smtClean="0"/>
                        <a:t>m</a:t>
                      </a:r>
                      <a:r>
                        <a:rPr kumimoji="1" lang="ja-JP" altLang="en-US" sz="2000" dirty="0" smtClean="0"/>
                        <a:t>まで</a:t>
                      </a:r>
                      <a:endParaRPr kumimoji="1" lang="ja-JP" altLang="en-US" sz="2000" dirty="0"/>
                    </a:p>
                  </a:txBody>
                  <a:tcPr/>
                </a:tc>
                <a:tc>
                  <a:txBody>
                    <a:bodyPr/>
                    <a:lstStyle/>
                    <a:p>
                      <a:pPr algn="r"/>
                      <a:r>
                        <a:rPr kumimoji="1" lang="ja-JP" altLang="en-US" sz="2400" dirty="0" smtClean="0"/>
                        <a:t>２８００円</a:t>
                      </a:r>
                      <a:endParaRPr kumimoji="1" lang="ja-JP" altLang="en-US" sz="2400" dirty="0"/>
                    </a:p>
                  </a:txBody>
                  <a:tcPr/>
                </a:tc>
                <a:extLst>
                  <a:ext uri="{0D108BD9-81ED-4DB2-BD59-A6C34878D82A}">
                    <a16:rowId xmlns:a16="http://schemas.microsoft.com/office/drawing/2014/main" val="3504814786"/>
                  </a:ext>
                </a:extLst>
              </a:tr>
            </a:tbl>
          </a:graphicData>
        </a:graphic>
      </p:graphicFrame>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255" y="980728"/>
            <a:ext cx="4819788" cy="5040560"/>
          </a:xfrm>
          <a:prstGeom prst="rect">
            <a:avLst/>
          </a:prstGeom>
        </p:spPr>
      </p:pic>
      <p:sp>
        <p:nvSpPr>
          <p:cNvPr id="6" name="正方形/長方形 5"/>
          <p:cNvSpPr/>
          <p:nvPr/>
        </p:nvSpPr>
        <p:spPr>
          <a:xfrm>
            <a:off x="7546477" y="1628800"/>
            <a:ext cx="1122423" cy="461665"/>
          </a:xfrm>
          <a:prstGeom prst="rect">
            <a:avLst/>
          </a:prstGeom>
        </p:spPr>
        <p:txBody>
          <a:bodyPr wrap="none">
            <a:spAutoFit/>
          </a:bodyPr>
          <a:lstStyle/>
          <a:p>
            <a:pPr algn="r"/>
            <a:r>
              <a:rPr lang="ja-JP" altLang="en-US" sz="2400" dirty="0" smtClean="0"/>
              <a:t>８５０円</a:t>
            </a:r>
            <a:endParaRPr lang="ja-JP" altLang="en-US" sz="2400" dirty="0"/>
          </a:p>
        </p:txBody>
      </p:sp>
      <p:sp>
        <p:nvSpPr>
          <p:cNvPr id="7" name="正方形/長方形 6"/>
          <p:cNvSpPr/>
          <p:nvPr/>
        </p:nvSpPr>
        <p:spPr>
          <a:xfrm>
            <a:off x="7336484" y="2116727"/>
            <a:ext cx="1332417" cy="461665"/>
          </a:xfrm>
          <a:prstGeom prst="rect">
            <a:avLst/>
          </a:prstGeom>
        </p:spPr>
        <p:txBody>
          <a:bodyPr wrap="none">
            <a:spAutoFit/>
          </a:bodyPr>
          <a:lstStyle/>
          <a:p>
            <a:pPr algn="r"/>
            <a:r>
              <a:rPr lang="ja-JP" altLang="en-US" sz="2400" dirty="0" smtClean="0"/>
              <a:t>１１００円</a:t>
            </a:r>
            <a:endParaRPr lang="ja-JP" altLang="en-US" sz="2400" dirty="0"/>
          </a:p>
        </p:txBody>
      </p:sp>
      <p:sp>
        <p:nvSpPr>
          <p:cNvPr id="8" name="正方形/長方形 7"/>
          <p:cNvSpPr/>
          <p:nvPr/>
        </p:nvSpPr>
        <p:spPr>
          <a:xfrm>
            <a:off x="7336484" y="2584223"/>
            <a:ext cx="1332417" cy="461665"/>
          </a:xfrm>
          <a:prstGeom prst="rect">
            <a:avLst/>
          </a:prstGeom>
        </p:spPr>
        <p:txBody>
          <a:bodyPr wrap="none">
            <a:spAutoFit/>
          </a:bodyPr>
          <a:lstStyle/>
          <a:p>
            <a:pPr algn="r"/>
            <a:r>
              <a:rPr lang="ja-JP" altLang="en-US" sz="2400" dirty="0" smtClean="0"/>
              <a:t>１３００円</a:t>
            </a:r>
            <a:endParaRPr lang="ja-JP" altLang="en-US" sz="2400" dirty="0"/>
          </a:p>
        </p:txBody>
      </p:sp>
      <p:sp>
        <p:nvSpPr>
          <p:cNvPr id="9" name="テキスト ボックス 8"/>
          <p:cNvSpPr txBox="1"/>
          <p:nvPr/>
        </p:nvSpPr>
        <p:spPr>
          <a:xfrm>
            <a:off x="132200" y="6214545"/>
            <a:ext cx="4629794" cy="523220"/>
          </a:xfrm>
          <a:prstGeom prst="rect">
            <a:avLst/>
          </a:prstGeom>
          <a:noFill/>
        </p:spPr>
        <p:txBody>
          <a:bodyPr wrap="none" rtlCol="0">
            <a:spAutoFit/>
          </a:bodyPr>
          <a:lstStyle/>
          <a:p>
            <a:r>
              <a:rPr kumimoji="1" lang="ja-JP" altLang="en-US" sz="2800" dirty="0" smtClean="0"/>
              <a:t>この関係をグラフに表すと・・・</a:t>
            </a:r>
            <a:endParaRPr kumimoji="1" lang="ja-JP" altLang="en-US" sz="2800" dirty="0"/>
          </a:p>
        </p:txBody>
      </p:sp>
      <p:pic>
        <p:nvPicPr>
          <p:cNvPr id="10" name="図 9"/>
          <p:cNvPicPr>
            <a:picLocks noChangeAspect="1"/>
          </p:cNvPicPr>
          <p:nvPr/>
        </p:nvPicPr>
        <p:blipFill rotWithShape="1">
          <a:blip r:embed="rId3">
            <a:extLst>
              <a:ext uri="{28A0092B-C50C-407E-A947-70E740481C1C}">
                <a14:useLocalDpi xmlns:a14="http://schemas.microsoft.com/office/drawing/2010/main" val="0"/>
              </a:ext>
            </a:extLst>
          </a:blip>
          <a:srcRect l="40255" t="29715" r="44738" b="47338"/>
          <a:stretch/>
        </p:blipFill>
        <p:spPr>
          <a:xfrm>
            <a:off x="1910077" y="4869160"/>
            <a:ext cx="1149755" cy="1170244"/>
          </a:xfrm>
          <a:prstGeom prst="rect">
            <a:avLst/>
          </a:prstGeom>
        </p:spPr>
      </p:pic>
    </p:spTree>
    <p:extLst>
      <p:ext uri="{BB962C8B-B14F-4D97-AF65-F5344CB8AC3E}">
        <p14:creationId xmlns:p14="http://schemas.microsoft.com/office/powerpoint/2010/main" val="64894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1299</TotalTime>
  <Words>450</Words>
  <Application>Microsoft Office PowerPoint</Application>
  <PresentationFormat>画面に合わせる (4:3)</PresentationFormat>
  <Paragraphs>195</Paragraphs>
  <Slides>14</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ＤＦ平成明朝体W7</vt:lpstr>
      <vt:lpstr>ＭＳ Ｐゴシック</vt:lpstr>
      <vt:lpstr>游ゴシック</vt:lpstr>
      <vt:lpstr>Arial</vt:lpstr>
      <vt:lpstr>Calibri</vt:lpstr>
      <vt:lpstr>Cambria Math</vt:lpstr>
      <vt:lpstr>Office ​​テーマ</vt:lpstr>
      <vt:lpstr>２乗に比例する関数の利用</vt:lpstr>
      <vt:lpstr>PowerPoint プレゼンテーション</vt:lpstr>
      <vt:lpstr>車の速さと空走距離の間の関係を考えよう。</vt:lpstr>
      <vt:lpstr>車の速さと制動距離の間の関係を考えよう。</vt:lpstr>
      <vt:lpstr>問　題</vt:lpstr>
      <vt:lpstr>ピザの大きさと値段の関係について考えよう。</vt:lpstr>
      <vt:lpstr>小漕フェリーの料金表</vt:lpstr>
      <vt:lpstr>車の長さとフェリー料金の関係をグラフに表そう。</vt:lpstr>
      <vt:lpstr>長江フェリーの料金表</vt:lpstr>
      <vt:lpstr>PowerPoint プレゼンテーション</vt:lpstr>
      <vt:lpstr>PowerPoint プレゼンテーション</vt:lpstr>
      <vt:lpstr>下の図のように、直角をはさむ２辺の長さが、それぞれ１０cmの合同名２つの直角二等辺三角形△ABCと△PQRがあります。 △PQRは、直線に沿って毎秒２cmの速さで動いています。</vt:lpstr>
      <vt:lpstr>(2)　(1)の関数のグラフをかきなさい。</vt:lpstr>
      <vt:lpstr>小テスト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teacher</dc:creator>
  <cp:lastModifiedBy>teacher</cp:lastModifiedBy>
  <cp:revision>77</cp:revision>
  <dcterms:created xsi:type="dcterms:W3CDTF">2013-10-07T04:45:30Z</dcterms:created>
  <dcterms:modified xsi:type="dcterms:W3CDTF">2016-11-24T09:37:31Z</dcterms:modified>
</cp:coreProperties>
</file>