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60" r:id="rId4"/>
    <p:sldId id="261" r:id="rId5"/>
    <p:sldId id="264" r:id="rId6"/>
    <p:sldId id="262" r:id="rId7"/>
    <p:sldId id="263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086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C0ADA3-A20E-4AFA-B033-238881D5DAB8}" type="datetimeFigureOut">
              <a:rPr kumimoji="1" lang="ja-JP" altLang="en-US" smtClean="0"/>
              <a:t>2016/10/13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2FF6C3-1971-475F-83F4-A1AEB79BCB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8806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2FF6C3-1971-475F-83F4-A1AEB79BCBB6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5657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2FF6C3-1971-475F-83F4-A1AEB79BCBB6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4447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C9A5F-97C2-465F-A3AF-2C8AC614002C}" type="datetimeFigureOut">
              <a:rPr kumimoji="1" lang="ja-JP" altLang="en-US" smtClean="0"/>
              <a:t>2016/10/13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0B964-C4EF-4272-B27E-65E36A6383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3119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C9A5F-97C2-465F-A3AF-2C8AC614002C}" type="datetimeFigureOut">
              <a:rPr kumimoji="1" lang="ja-JP" altLang="en-US" smtClean="0"/>
              <a:t>2016/10/13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0B964-C4EF-4272-B27E-65E36A6383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4549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C9A5F-97C2-465F-A3AF-2C8AC614002C}" type="datetimeFigureOut">
              <a:rPr kumimoji="1" lang="ja-JP" altLang="en-US" smtClean="0"/>
              <a:t>2016/10/13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0B964-C4EF-4272-B27E-65E36A6383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7322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C9A5F-97C2-465F-A3AF-2C8AC614002C}" type="datetimeFigureOut">
              <a:rPr kumimoji="1" lang="ja-JP" altLang="en-US" smtClean="0"/>
              <a:t>2016/10/13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0B964-C4EF-4272-B27E-65E36A6383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064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C9A5F-97C2-465F-A3AF-2C8AC614002C}" type="datetimeFigureOut">
              <a:rPr kumimoji="1" lang="ja-JP" altLang="en-US" smtClean="0"/>
              <a:t>2016/10/13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0B964-C4EF-4272-B27E-65E36A6383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8055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C9A5F-97C2-465F-A3AF-2C8AC614002C}" type="datetimeFigureOut">
              <a:rPr kumimoji="1" lang="ja-JP" altLang="en-US" smtClean="0"/>
              <a:t>2016/10/13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0B964-C4EF-4272-B27E-65E36A6383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4968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C9A5F-97C2-465F-A3AF-2C8AC614002C}" type="datetimeFigureOut">
              <a:rPr kumimoji="1" lang="ja-JP" altLang="en-US" smtClean="0"/>
              <a:t>2016/10/13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0B964-C4EF-4272-B27E-65E36A6383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492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C9A5F-97C2-465F-A3AF-2C8AC614002C}" type="datetimeFigureOut">
              <a:rPr kumimoji="1" lang="ja-JP" altLang="en-US" smtClean="0"/>
              <a:t>2016/10/13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0B964-C4EF-4272-B27E-65E36A6383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326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C9A5F-97C2-465F-A3AF-2C8AC614002C}" type="datetimeFigureOut">
              <a:rPr kumimoji="1" lang="ja-JP" altLang="en-US" smtClean="0"/>
              <a:t>2016/10/13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0B964-C4EF-4272-B27E-65E36A6383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325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C9A5F-97C2-465F-A3AF-2C8AC614002C}" type="datetimeFigureOut">
              <a:rPr kumimoji="1" lang="ja-JP" altLang="en-US" smtClean="0"/>
              <a:t>2016/10/13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0B964-C4EF-4272-B27E-65E36A6383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4411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C9A5F-97C2-465F-A3AF-2C8AC614002C}" type="datetimeFigureOut">
              <a:rPr kumimoji="1" lang="ja-JP" altLang="en-US" smtClean="0"/>
              <a:t>2016/10/13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0B964-C4EF-4272-B27E-65E36A6383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7929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C9A5F-97C2-465F-A3AF-2C8AC614002C}" type="datetimeFigureOut">
              <a:rPr kumimoji="1" lang="ja-JP" altLang="en-US" smtClean="0"/>
              <a:t>2016/10/13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0B964-C4EF-4272-B27E-65E36A6383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5950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jp/url?sa=i&amp;rct=j&amp;q=&amp;esrc=s&amp;frm=1&amp;source=images&amp;cd=&amp;cad=rja&amp;docid=4gKGlrwjlMNNdM&amp;tbnid=09u9aoSQ6zwAHM:&amp;ved=0CAUQjRw&amp;url=http://blogs.yahoo.co.jp/kaeiwa/11869814.html&amp;ei=h5hTUoqrFYLxiAfWo4C4Aw&amp;bvm=bv.53760139,d.cGE&amp;psig=AFQjCNH2-dvXYwdoDwsaEc9HwBgM9qtPmA&amp;ust=1381296630312291" TargetMode="External"/><Relationship Id="rId7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hyperlink" Target="http://www.google.co.jp/url?sa=i&amp;rct=j&amp;q=&amp;esrc=s&amp;frm=1&amp;source=images&amp;cd=&amp;cad=rja&amp;docid=spG4VPbpCf_00M&amp;tbnid=39MINutkC6E2IM:&amp;ved=0CAUQjRw&amp;url=http://ameblo.jp/dk2beihappy/entry-10309302806.html&amp;ei=P5JTUqDFNMPSrQeZlICIDw&amp;bvm=bv.53760139,d.cGE&amp;psig=AFQjCNEFz4ogIvA6Uq4jZoLRHTNEmvzCWA&amp;ust=1381295026067208" TargetMode="Externa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872209"/>
          </a:xfrm>
        </p:spPr>
        <p:txBody>
          <a:bodyPr>
            <a:noAutofit/>
          </a:bodyPr>
          <a:lstStyle/>
          <a:p>
            <a:r>
              <a:rPr kumimoji="1" lang="en-US" altLang="ja-JP" sz="4800" dirty="0" smtClean="0"/>
              <a:t>2</a:t>
            </a:r>
            <a:r>
              <a:rPr kumimoji="1" lang="ja-JP" altLang="en-US" sz="4800" dirty="0" smtClean="0"/>
              <a:t>乗に比例する関数</a:t>
            </a:r>
            <a:r>
              <a:rPr kumimoji="1" lang="en-US" altLang="ja-JP" sz="6000" dirty="0" smtClean="0"/>
              <a:t/>
            </a:r>
            <a:br>
              <a:rPr kumimoji="1" lang="en-US" altLang="ja-JP" sz="6000" dirty="0" smtClean="0"/>
            </a:br>
            <a:r>
              <a:rPr lang="ja-JP" altLang="en-US" sz="8000" dirty="0"/>
              <a:t>平均の速さ</a:t>
            </a:r>
            <a:endParaRPr kumimoji="1" lang="ja-JP" altLang="en-US" sz="8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01316" y="3068960"/>
            <a:ext cx="8136904" cy="3312368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kumimoji="1" lang="ja-JP" altLang="en-US" sz="4800" dirty="0" smtClean="0">
                <a:solidFill>
                  <a:schemeClr val="tx1"/>
                </a:solidFill>
              </a:rPr>
              <a:t>ねらい</a:t>
            </a:r>
            <a:endParaRPr kumimoji="1" lang="en-US" altLang="ja-JP" sz="4800" dirty="0" smtClean="0">
              <a:solidFill>
                <a:schemeClr val="tx1"/>
              </a:solidFill>
            </a:endParaRPr>
          </a:p>
          <a:p>
            <a:pPr algn="l"/>
            <a:r>
              <a:rPr kumimoji="1" lang="ja-JP" altLang="en-US" sz="4800" dirty="0" smtClean="0">
                <a:solidFill>
                  <a:schemeClr val="tx1"/>
                </a:solidFill>
              </a:rPr>
              <a:t>「</a:t>
            </a:r>
            <a:r>
              <a:rPr kumimoji="1" lang="ja-JP" altLang="en-US" sz="4800" dirty="0" smtClean="0">
                <a:solidFill>
                  <a:schemeClr val="tx1"/>
                </a:solidFill>
              </a:rPr>
              <a:t>平均の速さの意味を理解し、日常的な事象の平均の速さを求めることができる。」</a:t>
            </a:r>
            <a:endParaRPr kumimoji="1" lang="ja-JP" altLang="en-US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07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2" y="116631"/>
            <a:ext cx="8229600" cy="57609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kumimoji="1" lang="ja-JP" altLang="en-US" sz="3600" dirty="0" smtClean="0"/>
              <a:t>平均の速さ</a:t>
            </a:r>
            <a:endParaRPr kumimoji="1" lang="ja-JP" altLang="en-US" sz="3600" dirty="0"/>
          </a:p>
        </p:txBody>
      </p:sp>
      <p:pic>
        <p:nvPicPr>
          <p:cNvPr id="1034" name="Picture 10" descr="http://img5.blogs.yahoo.co.jp/ybi/1/38/dd/kaeiwa/folder/920329/img_920329_11869814_0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793836"/>
            <a:ext cx="9144000" cy="3008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899592" y="6169027"/>
            <a:ext cx="73794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　これを自由落下運動で考えてみよう。</a:t>
            </a:r>
            <a:endParaRPr kumimoji="1" lang="ja-JP" altLang="en-US" sz="3600" dirty="0"/>
          </a:p>
        </p:txBody>
      </p:sp>
      <p:pic>
        <p:nvPicPr>
          <p:cNvPr id="1026" name="Picture 2" descr="http://stat001.ameba.jp/user_images/20090728/22/dk2beihappy/ef/fe/j/o0594020310222145302.jpg">
            <a:hlinkClick r:id="rId5"/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00" r="6321" b="50000"/>
          <a:stretch/>
        </p:blipFill>
        <p:spPr bwMode="auto">
          <a:xfrm>
            <a:off x="-90262" y="3483835"/>
            <a:ext cx="9324527" cy="105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テキスト ボックス 13"/>
          <p:cNvSpPr txBox="1"/>
          <p:nvPr/>
        </p:nvSpPr>
        <p:spPr>
          <a:xfrm>
            <a:off x="3868431" y="4161273"/>
            <a:ext cx="17043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 smtClean="0">
                <a:solidFill>
                  <a:srgbClr val="FF0000"/>
                </a:solidFill>
              </a:rPr>
              <a:t>1710</a:t>
            </a:r>
            <a:r>
              <a:rPr kumimoji="1" lang="ja-JP" altLang="en-US" sz="4000" dirty="0" smtClean="0"/>
              <a:t>ｍ</a:t>
            </a:r>
            <a:endParaRPr kumimoji="1" lang="ja-JP" altLang="en-US" sz="4000" dirty="0"/>
          </a:p>
        </p:txBody>
      </p:sp>
      <p:sp>
        <p:nvSpPr>
          <p:cNvPr id="17" name="右中かっこ 16"/>
          <p:cNvSpPr/>
          <p:nvPr/>
        </p:nvSpPr>
        <p:spPr>
          <a:xfrm rot="5400000">
            <a:off x="4455863" y="-549133"/>
            <a:ext cx="232278" cy="9064489"/>
          </a:xfrm>
          <a:prstGeom prst="rightBrace">
            <a:avLst>
              <a:gd name="adj1" fmla="val 28260"/>
              <a:gd name="adj2" fmla="val 5000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5717818" y="4153368"/>
            <a:ext cx="95731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000" dirty="0">
                <a:solidFill>
                  <a:srgbClr val="FF0000"/>
                </a:solidFill>
              </a:rPr>
              <a:t>3</a:t>
            </a:r>
            <a:r>
              <a:rPr lang="ja-JP" altLang="en-US" sz="4000" dirty="0">
                <a:solidFill>
                  <a:prstClr val="black"/>
                </a:solidFill>
              </a:rPr>
              <a:t>分</a:t>
            </a:r>
            <a:endParaRPr lang="ja-JP" altLang="en-US" sz="2800" dirty="0"/>
          </a:p>
        </p:txBody>
      </p:sp>
      <p:sp>
        <p:nvSpPr>
          <p:cNvPr id="59" name="正方形/長方形 58"/>
          <p:cNvSpPr/>
          <p:nvPr/>
        </p:nvSpPr>
        <p:spPr>
          <a:xfrm>
            <a:off x="1854169" y="4843051"/>
            <a:ext cx="71689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dirty="0"/>
              <a:t>速さ</a:t>
            </a:r>
            <a:r>
              <a:rPr lang="ja-JP" altLang="en-US" sz="3600" dirty="0" smtClean="0">
                <a:solidFill>
                  <a:prstClr val="black"/>
                </a:solidFill>
              </a:rPr>
              <a:t>＝進んだ道のり</a:t>
            </a:r>
            <a:r>
              <a:rPr lang="en-US" altLang="ja-JP" sz="3600" dirty="0" smtClean="0">
                <a:solidFill>
                  <a:prstClr val="black"/>
                </a:solidFill>
              </a:rPr>
              <a:t>÷</a:t>
            </a:r>
            <a:r>
              <a:rPr lang="ja-JP" altLang="en-US" sz="3600" dirty="0" smtClean="0">
                <a:solidFill>
                  <a:prstClr val="black"/>
                </a:solidFill>
              </a:rPr>
              <a:t>かかった</a:t>
            </a:r>
            <a:r>
              <a:rPr lang="ja-JP" altLang="en-US" sz="3600" dirty="0" smtClean="0">
                <a:solidFill>
                  <a:prstClr val="black"/>
                </a:solidFill>
              </a:rPr>
              <a:t>時間</a:t>
            </a:r>
            <a:endParaRPr lang="en-US" altLang="ja-JP" sz="3600" dirty="0" smtClean="0">
              <a:solidFill>
                <a:prstClr val="black"/>
              </a:solidFill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430384" y="4843050"/>
            <a:ext cx="15696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dirty="0" smtClean="0">
                <a:solidFill>
                  <a:srgbClr val="FF0000"/>
                </a:solidFill>
              </a:rPr>
              <a:t>平均の</a:t>
            </a:r>
            <a:endParaRPr lang="ja-JP" altLang="en-US" sz="2400" dirty="0"/>
          </a:p>
        </p:txBody>
      </p:sp>
      <p:pic>
        <p:nvPicPr>
          <p:cNvPr id="22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29057" y="2985826"/>
            <a:ext cx="1979712" cy="487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3000981" y="5548804"/>
            <a:ext cx="32496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>
                <a:solidFill>
                  <a:prstClr val="black"/>
                </a:solidFill>
              </a:rPr>
              <a:t>１７１０</a:t>
            </a:r>
            <a:r>
              <a:rPr lang="en-US" altLang="ja-JP" sz="3200" dirty="0" smtClean="0">
                <a:solidFill>
                  <a:prstClr val="black"/>
                </a:solidFill>
              </a:rPr>
              <a:t>÷</a:t>
            </a:r>
            <a:r>
              <a:rPr lang="ja-JP" altLang="en-US" sz="3200" dirty="0" smtClean="0">
                <a:solidFill>
                  <a:prstClr val="black"/>
                </a:solidFill>
              </a:rPr>
              <a:t>３＝５７０</a:t>
            </a:r>
            <a:endParaRPr lang="ja-JP" altLang="en-US" sz="2000" dirty="0"/>
          </a:p>
        </p:txBody>
      </p:sp>
      <p:sp>
        <p:nvSpPr>
          <p:cNvPr id="13" name="正方形/長方形 12"/>
          <p:cNvSpPr/>
          <p:nvPr/>
        </p:nvSpPr>
        <p:spPr>
          <a:xfrm>
            <a:off x="6675131" y="5536817"/>
            <a:ext cx="22317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u="sng" dirty="0" smtClean="0">
                <a:solidFill>
                  <a:srgbClr val="FF0000"/>
                </a:solidFill>
              </a:rPr>
              <a:t>分速５７０ｍ</a:t>
            </a:r>
            <a:endParaRPr lang="ja-JP" altLang="en-US" sz="20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384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/>
      <p:bldP spid="14" grpId="0"/>
      <p:bldP spid="17" grpId="0" animBg="1"/>
      <p:bldP spid="18" grpId="0"/>
      <p:bldP spid="59" grpId="0"/>
      <p:bldP spid="60" grpId="0"/>
      <p:bldP spid="4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934" y="767337"/>
            <a:ext cx="5234135" cy="4193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800" dirty="0" smtClean="0"/>
              <a:t>高いところから下にボールを落とすとき、</a:t>
            </a:r>
            <a:r>
              <a:rPr kumimoji="1" lang="en-US" altLang="ja-JP" sz="2800" dirty="0" smtClean="0"/>
              <a:t>2</a:t>
            </a:r>
            <a:r>
              <a:rPr kumimoji="1" lang="ja-JP" altLang="en-US" sz="2800" dirty="0" smtClean="0"/>
              <a:t>秒後から</a:t>
            </a:r>
            <a:r>
              <a:rPr kumimoji="1" lang="en-US" altLang="ja-JP" sz="2800" dirty="0" smtClean="0"/>
              <a:t>4</a:t>
            </a:r>
            <a:r>
              <a:rPr kumimoji="1" lang="ja-JP" altLang="en-US" sz="2800" dirty="0" smtClean="0"/>
              <a:t>秒後までの平均の速さを求めなさい。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lang="ja-JP" altLang="en-US" sz="2800" dirty="0"/>
              <a:t>自由落下運動では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kumimoji="1" lang="ja-JP" altLang="en-US" sz="2800" dirty="0" err="1" smtClean="0"/>
              <a:t>ｘ</a:t>
            </a:r>
            <a:r>
              <a:rPr kumimoji="1" lang="ja-JP" altLang="en-US" sz="2800" dirty="0" smtClean="0"/>
              <a:t>秒後の距離をｙｍとすると</a:t>
            </a:r>
            <a:endParaRPr kumimoji="1" lang="en-US" altLang="ja-JP" sz="2800" dirty="0" smtClean="0"/>
          </a:p>
          <a:p>
            <a:pPr marL="0" indent="0" algn="ctr">
              <a:buNone/>
            </a:pPr>
            <a:r>
              <a:rPr kumimoji="1" lang="ja-JP" altLang="en-US" sz="3600" dirty="0" smtClean="0">
                <a:solidFill>
                  <a:srgbClr val="FF0000"/>
                </a:solidFill>
              </a:rPr>
              <a:t>ｙ＝５ｘ</a:t>
            </a:r>
            <a:r>
              <a:rPr kumimoji="1" lang="en-US" altLang="ja-JP" sz="3600" baseline="30000" dirty="0" smtClean="0">
                <a:solidFill>
                  <a:srgbClr val="FF0000"/>
                </a:solidFill>
              </a:rPr>
              <a:t>2</a:t>
            </a:r>
            <a:endParaRPr lang="en-US" altLang="ja-JP" sz="3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2800" dirty="0" smtClean="0"/>
              <a:t>かかった</a:t>
            </a:r>
            <a:r>
              <a:rPr lang="ja-JP" altLang="en-US" sz="2800" dirty="0"/>
              <a:t>時間</a:t>
            </a:r>
            <a:r>
              <a:rPr lang="ja-JP" altLang="en-US" sz="2800" dirty="0" smtClean="0"/>
              <a:t>は　</a:t>
            </a:r>
            <a:r>
              <a:rPr lang="ja-JP" altLang="en-US" sz="2800" dirty="0" smtClean="0"/>
              <a:t>４－２＝２</a:t>
            </a:r>
            <a:endParaRPr lang="en-US" altLang="ja-JP" sz="2800" dirty="0" smtClean="0"/>
          </a:p>
          <a:p>
            <a:pPr marL="0" indent="0">
              <a:buNone/>
            </a:pPr>
            <a:r>
              <a:rPr kumimoji="1" lang="ja-JP" altLang="en-US" sz="2800" dirty="0"/>
              <a:t>その間の距離</a:t>
            </a:r>
            <a:r>
              <a:rPr kumimoji="1" lang="ja-JP" altLang="en-US" sz="2800" dirty="0" smtClean="0"/>
              <a:t>は　</a:t>
            </a:r>
            <a:r>
              <a:rPr kumimoji="1" lang="en-US" altLang="ja-JP" sz="2800" dirty="0" smtClean="0"/>
              <a:t>80</a:t>
            </a:r>
            <a:r>
              <a:rPr kumimoji="1" lang="ja-JP" altLang="en-US" sz="2800" dirty="0" smtClean="0"/>
              <a:t>－</a:t>
            </a:r>
            <a:r>
              <a:rPr kumimoji="1" lang="en-US" altLang="ja-JP" sz="2800" dirty="0" smtClean="0"/>
              <a:t>20</a:t>
            </a:r>
            <a:r>
              <a:rPr kumimoji="1" lang="ja-JP" altLang="en-US" sz="2800" dirty="0" smtClean="0"/>
              <a:t>＝６０</a:t>
            </a:r>
            <a:endParaRPr kumimoji="1" lang="en-US" altLang="ja-JP" sz="2800" dirty="0" smtClean="0"/>
          </a:p>
          <a:p>
            <a:pPr marL="0" indent="0">
              <a:buNone/>
            </a:pPr>
            <a:endParaRPr kumimoji="1" lang="ja-JP" altLang="en-US" sz="2800" baseline="30000" dirty="0"/>
          </a:p>
        </p:txBody>
      </p:sp>
      <p:sp>
        <p:nvSpPr>
          <p:cNvPr id="4" name="正方形/長方形 3"/>
          <p:cNvSpPr/>
          <p:nvPr/>
        </p:nvSpPr>
        <p:spPr>
          <a:xfrm>
            <a:off x="6588224" y="1421690"/>
            <a:ext cx="2555776" cy="543631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chemeClr val="tx2">
                    <a:lumMod val="50000"/>
                  </a:schemeClr>
                </a:solidFill>
              </a:ln>
            </a:endParaRPr>
          </a:p>
        </p:txBody>
      </p:sp>
      <p:pic>
        <p:nvPicPr>
          <p:cNvPr id="2051" name="Picture 3" descr="C:\Users\teacher\AppData\Local\Microsoft\Windows\Temporary Internet Files\Content.IE5\TDXS22AE\MC900197588[1].wmf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61" r="-1"/>
          <a:stretch/>
        </p:blipFill>
        <p:spPr bwMode="auto">
          <a:xfrm>
            <a:off x="6174549" y="762088"/>
            <a:ext cx="971689" cy="660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teacher\AppData\Local\Microsoft\Windows\Temporary Internet Files\Content.IE5\P3FATBQR\MP900430720[1]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94" t="22515" r="26259" b="19999"/>
          <a:stretch/>
        </p:blipFill>
        <p:spPr bwMode="auto">
          <a:xfrm>
            <a:off x="6110816" y="1161700"/>
            <a:ext cx="321666" cy="326827"/>
          </a:xfrm>
          <a:prstGeom prst="rect">
            <a:avLst/>
          </a:prstGeom>
          <a:noFill/>
        </p:spPr>
      </p:pic>
      <p:cxnSp>
        <p:nvCxnSpPr>
          <p:cNvPr id="6" name="直線矢印コネクタ 5"/>
          <p:cNvCxnSpPr/>
          <p:nvPr/>
        </p:nvCxnSpPr>
        <p:spPr>
          <a:xfrm flipH="1">
            <a:off x="6246173" y="1592009"/>
            <a:ext cx="11529" cy="1032720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>
            <a:off x="6246170" y="3068960"/>
            <a:ext cx="4778" cy="3026577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2" descr="C:\Users\teacher\AppData\Local\Microsoft\Windows\Temporary Internet Files\Content.IE5\P3FATBQR\MP900430720[1]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94" t="22515" r="26259" b="19999"/>
          <a:stretch/>
        </p:blipFill>
        <p:spPr bwMode="auto">
          <a:xfrm>
            <a:off x="6096869" y="2624729"/>
            <a:ext cx="321666" cy="326827"/>
          </a:xfrm>
          <a:prstGeom prst="rect">
            <a:avLst/>
          </a:prstGeom>
          <a:noFill/>
        </p:spPr>
      </p:pic>
      <p:pic>
        <p:nvPicPr>
          <p:cNvPr id="16" name="Picture 2" descr="C:\Users\teacher\AppData\Local\Microsoft\Windows\Temporary Internet Files\Content.IE5\P3FATBQR\MP900430720[1]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94" t="22515" r="26259" b="19999"/>
          <a:stretch/>
        </p:blipFill>
        <p:spPr bwMode="auto">
          <a:xfrm>
            <a:off x="6085337" y="6184700"/>
            <a:ext cx="321666" cy="326827"/>
          </a:xfrm>
          <a:prstGeom prst="rect">
            <a:avLst/>
          </a:prstGeom>
          <a:noFill/>
        </p:spPr>
      </p:pic>
      <p:sp>
        <p:nvSpPr>
          <p:cNvPr id="17" name="テキスト ボックス 16"/>
          <p:cNvSpPr txBox="1"/>
          <p:nvPr/>
        </p:nvSpPr>
        <p:spPr>
          <a:xfrm>
            <a:off x="6612392" y="2557309"/>
            <a:ext cx="10855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solidFill>
                  <a:schemeClr val="bg1"/>
                </a:solidFill>
              </a:rPr>
              <a:t>2</a:t>
            </a:r>
            <a:r>
              <a:rPr kumimoji="1" lang="ja-JP" altLang="en-US" sz="2800" dirty="0" smtClean="0">
                <a:solidFill>
                  <a:schemeClr val="bg1"/>
                </a:solidFill>
              </a:rPr>
              <a:t>秒後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660394" y="6090524"/>
            <a:ext cx="1172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solidFill>
                  <a:schemeClr val="bg1"/>
                </a:solidFill>
              </a:rPr>
              <a:t>4</a:t>
            </a:r>
            <a:r>
              <a:rPr kumimoji="1" lang="ja-JP" altLang="en-US" sz="2800" dirty="0" smtClean="0">
                <a:solidFill>
                  <a:schemeClr val="bg1"/>
                </a:solidFill>
              </a:rPr>
              <a:t>秒後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634346" y="1881891"/>
            <a:ext cx="8867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20</a:t>
            </a:r>
            <a:r>
              <a:rPr kumimoji="1" lang="ja-JP" altLang="en-US" sz="2800" dirty="0" smtClean="0"/>
              <a:t>ｍ</a:t>
            </a:r>
            <a:endParaRPr kumimoji="1" lang="ja-JP" altLang="en-US" sz="2800" dirty="0"/>
          </a:p>
        </p:txBody>
      </p:sp>
      <p:cxnSp>
        <p:nvCxnSpPr>
          <p:cNvPr id="23" name="直線矢印コネクタ 22"/>
          <p:cNvCxnSpPr/>
          <p:nvPr/>
        </p:nvCxnSpPr>
        <p:spPr>
          <a:xfrm>
            <a:off x="5634346" y="1585103"/>
            <a:ext cx="1" cy="4505421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4957723" y="3376148"/>
            <a:ext cx="8867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80</a:t>
            </a:r>
            <a:r>
              <a:rPr kumimoji="1" lang="ja-JP" altLang="en-US" sz="2800" dirty="0" smtClean="0"/>
              <a:t>ｍ</a:t>
            </a:r>
            <a:endParaRPr kumimoji="1" lang="ja-JP" altLang="en-US" sz="28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634347" y="4151908"/>
            <a:ext cx="8867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FF0000"/>
                </a:solidFill>
              </a:rPr>
              <a:t>60</a:t>
            </a:r>
            <a:r>
              <a:rPr kumimoji="1" lang="ja-JP" altLang="en-US" sz="2800" dirty="0" smtClean="0">
                <a:solidFill>
                  <a:srgbClr val="FF0000"/>
                </a:solidFill>
              </a:rPr>
              <a:t>ｍ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95553" y="111151"/>
            <a:ext cx="7620997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ja-JP" altLang="en-US" sz="3200" dirty="0" smtClean="0"/>
              <a:t>平均の速さ</a:t>
            </a:r>
            <a:r>
              <a:rPr lang="ja-JP" altLang="en-US" sz="3200" dirty="0" smtClean="0">
                <a:solidFill>
                  <a:prstClr val="black"/>
                </a:solidFill>
              </a:rPr>
              <a:t>＝進んだ道のり</a:t>
            </a:r>
            <a:r>
              <a:rPr lang="en-US" altLang="ja-JP" sz="3200" dirty="0" smtClean="0">
                <a:solidFill>
                  <a:prstClr val="black"/>
                </a:solidFill>
              </a:rPr>
              <a:t>÷</a:t>
            </a:r>
            <a:r>
              <a:rPr lang="ja-JP" altLang="en-US" sz="3200" dirty="0" smtClean="0">
                <a:solidFill>
                  <a:prstClr val="black"/>
                </a:solidFill>
              </a:rPr>
              <a:t>かかった時間</a:t>
            </a:r>
            <a:endParaRPr lang="ja-JP" altLang="en-US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4" name="正方形/長方形 33"/>
              <p:cNvSpPr/>
              <p:nvPr/>
            </p:nvSpPr>
            <p:spPr>
              <a:xfrm>
                <a:off x="53818" y="4960961"/>
                <a:ext cx="5474512" cy="12150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ja-JP" altLang="en-US" sz="2800" dirty="0" smtClean="0"/>
                  <a:t>平均の速さ</a:t>
                </a:r>
                <a:r>
                  <a:rPr lang="ja-JP" altLang="en-US" sz="2800" dirty="0" smtClean="0">
                    <a:solidFill>
                      <a:prstClr val="black"/>
                    </a:solidFill>
                  </a:rPr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8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ja-JP" alt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８０－２０</m:t>
                        </m:r>
                      </m:num>
                      <m:den>
                        <m:r>
                          <a:rPr lang="ja-JP" alt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４－２</m:t>
                        </m:r>
                      </m:den>
                    </m:f>
                    <m:r>
                      <a:rPr lang="ja-JP" altLang="en-US" sz="2800" b="0" i="1" smtClean="0">
                        <a:solidFill>
                          <a:prstClr val="black"/>
                        </a:solidFill>
                        <a:latin typeface="Cambria Math"/>
                      </a:rPr>
                      <m:t>＝</m:t>
                    </m:r>
                    <m:f>
                      <m:fPr>
                        <m:ctrlPr>
                          <a:rPr lang="en-US" altLang="ja-JP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ja-JP" altLang="en-US" sz="28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６０</m:t>
                        </m:r>
                      </m:num>
                      <m:den>
                        <m:r>
                          <a:rPr lang="ja-JP" alt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２</m:t>
                        </m:r>
                      </m:den>
                    </m:f>
                    <m:r>
                      <a:rPr lang="ja-JP" altLang="en-US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＝</m:t>
                    </m:r>
                    <m:r>
                      <a:rPr lang="ja-JP" altLang="en-US" sz="2800" i="1">
                        <a:solidFill>
                          <a:prstClr val="black"/>
                        </a:solidFill>
                        <a:latin typeface="Cambria Math"/>
                      </a:rPr>
                      <m:t>３０</m:t>
                    </m:r>
                  </m:oMath>
                </a14:m>
                <a:endParaRPr lang="en-US" altLang="ja-JP" sz="2800" dirty="0" smtClean="0">
                  <a:solidFill>
                    <a:prstClr val="black"/>
                  </a:solidFill>
                </a:endParaRPr>
              </a:p>
              <a:p>
                <a:r>
                  <a:rPr lang="ja-JP" altLang="en-US" sz="2800" dirty="0" smtClean="0"/>
                  <a:t>　　　　　　　　　　　　　　　</a:t>
                </a:r>
                <a:r>
                  <a:rPr lang="ja-JP" altLang="en-US" sz="2800" u="sng" dirty="0" smtClean="0"/>
                  <a:t>秒速３０ｍ</a:t>
                </a:r>
                <a:endParaRPr lang="ja-JP" altLang="en-US" sz="2800" u="sng" dirty="0"/>
              </a:p>
            </p:txBody>
          </p:sp>
        </mc:Choice>
        <mc:Fallback>
          <p:sp>
            <p:nvSpPr>
              <p:cNvPr id="34" name="正方形/長方形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18" y="4960961"/>
                <a:ext cx="5474512" cy="1215013"/>
              </a:xfrm>
              <a:prstGeom prst="rect">
                <a:avLst/>
              </a:prstGeom>
              <a:blipFill>
                <a:blip r:embed="rId5"/>
                <a:stretch>
                  <a:fillRect l="-2339" b="-1105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正方形/長方形 34"/>
          <p:cNvSpPr/>
          <p:nvPr/>
        </p:nvSpPr>
        <p:spPr>
          <a:xfrm>
            <a:off x="338342" y="6249917"/>
            <a:ext cx="4051109" cy="52322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</a:rPr>
              <a:t>平均の速さ＝変化の割合</a:t>
            </a:r>
            <a:endParaRPr lang="en-US" altLang="ja-JP" sz="2800" dirty="0" smtClean="0">
              <a:solidFill>
                <a:srgbClr val="FF0000"/>
              </a:solidFill>
            </a:endParaRPr>
          </a:p>
        </p:txBody>
      </p:sp>
      <p:cxnSp>
        <p:nvCxnSpPr>
          <p:cNvPr id="19" name="直線矢印コネクタ 18"/>
          <p:cNvCxnSpPr/>
          <p:nvPr/>
        </p:nvCxnSpPr>
        <p:spPr>
          <a:xfrm>
            <a:off x="7085469" y="3063947"/>
            <a:ext cx="4778" cy="3026577"/>
          </a:xfrm>
          <a:prstGeom prst="straightConnector1">
            <a:avLst/>
          </a:prstGeom>
          <a:ln w="38100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92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7" grpId="0"/>
      <p:bldP spid="20" grpId="0"/>
      <p:bldP spid="21" grpId="0"/>
      <p:bldP spid="31" grpId="0"/>
      <p:bldP spid="32" grpId="0"/>
      <p:bldP spid="34" grpId="0" build="p"/>
      <p:bldP spid="3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934" y="767337"/>
            <a:ext cx="5385233" cy="4193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800" dirty="0" smtClean="0"/>
              <a:t>高いところから下にボールを落とすとき</a:t>
            </a:r>
            <a:r>
              <a:rPr kumimoji="1" lang="ja-JP" altLang="en-US" sz="2800" dirty="0" smtClean="0"/>
              <a:t>、</a:t>
            </a:r>
            <a:r>
              <a:rPr lang="ja-JP" altLang="en-US" sz="2800" dirty="0"/>
              <a:t>１</a:t>
            </a:r>
            <a:r>
              <a:rPr kumimoji="1" lang="ja-JP" altLang="en-US" sz="2800" dirty="0" smtClean="0"/>
              <a:t>秒後から</a:t>
            </a:r>
            <a:r>
              <a:rPr lang="ja-JP" altLang="en-US" sz="2800" dirty="0"/>
              <a:t>２</a:t>
            </a:r>
            <a:r>
              <a:rPr kumimoji="1" lang="ja-JP" altLang="en-US" sz="2800" dirty="0" smtClean="0"/>
              <a:t>秒後</a:t>
            </a:r>
            <a:r>
              <a:rPr kumimoji="1" lang="ja-JP" altLang="en-US" sz="2800" dirty="0" smtClean="0"/>
              <a:t>までの平均の速さを求めなさい。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lang="ja-JP" altLang="en-US" sz="2800" dirty="0"/>
              <a:t>自由落下運動では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kumimoji="1" lang="ja-JP" altLang="en-US" sz="2800" dirty="0" err="1" smtClean="0"/>
              <a:t>ｘ</a:t>
            </a:r>
            <a:r>
              <a:rPr kumimoji="1" lang="ja-JP" altLang="en-US" sz="2800" dirty="0" smtClean="0"/>
              <a:t>秒後の距離をｙｍとすると</a:t>
            </a:r>
            <a:endParaRPr kumimoji="1" lang="en-US" altLang="ja-JP" sz="2800" dirty="0" smtClean="0"/>
          </a:p>
          <a:p>
            <a:pPr marL="0" indent="0" algn="ctr">
              <a:buNone/>
            </a:pPr>
            <a:r>
              <a:rPr kumimoji="1" lang="ja-JP" altLang="en-US" sz="3600" dirty="0" smtClean="0">
                <a:solidFill>
                  <a:srgbClr val="FF0000"/>
                </a:solidFill>
              </a:rPr>
              <a:t>ｙ＝５ｘ</a:t>
            </a:r>
            <a:r>
              <a:rPr kumimoji="1" lang="en-US" altLang="ja-JP" sz="3600" baseline="30000" dirty="0" smtClean="0">
                <a:solidFill>
                  <a:srgbClr val="FF0000"/>
                </a:solidFill>
              </a:rPr>
              <a:t>2</a:t>
            </a:r>
            <a:endParaRPr lang="en-US" altLang="ja-JP" sz="3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2800" dirty="0" smtClean="0"/>
              <a:t>かかった</a:t>
            </a:r>
            <a:r>
              <a:rPr lang="ja-JP" altLang="en-US" sz="2800" dirty="0"/>
              <a:t>時間</a:t>
            </a:r>
            <a:r>
              <a:rPr lang="ja-JP" altLang="en-US" sz="2800" dirty="0" smtClean="0"/>
              <a:t>は　</a:t>
            </a:r>
            <a:r>
              <a:rPr lang="ja-JP" altLang="en-US" sz="2800" dirty="0" smtClean="0"/>
              <a:t>（　）－（　）＝（　）</a:t>
            </a:r>
            <a:endParaRPr lang="en-US" altLang="ja-JP" sz="2800" dirty="0" smtClean="0"/>
          </a:p>
          <a:p>
            <a:pPr marL="0" indent="0">
              <a:buNone/>
            </a:pPr>
            <a:r>
              <a:rPr kumimoji="1" lang="ja-JP" altLang="en-US" sz="2800" dirty="0"/>
              <a:t>その間の距離</a:t>
            </a:r>
            <a:r>
              <a:rPr kumimoji="1" lang="ja-JP" altLang="en-US" sz="2800" dirty="0" smtClean="0"/>
              <a:t>は　</a:t>
            </a:r>
            <a:r>
              <a:rPr kumimoji="1" lang="ja-JP" altLang="en-US" sz="2800" dirty="0" smtClean="0"/>
              <a:t>（　）－（　）＝（　）</a:t>
            </a:r>
            <a:endParaRPr kumimoji="1" lang="en-US" altLang="ja-JP" sz="2800" dirty="0" smtClean="0"/>
          </a:p>
          <a:p>
            <a:pPr marL="0" indent="0">
              <a:buNone/>
            </a:pPr>
            <a:endParaRPr kumimoji="1" lang="ja-JP" altLang="en-US" sz="2800" baseline="30000" dirty="0"/>
          </a:p>
        </p:txBody>
      </p:sp>
      <p:sp>
        <p:nvSpPr>
          <p:cNvPr id="4" name="正方形/長方形 3"/>
          <p:cNvSpPr/>
          <p:nvPr/>
        </p:nvSpPr>
        <p:spPr>
          <a:xfrm>
            <a:off x="6588224" y="1421690"/>
            <a:ext cx="2555776" cy="543631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chemeClr val="tx2">
                    <a:lumMod val="50000"/>
                  </a:schemeClr>
                </a:solidFill>
              </a:ln>
            </a:endParaRPr>
          </a:p>
        </p:txBody>
      </p:sp>
      <p:pic>
        <p:nvPicPr>
          <p:cNvPr id="2051" name="Picture 3" descr="C:\Users\teacher\AppData\Local\Microsoft\Windows\Temporary Internet Files\Content.IE5\TDXS22AE\MC900197588[1].wmf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61" r="-1"/>
          <a:stretch/>
        </p:blipFill>
        <p:spPr bwMode="auto">
          <a:xfrm>
            <a:off x="6174549" y="762088"/>
            <a:ext cx="971689" cy="660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teacher\AppData\Local\Microsoft\Windows\Temporary Internet Files\Content.IE5\P3FATBQR\MP900430720[1]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94" t="22515" r="26259" b="19999"/>
          <a:stretch/>
        </p:blipFill>
        <p:spPr bwMode="auto">
          <a:xfrm>
            <a:off x="6110816" y="1161700"/>
            <a:ext cx="321666" cy="326827"/>
          </a:xfrm>
          <a:prstGeom prst="rect">
            <a:avLst/>
          </a:prstGeom>
          <a:noFill/>
        </p:spPr>
      </p:pic>
      <p:cxnSp>
        <p:nvCxnSpPr>
          <p:cNvPr id="6" name="直線矢印コネクタ 5"/>
          <p:cNvCxnSpPr/>
          <p:nvPr/>
        </p:nvCxnSpPr>
        <p:spPr>
          <a:xfrm flipH="1">
            <a:off x="6246173" y="1592009"/>
            <a:ext cx="11529" cy="1032720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>
            <a:off x="6246170" y="3068960"/>
            <a:ext cx="4778" cy="3026577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2" descr="C:\Users\teacher\AppData\Local\Microsoft\Windows\Temporary Internet Files\Content.IE5\P3FATBQR\MP900430720[1]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94" t="22515" r="26259" b="19999"/>
          <a:stretch/>
        </p:blipFill>
        <p:spPr bwMode="auto">
          <a:xfrm>
            <a:off x="6096869" y="2624729"/>
            <a:ext cx="321666" cy="326827"/>
          </a:xfrm>
          <a:prstGeom prst="rect">
            <a:avLst/>
          </a:prstGeom>
          <a:noFill/>
        </p:spPr>
      </p:pic>
      <p:pic>
        <p:nvPicPr>
          <p:cNvPr id="16" name="Picture 2" descr="C:\Users\teacher\AppData\Local\Microsoft\Windows\Temporary Internet Files\Content.IE5\P3FATBQR\MP900430720[1]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94" t="22515" r="26259" b="19999"/>
          <a:stretch/>
        </p:blipFill>
        <p:spPr bwMode="auto">
          <a:xfrm>
            <a:off x="6085337" y="6184700"/>
            <a:ext cx="321666" cy="326827"/>
          </a:xfrm>
          <a:prstGeom prst="rect">
            <a:avLst/>
          </a:prstGeom>
          <a:noFill/>
        </p:spPr>
      </p:pic>
      <p:sp>
        <p:nvSpPr>
          <p:cNvPr id="17" name="テキスト ボックス 16"/>
          <p:cNvSpPr txBox="1"/>
          <p:nvPr/>
        </p:nvSpPr>
        <p:spPr>
          <a:xfrm>
            <a:off x="6612392" y="2557309"/>
            <a:ext cx="11480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chemeClr val="bg1"/>
                </a:solidFill>
              </a:rPr>
              <a:t>１秒後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660394" y="6090524"/>
            <a:ext cx="1172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solidFill>
                  <a:schemeClr val="bg1"/>
                </a:solidFill>
              </a:rPr>
              <a:t>２</a:t>
            </a:r>
            <a:r>
              <a:rPr kumimoji="1" lang="ja-JP" altLang="en-US" sz="2800" dirty="0" smtClean="0">
                <a:solidFill>
                  <a:schemeClr val="bg1"/>
                </a:solidFill>
              </a:rPr>
              <a:t>秒後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590000" y="1842747"/>
            <a:ext cx="11192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（　）</a:t>
            </a:r>
            <a:r>
              <a:rPr kumimoji="1" lang="ja-JP" altLang="en-US" sz="2800" dirty="0" smtClean="0"/>
              <a:t>ｍ</a:t>
            </a:r>
            <a:endParaRPr kumimoji="1" lang="ja-JP" altLang="en-US" sz="2800" dirty="0"/>
          </a:p>
        </p:txBody>
      </p:sp>
      <p:cxnSp>
        <p:nvCxnSpPr>
          <p:cNvPr id="23" name="直線矢印コネクタ 22"/>
          <p:cNvCxnSpPr/>
          <p:nvPr/>
        </p:nvCxnSpPr>
        <p:spPr>
          <a:xfrm>
            <a:off x="5634346" y="1585103"/>
            <a:ext cx="1" cy="4505421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4958520" y="3397875"/>
            <a:ext cx="11192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（　）ｍ</a:t>
            </a:r>
            <a:endParaRPr kumimoji="1" lang="ja-JP" altLang="en-US" sz="28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603909" y="4149045"/>
            <a:ext cx="11192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FF0000"/>
                </a:solidFill>
              </a:rPr>
              <a:t>（　）ｍ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95553" y="111151"/>
            <a:ext cx="7620997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ja-JP" altLang="en-US" sz="3200" dirty="0" smtClean="0"/>
              <a:t>平均の速さ</a:t>
            </a:r>
            <a:r>
              <a:rPr lang="ja-JP" altLang="en-US" sz="3200" dirty="0" smtClean="0">
                <a:solidFill>
                  <a:prstClr val="black"/>
                </a:solidFill>
              </a:rPr>
              <a:t>＝進んだ道のり</a:t>
            </a:r>
            <a:r>
              <a:rPr lang="en-US" altLang="ja-JP" sz="3200" dirty="0" smtClean="0">
                <a:solidFill>
                  <a:prstClr val="black"/>
                </a:solidFill>
              </a:rPr>
              <a:t>÷</a:t>
            </a:r>
            <a:r>
              <a:rPr lang="ja-JP" altLang="en-US" sz="3200" dirty="0" smtClean="0">
                <a:solidFill>
                  <a:prstClr val="black"/>
                </a:solidFill>
              </a:rPr>
              <a:t>かかった時間</a:t>
            </a:r>
            <a:endParaRPr lang="ja-JP" altLang="en-US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4" name="正方形/長方形 33"/>
              <p:cNvSpPr/>
              <p:nvPr/>
            </p:nvSpPr>
            <p:spPr>
              <a:xfrm>
                <a:off x="95553" y="4955207"/>
                <a:ext cx="4679486" cy="13210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ja-JP" altLang="en-US" sz="2800" dirty="0" smtClean="0"/>
                  <a:t>平均の速さ</a:t>
                </a:r>
                <a:r>
                  <a:rPr lang="ja-JP" altLang="en-US" sz="2800" dirty="0" smtClean="0">
                    <a:solidFill>
                      <a:prstClr val="black"/>
                    </a:solidFill>
                  </a:rPr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8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ja-JP" alt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（</m:t>
                        </m:r>
                        <m:r>
                          <a:rPr lang="ja-JP" altLang="en-US" sz="28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　</m:t>
                        </m:r>
                        <m:r>
                          <a:rPr lang="ja-JP" alt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　）</m:t>
                        </m:r>
                      </m:num>
                      <m:den>
                        <m:r>
                          <a:rPr lang="ja-JP" alt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（</m:t>
                        </m:r>
                        <m:r>
                          <a:rPr lang="ja-JP" alt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　</m:t>
                        </m:r>
                        <m:r>
                          <a:rPr lang="ja-JP" alt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　）</m:t>
                        </m:r>
                      </m:den>
                    </m:f>
                    <m:r>
                      <a:rPr lang="ja-JP" altLang="en-US" sz="2800" b="0" i="1" smtClean="0">
                        <a:solidFill>
                          <a:prstClr val="black"/>
                        </a:solidFill>
                        <a:latin typeface="Cambria Math"/>
                      </a:rPr>
                      <m:t>＝</m:t>
                    </m:r>
                  </m:oMath>
                </a14:m>
                <a:r>
                  <a:rPr lang="ja-JP" altLang="en-US" sz="2800" dirty="0" smtClean="0"/>
                  <a:t>（　　　）</a:t>
                </a:r>
                <a:endParaRPr lang="en-US" altLang="ja-JP" dirty="0" smtClean="0"/>
              </a:p>
              <a:p>
                <a:pPr algn="r"/>
                <a:r>
                  <a:rPr lang="ja-JP" altLang="en-US" sz="2800" u="sng" dirty="0" smtClean="0"/>
                  <a:t>秒速（　　　）ｍ</a:t>
                </a:r>
                <a:endParaRPr lang="ja-JP" altLang="en-US" sz="2800" u="sng" dirty="0"/>
              </a:p>
            </p:txBody>
          </p:sp>
        </mc:Choice>
        <mc:Fallback>
          <p:sp>
            <p:nvSpPr>
              <p:cNvPr id="34" name="正方形/長方形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53" y="4955207"/>
                <a:ext cx="4679486" cy="1321067"/>
              </a:xfrm>
              <a:prstGeom prst="rect">
                <a:avLst/>
              </a:prstGeom>
              <a:blipFill>
                <a:blip r:embed="rId4"/>
                <a:stretch>
                  <a:fillRect l="-2738" r="-2738" b="-967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正方形/長方形 34"/>
          <p:cNvSpPr/>
          <p:nvPr/>
        </p:nvSpPr>
        <p:spPr>
          <a:xfrm>
            <a:off x="338342" y="6249917"/>
            <a:ext cx="4051109" cy="52322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</a:rPr>
              <a:t>平均の速さ＝変化の割合</a:t>
            </a:r>
            <a:endParaRPr lang="en-US" altLang="ja-JP" sz="2800" dirty="0" smtClean="0">
              <a:solidFill>
                <a:srgbClr val="FF0000"/>
              </a:solidFill>
            </a:endParaRPr>
          </a:p>
        </p:txBody>
      </p:sp>
      <p:cxnSp>
        <p:nvCxnSpPr>
          <p:cNvPr id="19" name="直線矢印コネクタ 18"/>
          <p:cNvCxnSpPr/>
          <p:nvPr/>
        </p:nvCxnSpPr>
        <p:spPr>
          <a:xfrm>
            <a:off x="7085469" y="3063947"/>
            <a:ext cx="4778" cy="3026577"/>
          </a:xfrm>
          <a:prstGeom prst="straightConnector1">
            <a:avLst/>
          </a:prstGeom>
          <a:ln w="38100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033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934" y="767337"/>
            <a:ext cx="5385233" cy="4193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800" dirty="0" smtClean="0"/>
              <a:t>高いところから下にボールを落とすとき</a:t>
            </a:r>
            <a:r>
              <a:rPr kumimoji="1" lang="ja-JP" altLang="en-US" sz="2800" dirty="0" smtClean="0"/>
              <a:t>、</a:t>
            </a:r>
            <a:r>
              <a:rPr lang="ja-JP" altLang="en-US" sz="2800" dirty="0"/>
              <a:t>１</a:t>
            </a:r>
            <a:r>
              <a:rPr kumimoji="1" lang="ja-JP" altLang="en-US" sz="2800" dirty="0" smtClean="0"/>
              <a:t>秒後から</a:t>
            </a:r>
            <a:r>
              <a:rPr lang="ja-JP" altLang="en-US" sz="2800" dirty="0"/>
              <a:t>２</a:t>
            </a:r>
            <a:r>
              <a:rPr kumimoji="1" lang="ja-JP" altLang="en-US" sz="2800" dirty="0" smtClean="0"/>
              <a:t>秒後</a:t>
            </a:r>
            <a:r>
              <a:rPr kumimoji="1" lang="ja-JP" altLang="en-US" sz="2800" dirty="0" smtClean="0"/>
              <a:t>までの平均の速さを求めなさい。</a:t>
            </a:r>
            <a:endParaRPr kumimoji="1" lang="en-US" altLang="ja-JP" sz="2800" dirty="0" smtClean="0"/>
          </a:p>
          <a:p>
            <a:pPr marL="0" indent="0">
              <a:buNone/>
            </a:pPr>
            <a:endParaRPr kumimoji="1" lang="ja-JP" altLang="en-US" sz="2800" baseline="30000" dirty="0"/>
          </a:p>
        </p:txBody>
      </p:sp>
      <p:sp>
        <p:nvSpPr>
          <p:cNvPr id="4" name="正方形/長方形 3"/>
          <p:cNvSpPr/>
          <p:nvPr/>
        </p:nvSpPr>
        <p:spPr>
          <a:xfrm>
            <a:off x="6588224" y="1421690"/>
            <a:ext cx="2555776" cy="543631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chemeClr val="tx2">
                    <a:lumMod val="50000"/>
                  </a:schemeClr>
                </a:solidFill>
              </a:ln>
            </a:endParaRPr>
          </a:p>
        </p:txBody>
      </p:sp>
      <p:pic>
        <p:nvPicPr>
          <p:cNvPr id="2051" name="Picture 3" descr="C:\Users\teacher\AppData\Local\Microsoft\Windows\Temporary Internet Files\Content.IE5\TDXS22AE\MC900197588[1].wmf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61" r="-1"/>
          <a:stretch/>
        </p:blipFill>
        <p:spPr bwMode="auto">
          <a:xfrm>
            <a:off x="6174549" y="762088"/>
            <a:ext cx="971689" cy="660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teacher\AppData\Local\Microsoft\Windows\Temporary Internet Files\Content.IE5\P3FATBQR\MP900430720[1]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94" t="22515" r="26259" b="19999"/>
          <a:stretch/>
        </p:blipFill>
        <p:spPr bwMode="auto">
          <a:xfrm>
            <a:off x="6110816" y="1161700"/>
            <a:ext cx="321666" cy="326827"/>
          </a:xfrm>
          <a:prstGeom prst="rect">
            <a:avLst/>
          </a:prstGeom>
          <a:noFill/>
        </p:spPr>
      </p:pic>
      <p:cxnSp>
        <p:nvCxnSpPr>
          <p:cNvPr id="6" name="直線矢印コネクタ 5"/>
          <p:cNvCxnSpPr/>
          <p:nvPr/>
        </p:nvCxnSpPr>
        <p:spPr>
          <a:xfrm flipH="1">
            <a:off x="6246173" y="1592009"/>
            <a:ext cx="11529" cy="1032720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>
            <a:off x="6246170" y="3068960"/>
            <a:ext cx="4778" cy="3026577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2" descr="C:\Users\teacher\AppData\Local\Microsoft\Windows\Temporary Internet Files\Content.IE5\P3FATBQR\MP900430720[1]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94" t="22515" r="26259" b="19999"/>
          <a:stretch/>
        </p:blipFill>
        <p:spPr bwMode="auto">
          <a:xfrm>
            <a:off x="6096869" y="2624729"/>
            <a:ext cx="321666" cy="326827"/>
          </a:xfrm>
          <a:prstGeom prst="rect">
            <a:avLst/>
          </a:prstGeom>
          <a:noFill/>
        </p:spPr>
      </p:pic>
      <p:pic>
        <p:nvPicPr>
          <p:cNvPr id="16" name="Picture 2" descr="C:\Users\teacher\AppData\Local\Microsoft\Windows\Temporary Internet Files\Content.IE5\P3FATBQR\MP900430720[1]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94" t="22515" r="26259" b="19999"/>
          <a:stretch/>
        </p:blipFill>
        <p:spPr bwMode="auto">
          <a:xfrm>
            <a:off x="6085337" y="6184700"/>
            <a:ext cx="321666" cy="326827"/>
          </a:xfrm>
          <a:prstGeom prst="rect">
            <a:avLst/>
          </a:prstGeom>
          <a:noFill/>
        </p:spPr>
      </p:pic>
      <p:sp>
        <p:nvSpPr>
          <p:cNvPr id="17" name="テキスト ボックス 16"/>
          <p:cNvSpPr txBox="1"/>
          <p:nvPr/>
        </p:nvSpPr>
        <p:spPr>
          <a:xfrm>
            <a:off x="6612392" y="2557309"/>
            <a:ext cx="11480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chemeClr val="bg1"/>
                </a:solidFill>
              </a:rPr>
              <a:t>１秒後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660394" y="6090524"/>
            <a:ext cx="1172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solidFill>
                  <a:schemeClr val="bg1"/>
                </a:solidFill>
              </a:rPr>
              <a:t>２</a:t>
            </a:r>
            <a:r>
              <a:rPr kumimoji="1" lang="ja-JP" altLang="en-US" sz="2800" dirty="0" smtClean="0">
                <a:solidFill>
                  <a:schemeClr val="bg1"/>
                </a:solidFill>
              </a:rPr>
              <a:t>秒後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590000" y="1842747"/>
            <a:ext cx="11192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（　）</a:t>
            </a:r>
            <a:r>
              <a:rPr kumimoji="1" lang="ja-JP" altLang="en-US" sz="2800" dirty="0" smtClean="0"/>
              <a:t>ｍ</a:t>
            </a:r>
            <a:endParaRPr kumimoji="1" lang="ja-JP" altLang="en-US" sz="2800" dirty="0"/>
          </a:p>
        </p:txBody>
      </p:sp>
      <p:cxnSp>
        <p:nvCxnSpPr>
          <p:cNvPr id="23" name="直線矢印コネクタ 22"/>
          <p:cNvCxnSpPr/>
          <p:nvPr/>
        </p:nvCxnSpPr>
        <p:spPr>
          <a:xfrm>
            <a:off x="5634346" y="1585103"/>
            <a:ext cx="1" cy="4505421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4958520" y="3397875"/>
            <a:ext cx="11192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（　）ｍ</a:t>
            </a:r>
            <a:endParaRPr kumimoji="1" lang="ja-JP" altLang="en-US" sz="28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603909" y="4149045"/>
            <a:ext cx="11192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FF0000"/>
                </a:solidFill>
              </a:rPr>
              <a:t>（　）ｍ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95553" y="111151"/>
            <a:ext cx="7620997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ja-JP" altLang="en-US" sz="3200" dirty="0" smtClean="0"/>
              <a:t>平均の速さ</a:t>
            </a:r>
            <a:r>
              <a:rPr lang="ja-JP" altLang="en-US" sz="3200" dirty="0" smtClean="0">
                <a:solidFill>
                  <a:prstClr val="black"/>
                </a:solidFill>
              </a:rPr>
              <a:t>＝進んだ道のり</a:t>
            </a:r>
            <a:r>
              <a:rPr lang="en-US" altLang="ja-JP" sz="3200" dirty="0" smtClean="0">
                <a:solidFill>
                  <a:prstClr val="black"/>
                </a:solidFill>
              </a:rPr>
              <a:t>÷</a:t>
            </a:r>
            <a:r>
              <a:rPr lang="ja-JP" altLang="en-US" sz="3200" dirty="0" smtClean="0">
                <a:solidFill>
                  <a:prstClr val="black"/>
                </a:solidFill>
              </a:rPr>
              <a:t>かかった時間</a:t>
            </a:r>
            <a:endParaRPr lang="ja-JP" altLang="en-US" sz="2000" dirty="0"/>
          </a:p>
        </p:txBody>
      </p:sp>
      <p:cxnSp>
        <p:nvCxnSpPr>
          <p:cNvPr id="19" name="直線矢印コネクタ 18"/>
          <p:cNvCxnSpPr/>
          <p:nvPr/>
        </p:nvCxnSpPr>
        <p:spPr>
          <a:xfrm>
            <a:off x="7085469" y="3063947"/>
            <a:ext cx="4778" cy="3026577"/>
          </a:xfrm>
          <a:prstGeom prst="straightConnector1">
            <a:avLst/>
          </a:prstGeom>
          <a:ln w="38100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680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934" y="767337"/>
            <a:ext cx="5385233" cy="4193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800" dirty="0" smtClean="0"/>
              <a:t>高いところから下にボールを落とすとき</a:t>
            </a:r>
            <a:r>
              <a:rPr kumimoji="1" lang="ja-JP" altLang="en-US" sz="2800" dirty="0" smtClean="0"/>
              <a:t>、３秒後から</a:t>
            </a:r>
            <a:r>
              <a:rPr lang="ja-JP" altLang="en-US" sz="2800" dirty="0" smtClean="0"/>
              <a:t>５</a:t>
            </a:r>
            <a:r>
              <a:rPr kumimoji="1" lang="ja-JP" altLang="en-US" sz="2800" dirty="0" smtClean="0"/>
              <a:t>秒後</a:t>
            </a:r>
            <a:r>
              <a:rPr kumimoji="1" lang="ja-JP" altLang="en-US" sz="2800" dirty="0" smtClean="0"/>
              <a:t>までの平均の速さを求めなさい。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lang="ja-JP" altLang="en-US" sz="2800" dirty="0"/>
              <a:t>自由落下運動では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kumimoji="1" lang="ja-JP" altLang="en-US" sz="2800" dirty="0" err="1" smtClean="0"/>
              <a:t>ｘ</a:t>
            </a:r>
            <a:r>
              <a:rPr kumimoji="1" lang="ja-JP" altLang="en-US" sz="2800" dirty="0" smtClean="0"/>
              <a:t>秒後の距離をｙｍとすると</a:t>
            </a:r>
            <a:endParaRPr kumimoji="1" lang="en-US" altLang="ja-JP" sz="2800" dirty="0" smtClean="0"/>
          </a:p>
          <a:p>
            <a:pPr marL="0" indent="0" algn="ctr">
              <a:buNone/>
            </a:pPr>
            <a:r>
              <a:rPr kumimoji="1" lang="ja-JP" altLang="en-US" sz="3600" dirty="0" smtClean="0">
                <a:solidFill>
                  <a:srgbClr val="FF0000"/>
                </a:solidFill>
              </a:rPr>
              <a:t>ｙ＝５ｘ</a:t>
            </a:r>
            <a:r>
              <a:rPr kumimoji="1" lang="en-US" altLang="ja-JP" sz="3600" baseline="30000" dirty="0" smtClean="0">
                <a:solidFill>
                  <a:srgbClr val="FF0000"/>
                </a:solidFill>
              </a:rPr>
              <a:t>2</a:t>
            </a:r>
            <a:endParaRPr lang="en-US" altLang="ja-JP" sz="3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2800" dirty="0" smtClean="0"/>
              <a:t>かかった</a:t>
            </a:r>
            <a:r>
              <a:rPr lang="ja-JP" altLang="en-US" sz="2800" dirty="0"/>
              <a:t>時間</a:t>
            </a:r>
            <a:r>
              <a:rPr lang="ja-JP" altLang="en-US" sz="2800" dirty="0" smtClean="0"/>
              <a:t>は　</a:t>
            </a:r>
            <a:r>
              <a:rPr lang="ja-JP" altLang="en-US" sz="2800" dirty="0" smtClean="0"/>
              <a:t>（　）－（　）＝（　）</a:t>
            </a:r>
            <a:endParaRPr lang="en-US" altLang="ja-JP" sz="2800" dirty="0" smtClean="0"/>
          </a:p>
          <a:p>
            <a:pPr marL="0" indent="0">
              <a:buNone/>
            </a:pPr>
            <a:r>
              <a:rPr kumimoji="1" lang="ja-JP" altLang="en-US" sz="2800" dirty="0"/>
              <a:t>その間の距離</a:t>
            </a:r>
            <a:r>
              <a:rPr kumimoji="1" lang="ja-JP" altLang="en-US" sz="2800" dirty="0" smtClean="0"/>
              <a:t>は　</a:t>
            </a:r>
            <a:r>
              <a:rPr kumimoji="1" lang="ja-JP" altLang="en-US" sz="2800" dirty="0" smtClean="0"/>
              <a:t>（　）－（　）＝（　）</a:t>
            </a:r>
            <a:endParaRPr kumimoji="1" lang="en-US" altLang="ja-JP" sz="2800" dirty="0" smtClean="0"/>
          </a:p>
          <a:p>
            <a:pPr marL="0" indent="0">
              <a:buNone/>
            </a:pPr>
            <a:endParaRPr kumimoji="1" lang="ja-JP" altLang="en-US" sz="2800" baseline="30000" dirty="0"/>
          </a:p>
        </p:txBody>
      </p:sp>
      <p:sp>
        <p:nvSpPr>
          <p:cNvPr id="4" name="正方形/長方形 3"/>
          <p:cNvSpPr/>
          <p:nvPr/>
        </p:nvSpPr>
        <p:spPr>
          <a:xfrm>
            <a:off x="6588224" y="1421690"/>
            <a:ext cx="2555776" cy="543631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chemeClr val="tx2">
                    <a:lumMod val="50000"/>
                  </a:schemeClr>
                </a:solidFill>
              </a:ln>
            </a:endParaRPr>
          </a:p>
        </p:txBody>
      </p:sp>
      <p:pic>
        <p:nvPicPr>
          <p:cNvPr id="2051" name="Picture 3" descr="C:\Users\teacher\AppData\Local\Microsoft\Windows\Temporary Internet Files\Content.IE5\TDXS22AE\MC900197588[1].wmf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61" r="-1"/>
          <a:stretch/>
        </p:blipFill>
        <p:spPr bwMode="auto">
          <a:xfrm>
            <a:off x="6174549" y="762088"/>
            <a:ext cx="971689" cy="660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teacher\AppData\Local\Microsoft\Windows\Temporary Internet Files\Content.IE5\P3FATBQR\MP900430720[1]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94" t="22515" r="26259" b="19999"/>
          <a:stretch/>
        </p:blipFill>
        <p:spPr bwMode="auto">
          <a:xfrm>
            <a:off x="6110816" y="1161700"/>
            <a:ext cx="321666" cy="326827"/>
          </a:xfrm>
          <a:prstGeom prst="rect">
            <a:avLst/>
          </a:prstGeom>
          <a:noFill/>
        </p:spPr>
      </p:pic>
      <p:cxnSp>
        <p:nvCxnSpPr>
          <p:cNvPr id="6" name="直線矢印コネクタ 5"/>
          <p:cNvCxnSpPr/>
          <p:nvPr/>
        </p:nvCxnSpPr>
        <p:spPr>
          <a:xfrm flipH="1">
            <a:off x="6246173" y="1592009"/>
            <a:ext cx="11529" cy="1032720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>
            <a:off x="6246170" y="3068960"/>
            <a:ext cx="4778" cy="3026577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2" descr="C:\Users\teacher\AppData\Local\Microsoft\Windows\Temporary Internet Files\Content.IE5\P3FATBQR\MP900430720[1]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94" t="22515" r="26259" b="19999"/>
          <a:stretch/>
        </p:blipFill>
        <p:spPr bwMode="auto">
          <a:xfrm>
            <a:off x="6096869" y="2624729"/>
            <a:ext cx="321666" cy="326827"/>
          </a:xfrm>
          <a:prstGeom prst="rect">
            <a:avLst/>
          </a:prstGeom>
          <a:noFill/>
        </p:spPr>
      </p:pic>
      <p:pic>
        <p:nvPicPr>
          <p:cNvPr id="16" name="Picture 2" descr="C:\Users\teacher\AppData\Local\Microsoft\Windows\Temporary Internet Files\Content.IE5\P3FATBQR\MP900430720[1]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94" t="22515" r="26259" b="19999"/>
          <a:stretch/>
        </p:blipFill>
        <p:spPr bwMode="auto">
          <a:xfrm>
            <a:off x="6085337" y="6184700"/>
            <a:ext cx="321666" cy="326827"/>
          </a:xfrm>
          <a:prstGeom prst="rect">
            <a:avLst/>
          </a:prstGeom>
          <a:noFill/>
        </p:spPr>
      </p:pic>
      <p:sp>
        <p:nvSpPr>
          <p:cNvPr id="17" name="テキスト ボックス 16"/>
          <p:cNvSpPr txBox="1"/>
          <p:nvPr/>
        </p:nvSpPr>
        <p:spPr>
          <a:xfrm>
            <a:off x="6612392" y="2557309"/>
            <a:ext cx="11480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solidFill>
                  <a:schemeClr val="bg1"/>
                </a:solidFill>
              </a:rPr>
              <a:t>３</a:t>
            </a:r>
            <a:r>
              <a:rPr kumimoji="1" lang="ja-JP" altLang="en-US" sz="2800" dirty="0" smtClean="0">
                <a:solidFill>
                  <a:schemeClr val="bg1"/>
                </a:solidFill>
              </a:rPr>
              <a:t>秒後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660394" y="6090524"/>
            <a:ext cx="1172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solidFill>
                  <a:schemeClr val="bg1"/>
                </a:solidFill>
              </a:rPr>
              <a:t>５</a:t>
            </a:r>
            <a:r>
              <a:rPr kumimoji="1" lang="ja-JP" altLang="en-US" sz="2800" dirty="0" smtClean="0">
                <a:solidFill>
                  <a:schemeClr val="bg1"/>
                </a:solidFill>
              </a:rPr>
              <a:t>秒後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590000" y="1842747"/>
            <a:ext cx="11192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（　）</a:t>
            </a:r>
            <a:r>
              <a:rPr kumimoji="1" lang="ja-JP" altLang="en-US" sz="2800" dirty="0" smtClean="0"/>
              <a:t>ｍ</a:t>
            </a:r>
            <a:endParaRPr kumimoji="1" lang="ja-JP" altLang="en-US" sz="2800" dirty="0"/>
          </a:p>
        </p:txBody>
      </p:sp>
      <p:cxnSp>
        <p:nvCxnSpPr>
          <p:cNvPr id="23" name="直線矢印コネクタ 22"/>
          <p:cNvCxnSpPr/>
          <p:nvPr/>
        </p:nvCxnSpPr>
        <p:spPr>
          <a:xfrm>
            <a:off x="5634346" y="1585103"/>
            <a:ext cx="1" cy="4505421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4958520" y="3397875"/>
            <a:ext cx="11192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（　）ｍ</a:t>
            </a:r>
            <a:endParaRPr kumimoji="1" lang="ja-JP" altLang="en-US" sz="28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603909" y="4149045"/>
            <a:ext cx="11192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FF0000"/>
                </a:solidFill>
              </a:rPr>
              <a:t>（　）ｍ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95553" y="111151"/>
            <a:ext cx="7620997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ja-JP" altLang="en-US" sz="3200" dirty="0" smtClean="0"/>
              <a:t>平均の速さ</a:t>
            </a:r>
            <a:r>
              <a:rPr lang="ja-JP" altLang="en-US" sz="3200" dirty="0" smtClean="0">
                <a:solidFill>
                  <a:prstClr val="black"/>
                </a:solidFill>
              </a:rPr>
              <a:t>＝進んだ道のり</a:t>
            </a:r>
            <a:r>
              <a:rPr lang="en-US" altLang="ja-JP" sz="3200" dirty="0" smtClean="0">
                <a:solidFill>
                  <a:prstClr val="black"/>
                </a:solidFill>
              </a:rPr>
              <a:t>÷</a:t>
            </a:r>
            <a:r>
              <a:rPr lang="ja-JP" altLang="en-US" sz="3200" dirty="0" smtClean="0">
                <a:solidFill>
                  <a:prstClr val="black"/>
                </a:solidFill>
              </a:rPr>
              <a:t>かかった時間</a:t>
            </a:r>
            <a:endParaRPr lang="ja-JP" altLang="en-US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4" name="正方形/長方形 33"/>
              <p:cNvSpPr/>
              <p:nvPr/>
            </p:nvSpPr>
            <p:spPr>
              <a:xfrm>
                <a:off x="95553" y="4955207"/>
                <a:ext cx="4679486" cy="13210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ja-JP" altLang="en-US" sz="2800" dirty="0" smtClean="0"/>
                  <a:t>平均の速さ</a:t>
                </a:r>
                <a:r>
                  <a:rPr lang="ja-JP" altLang="en-US" sz="2800" dirty="0" smtClean="0">
                    <a:solidFill>
                      <a:prstClr val="black"/>
                    </a:solidFill>
                  </a:rPr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8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ja-JP" alt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（</m:t>
                        </m:r>
                        <m:r>
                          <a:rPr lang="ja-JP" altLang="en-US" sz="28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　</m:t>
                        </m:r>
                        <m:r>
                          <a:rPr lang="ja-JP" alt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　）</m:t>
                        </m:r>
                      </m:num>
                      <m:den>
                        <m:r>
                          <a:rPr lang="ja-JP" alt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（</m:t>
                        </m:r>
                        <m:r>
                          <a:rPr lang="ja-JP" alt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　</m:t>
                        </m:r>
                        <m:r>
                          <a:rPr lang="ja-JP" altLang="en-US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　）</m:t>
                        </m:r>
                      </m:den>
                    </m:f>
                    <m:r>
                      <a:rPr lang="ja-JP" altLang="en-US" sz="2800" b="0" i="1" smtClean="0">
                        <a:solidFill>
                          <a:prstClr val="black"/>
                        </a:solidFill>
                        <a:latin typeface="Cambria Math"/>
                      </a:rPr>
                      <m:t>＝</m:t>
                    </m:r>
                  </m:oMath>
                </a14:m>
                <a:r>
                  <a:rPr lang="ja-JP" altLang="en-US" sz="2800" dirty="0" smtClean="0"/>
                  <a:t>（　　　）</a:t>
                </a:r>
                <a:endParaRPr lang="en-US" altLang="ja-JP" dirty="0" smtClean="0"/>
              </a:p>
              <a:p>
                <a:pPr algn="r"/>
                <a:r>
                  <a:rPr lang="ja-JP" altLang="en-US" sz="2800" u="sng" dirty="0" smtClean="0"/>
                  <a:t>秒速（　　　）ｍ</a:t>
                </a:r>
                <a:endParaRPr lang="ja-JP" altLang="en-US" sz="2800" u="sng" dirty="0"/>
              </a:p>
            </p:txBody>
          </p:sp>
        </mc:Choice>
        <mc:Fallback>
          <p:sp>
            <p:nvSpPr>
              <p:cNvPr id="34" name="正方形/長方形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53" y="4955207"/>
                <a:ext cx="4679486" cy="1321067"/>
              </a:xfrm>
              <a:prstGeom prst="rect">
                <a:avLst/>
              </a:prstGeom>
              <a:blipFill>
                <a:blip r:embed="rId4"/>
                <a:stretch>
                  <a:fillRect l="-2738" r="-2738" b="-967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正方形/長方形 34"/>
          <p:cNvSpPr/>
          <p:nvPr/>
        </p:nvSpPr>
        <p:spPr>
          <a:xfrm>
            <a:off x="338342" y="6249917"/>
            <a:ext cx="4051109" cy="52322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</a:rPr>
              <a:t>平均の速さ＝変化の割合</a:t>
            </a:r>
            <a:endParaRPr lang="en-US" altLang="ja-JP" sz="2800" dirty="0" smtClean="0">
              <a:solidFill>
                <a:srgbClr val="FF0000"/>
              </a:solidFill>
            </a:endParaRPr>
          </a:p>
        </p:txBody>
      </p:sp>
      <p:cxnSp>
        <p:nvCxnSpPr>
          <p:cNvPr id="19" name="直線矢印コネクタ 18"/>
          <p:cNvCxnSpPr/>
          <p:nvPr/>
        </p:nvCxnSpPr>
        <p:spPr>
          <a:xfrm>
            <a:off x="7085469" y="3063947"/>
            <a:ext cx="4778" cy="3026577"/>
          </a:xfrm>
          <a:prstGeom prst="straightConnector1">
            <a:avLst/>
          </a:prstGeom>
          <a:ln w="38100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743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934" y="767337"/>
            <a:ext cx="5385233" cy="4193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800" dirty="0" smtClean="0"/>
              <a:t>高いところから下にボールを落とすとき</a:t>
            </a:r>
            <a:r>
              <a:rPr kumimoji="1" lang="ja-JP" altLang="en-US" sz="2800" dirty="0" smtClean="0"/>
              <a:t>、３秒後から</a:t>
            </a:r>
            <a:r>
              <a:rPr lang="ja-JP" altLang="en-US" sz="2800" dirty="0" smtClean="0"/>
              <a:t>５</a:t>
            </a:r>
            <a:r>
              <a:rPr kumimoji="1" lang="ja-JP" altLang="en-US" sz="2800" dirty="0" smtClean="0"/>
              <a:t>秒後</a:t>
            </a:r>
            <a:r>
              <a:rPr kumimoji="1" lang="ja-JP" altLang="en-US" sz="2800" dirty="0" smtClean="0"/>
              <a:t>までの平均の速さを求めなさい</a:t>
            </a:r>
            <a:r>
              <a:rPr kumimoji="1" lang="ja-JP" altLang="en-US" sz="2800" dirty="0" smtClean="0"/>
              <a:t>。</a:t>
            </a:r>
            <a:endParaRPr kumimoji="1" lang="en-US" altLang="ja-JP" sz="2800" dirty="0" smtClean="0"/>
          </a:p>
        </p:txBody>
      </p:sp>
      <p:sp>
        <p:nvSpPr>
          <p:cNvPr id="4" name="正方形/長方形 3"/>
          <p:cNvSpPr/>
          <p:nvPr/>
        </p:nvSpPr>
        <p:spPr>
          <a:xfrm>
            <a:off x="6588224" y="1421690"/>
            <a:ext cx="2555776" cy="543631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chemeClr val="tx2">
                    <a:lumMod val="50000"/>
                  </a:schemeClr>
                </a:solidFill>
              </a:ln>
            </a:endParaRPr>
          </a:p>
        </p:txBody>
      </p:sp>
      <p:pic>
        <p:nvPicPr>
          <p:cNvPr id="2051" name="Picture 3" descr="C:\Users\teacher\AppData\Local\Microsoft\Windows\Temporary Internet Files\Content.IE5\TDXS22AE\MC900197588[1].wmf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61" r="-1"/>
          <a:stretch/>
        </p:blipFill>
        <p:spPr bwMode="auto">
          <a:xfrm>
            <a:off x="6174549" y="762088"/>
            <a:ext cx="971689" cy="660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teacher\AppData\Local\Microsoft\Windows\Temporary Internet Files\Content.IE5\P3FATBQR\MP900430720[1]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94" t="22515" r="26259" b="19999"/>
          <a:stretch/>
        </p:blipFill>
        <p:spPr bwMode="auto">
          <a:xfrm>
            <a:off x="6110816" y="1161700"/>
            <a:ext cx="321666" cy="326827"/>
          </a:xfrm>
          <a:prstGeom prst="rect">
            <a:avLst/>
          </a:prstGeom>
          <a:noFill/>
        </p:spPr>
      </p:pic>
      <p:cxnSp>
        <p:nvCxnSpPr>
          <p:cNvPr id="6" name="直線矢印コネクタ 5"/>
          <p:cNvCxnSpPr/>
          <p:nvPr/>
        </p:nvCxnSpPr>
        <p:spPr>
          <a:xfrm flipH="1">
            <a:off x="6246173" y="1592009"/>
            <a:ext cx="11529" cy="1032720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>
            <a:off x="6246170" y="3068960"/>
            <a:ext cx="4778" cy="3026577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2" descr="C:\Users\teacher\AppData\Local\Microsoft\Windows\Temporary Internet Files\Content.IE5\P3FATBQR\MP900430720[1]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94" t="22515" r="26259" b="19999"/>
          <a:stretch/>
        </p:blipFill>
        <p:spPr bwMode="auto">
          <a:xfrm>
            <a:off x="6096869" y="2624729"/>
            <a:ext cx="321666" cy="326827"/>
          </a:xfrm>
          <a:prstGeom prst="rect">
            <a:avLst/>
          </a:prstGeom>
          <a:noFill/>
        </p:spPr>
      </p:pic>
      <p:pic>
        <p:nvPicPr>
          <p:cNvPr id="16" name="Picture 2" descr="C:\Users\teacher\AppData\Local\Microsoft\Windows\Temporary Internet Files\Content.IE5\P3FATBQR\MP900430720[1]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94" t="22515" r="26259" b="19999"/>
          <a:stretch/>
        </p:blipFill>
        <p:spPr bwMode="auto">
          <a:xfrm>
            <a:off x="6085337" y="6184700"/>
            <a:ext cx="321666" cy="326827"/>
          </a:xfrm>
          <a:prstGeom prst="rect">
            <a:avLst/>
          </a:prstGeom>
          <a:noFill/>
        </p:spPr>
      </p:pic>
      <p:sp>
        <p:nvSpPr>
          <p:cNvPr id="17" name="テキスト ボックス 16"/>
          <p:cNvSpPr txBox="1"/>
          <p:nvPr/>
        </p:nvSpPr>
        <p:spPr>
          <a:xfrm>
            <a:off x="6612392" y="2557309"/>
            <a:ext cx="11480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solidFill>
                  <a:schemeClr val="bg1"/>
                </a:solidFill>
              </a:rPr>
              <a:t>３</a:t>
            </a:r>
            <a:r>
              <a:rPr kumimoji="1" lang="ja-JP" altLang="en-US" sz="2800" dirty="0" smtClean="0">
                <a:solidFill>
                  <a:schemeClr val="bg1"/>
                </a:solidFill>
              </a:rPr>
              <a:t>秒後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660394" y="6090524"/>
            <a:ext cx="1172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solidFill>
                  <a:schemeClr val="bg1"/>
                </a:solidFill>
              </a:rPr>
              <a:t>５</a:t>
            </a:r>
            <a:r>
              <a:rPr kumimoji="1" lang="ja-JP" altLang="en-US" sz="2800" dirty="0" smtClean="0">
                <a:solidFill>
                  <a:schemeClr val="bg1"/>
                </a:solidFill>
              </a:rPr>
              <a:t>秒後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590000" y="1842747"/>
            <a:ext cx="11192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（　）</a:t>
            </a:r>
            <a:r>
              <a:rPr kumimoji="1" lang="ja-JP" altLang="en-US" sz="2800" dirty="0" smtClean="0"/>
              <a:t>ｍ</a:t>
            </a:r>
            <a:endParaRPr kumimoji="1" lang="ja-JP" altLang="en-US" sz="2800" dirty="0"/>
          </a:p>
        </p:txBody>
      </p:sp>
      <p:cxnSp>
        <p:nvCxnSpPr>
          <p:cNvPr id="23" name="直線矢印コネクタ 22"/>
          <p:cNvCxnSpPr/>
          <p:nvPr/>
        </p:nvCxnSpPr>
        <p:spPr>
          <a:xfrm>
            <a:off x="5634346" y="1585103"/>
            <a:ext cx="1" cy="4505421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4958520" y="3397875"/>
            <a:ext cx="11192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（　）ｍ</a:t>
            </a:r>
            <a:endParaRPr kumimoji="1" lang="ja-JP" altLang="en-US" sz="28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603909" y="4149045"/>
            <a:ext cx="11192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FF0000"/>
                </a:solidFill>
              </a:rPr>
              <a:t>（　）ｍ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95553" y="111151"/>
            <a:ext cx="7620997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ja-JP" altLang="en-US" sz="3200" dirty="0" smtClean="0"/>
              <a:t>平均の速さ</a:t>
            </a:r>
            <a:r>
              <a:rPr lang="ja-JP" altLang="en-US" sz="3200" dirty="0" smtClean="0">
                <a:solidFill>
                  <a:prstClr val="black"/>
                </a:solidFill>
              </a:rPr>
              <a:t>＝進んだ道のり</a:t>
            </a:r>
            <a:r>
              <a:rPr lang="en-US" altLang="ja-JP" sz="3200" dirty="0" smtClean="0">
                <a:solidFill>
                  <a:prstClr val="black"/>
                </a:solidFill>
              </a:rPr>
              <a:t>÷</a:t>
            </a:r>
            <a:r>
              <a:rPr lang="ja-JP" altLang="en-US" sz="3200" dirty="0" smtClean="0">
                <a:solidFill>
                  <a:prstClr val="black"/>
                </a:solidFill>
              </a:rPr>
              <a:t>かかった時間</a:t>
            </a:r>
            <a:endParaRPr lang="ja-JP" altLang="en-US" sz="2000" dirty="0"/>
          </a:p>
        </p:txBody>
      </p:sp>
      <p:cxnSp>
        <p:nvCxnSpPr>
          <p:cNvPr id="19" name="直線矢印コネクタ 18"/>
          <p:cNvCxnSpPr/>
          <p:nvPr/>
        </p:nvCxnSpPr>
        <p:spPr>
          <a:xfrm>
            <a:off x="7085469" y="3063947"/>
            <a:ext cx="4778" cy="3026577"/>
          </a:xfrm>
          <a:prstGeom prst="straightConnector1">
            <a:avLst/>
          </a:prstGeom>
          <a:ln w="38100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263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334</Words>
  <Application>Microsoft Office PowerPoint</Application>
  <PresentationFormat>画面に合わせる (4:3)</PresentationFormat>
  <Paragraphs>72</Paragraphs>
  <Slides>7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3" baseType="lpstr">
      <vt:lpstr>ＭＳ Ｐゴシック</vt:lpstr>
      <vt:lpstr>游ゴシック</vt:lpstr>
      <vt:lpstr>Arial</vt:lpstr>
      <vt:lpstr>Calibri</vt:lpstr>
      <vt:lpstr>Cambria Math</vt:lpstr>
      <vt:lpstr>Office ​​テーマ</vt:lpstr>
      <vt:lpstr>2乗に比例する関数 平均の速さ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teacher</dc:creator>
  <cp:lastModifiedBy>teacher</cp:lastModifiedBy>
  <cp:revision>45</cp:revision>
  <dcterms:created xsi:type="dcterms:W3CDTF">2013-10-07T04:45:30Z</dcterms:created>
  <dcterms:modified xsi:type="dcterms:W3CDTF">2016-10-13T00:59:13Z</dcterms:modified>
</cp:coreProperties>
</file>