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8" r:id="rId3"/>
    <p:sldId id="273" r:id="rId4"/>
    <p:sldId id="272" r:id="rId5"/>
    <p:sldId id="277" r:id="rId6"/>
    <p:sldId id="275" r:id="rId7"/>
    <p:sldId id="274" r:id="rId8"/>
    <p:sldId id="276" r:id="rId9"/>
    <p:sldId id="278" r:id="rId10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>
      <p:cViewPr>
        <p:scale>
          <a:sx n="70" d="100"/>
          <a:sy n="70" d="100"/>
        </p:scale>
        <p:origin x="-1986" y="-4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80" d="100"/>
        <a:sy n="1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56260D-DEDF-43F9-8F25-5A80E5620900}" type="datetimeFigureOut">
              <a:rPr kumimoji="1" lang="ja-JP" altLang="en-US" smtClean="0"/>
              <a:t>2016/10/10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618A04-A1E4-455D-9208-E9CFE4F2DA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283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18A04-A1E4-455D-9208-E9CFE4F2DA23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36004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18A04-A1E4-455D-9208-E9CFE4F2DA23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36004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18A04-A1E4-455D-9208-E9CFE4F2DA23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36004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18A04-A1E4-455D-9208-E9CFE4F2DA23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36004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18A04-A1E4-455D-9208-E9CFE4F2DA23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36004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618A04-A1E4-455D-9208-E9CFE4F2DA23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3600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2016/10/10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8953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2016/10/10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785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2016/10/10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7314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2016/10/10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3301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2016/10/10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4925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2016/10/10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6713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2016/10/10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2857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2016/10/10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4854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2016/10/10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4562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2016/10/10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721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61F1B-8814-44E2-B05A-027A1AEB1245}" type="datetimeFigureOut">
              <a:rPr kumimoji="1" lang="ja-JP" altLang="en-US" smtClean="0"/>
              <a:t>2016/10/10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9485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61F1B-8814-44E2-B05A-027A1AEB1245}" type="datetimeFigureOut">
              <a:rPr kumimoji="1" lang="ja-JP" altLang="en-US" smtClean="0"/>
              <a:t>2016/10/10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BE0F6-E27C-4AE6-9258-157A38A462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8488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jp/url?sa=i&amp;rct=j&amp;q=&amp;esrc=s&amp;frm=1&amp;source=images&amp;cd=&amp;cad=rja&amp;docid=8Ki1yjQYHDhsQM&amp;tbnid=xqavb5goXiiuyM:&amp;ved=0CAUQjRw&amp;url=http://spoor.blog61.fc2.com/blog-entry-129.html&amp;ei=HeREUuS3Do_2kAX8u4GYBw&amp;bvm=bv.53217764,d.dGI&amp;psig=AFQjCNFUh30hDOObbScNQhRl2JxsG68OXw&amp;ust=1380332758757497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11560" y="0"/>
            <a:ext cx="7772400" cy="648072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関数ｙ＝ａｘ</a:t>
            </a:r>
            <a:r>
              <a:rPr kumimoji="1" lang="en-US" altLang="ja-JP" baseline="30000" dirty="0" smtClean="0"/>
              <a:t>2</a:t>
            </a:r>
            <a:r>
              <a:rPr kumimoji="1" lang="ja-JP" altLang="en-US" dirty="0" smtClean="0"/>
              <a:t>のグラフ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サブタイトル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251520" y="764704"/>
                <a:ext cx="8640960" cy="5616624"/>
              </a:xfrm>
              <a:solidFill>
                <a:srgbClr val="FFFF00"/>
              </a:solidFill>
            </p:spPr>
            <p:txBody>
              <a:bodyPr>
                <a:normAutofit fontScale="92500" lnSpcReduction="10000"/>
              </a:bodyPr>
              <a:lstStyle/>
              <a:p>
                <a:r>
                  <a:rPr kumimoji="1" lang="ja-JP" altLang="en-US" sz="2800" dirty="0" smtClean="0">
                    <a:solidFill>
                      <a:schemeClr val="tx1"/>
                    </a:solidFill>
                  </a:rPr>
                  <a:t>本時の流れ</a:t>
                </a:r>
                <a:endParaRPr kumimoji="1" lang="en-US" altLang="ja-JP" sz="2800" dirty="0" smtClean="0">
                  <a:solidFill>
                    <a:schemeClr val="tx1"/>
                  </a:solidFill>
                </a:endParaRPr>
              </a:p>
              <a:p>
                <a:r>
                  <a:rPr lang="ja-JP" altLang="en-US" sz="2800" dirty="0" smtClean="0">
                    <a:solidFill>
                      <a:schemeClr val="tx1"/>
                    </a:solidFill>
                  </a:rPr>
                  <a:t>ねらい</a:t>
                </a:r>
                <a:r>
                  <a:rPr kumimoji="1" lang="ja-JP" altLang="en-US" sz="2800" dirty="0" smtClean="0">
                    <a:solidFill>
                      <a:schemeClr val="tx1"/>
                    </a:solidFill>
                  </a:rPr>
                  <a:t>「関数</a:t>
                </a:r>
                <a:r>
                  <a:rPr lang="ja-JP" altLang="en-US" sz="2800" dirty="0">
                    <a:solidFill>
                      <a:schemeClr val="tx1"/>
                    </a:solidFill>
                  </a:rPr>
                  <a:t>ｙ＝ａｘ</a:t>
                </a:r>
                <a:r>
                  <a:rPr lang="en-US" altLang="ja-JP" sz="2800" baseline="30000" dirty="0">
                    <a:solidFill>
                      <a:schemeClr val="tx1"/>
                    </a:solidFill>
                  </a:rPr>
                  <a:t>2</a:t>
                </a:r>
                <a:r>
                  <a:rPr kumimoji="1" lang="ja-JP" altLang="en-US" sz="2800" dirty="0" smtClean="0">
                    <a:solidFill>
                      <a:schemeClr val="tx1"/>
                    </a:solidFill>
                  </a:rPr>
                  <a:t>のグラフをかき、その特徴を理解する。」</a:t>
                </a:r>
                <a:endParaRPr kumimoji="1" lang="en-US" altLang="ja-JP" sz="2800" dirty="0" smtClean="0">
                  <a:solidFill>
                    <a:schemeClr val="tx1"/>
                  </a:solidFill>
                </a:endParaRPr>
              </a:p>
              <a:p>
                <a:r>
                  <a:rPr lang="ja-JP" altLang="en-US" sz="2800" dirty="0">
                    <a:solidFill>
                      <a:schemeClr val="tx1"/>
                    </a:solidFill>
                  </a:rPr>
                  <a:t>↓</a:t>
                </a:r>
                <a:endParaRPr kumimoji="1" lang="en-US" altLang="ja-JP" sz="2800" dirty="0" smtClean="0">
                  <a:solidFill>
                    <a:schemeClr val="tx1"/>
                  </a:solidFill>
                </a:endParaRPr>
              </a:p>
              <a:p>
                <a:r>
                  <a:rPr lang="ja-JP" altLang="en-US" sz="2800" dirty="0">
                    <a:solidFill>
                      <a:schemeClr val="tx1"/>
                    </a:solidFill>
                  </a:rPr>
                  <a:t>ｙ</a:t>
                </a:r>
                <a:r>
                  <a:rPr lang="ja-JP" altLang="en-US" sz="2800" dirty="0" smtClean="0">
                    <a:solidFill>
                      <a:schemeClr val="tx1"/>
                    </a:solidFill>
                  </a:rPr>
                  <a:t>＝</a:t>
                </a:r>
                <a:r>
                  <a:rPr lang="ja-JP" altLang="en-US" sz="2800" dirty="0" err="1" smtClean="0">
                    <a:solidFill>
                      <a:schemeClr val="tx1"/>
                    </a:solidFill>
                  </a:rPr>
                  <a:t>ｘ</a:t>
                </a:r>
                <a:r>
                  <a:rPr lang="en-US" altLang="ja-JP" sz="2800" baseline="30000" dirty="0" smtClean="0">
                    <a:solidFill>
                      <a:schemeClr val="tx1"/>
                    </a:solidFill>
                  </a:rPr>
                  <a:t>2</a:t>
                </a:r>
                <a:r>
                  <a:rPr lang="ja-JP" altLang="en-US" sz="2800" dirty="0" smtClean="0">
                    <a:solidFill>
                      <a:schemeClr val="tx1"/>
                    </a:solidFill>
                  </a:rPr>
                  <a:t>のグラフをかき、特徴を調べる。</a:t>
                </a:r>
                <a:endParaRPr lang="en-US" altLang="ja-JP" sz="2800" dirty="0" smtClean="0">
                  <a:solidFill>
                    <a:schemeClr val="tx1"/>
                  </a:solidFill>
                </a:endParaRPr>
              </a:p>
              <a:p>
                <a:r>
                  <a:rPr lang="ja-JP" altLang="en-US" sz="2800" dirty="0" smtClean="0">
                    <a:solidFill>
                      <a:schemeClr val="tx1"/>
                    </a:solidFill>
                  </a:rPr>
                  <a:t>↓</a:t>
                </a:r>
                <a:endParaRPr lang="en-US" altLang="ja-JP" sz="2800" dirty="0" smtClean="0">
                  <a:solidFill>
                    <a:schemeClr val="tx1"/>
                  </a:solidFill>
                </a:endParaRPr>
              </a:p>
              <a:p>
                <a:r>
                  <a:rPr lang="ja-JP" altLang="en-US" sz="2800" dirty="0" smtClean="0">
                    <a:solidFill>
                      <a:schemeClr val="tx1"/>
                    </a:solidFill>
                  </a:rPr>
                  <a:t>ｙ＝２ｘ</a:t>
                </a:r>
                <a:r>
                  <a:rPr lang="en-US" altLang="ja-JP" sz="2800" baseline="30000" dirty="0">
                    <a:solidFill>
                      <a:schemeClr val="tx1"/>
                    </a:solidFill>
                  </a:rPr>
                  <a:t>2 </a:t>
                </a:r>
                <a:r>
                  <a:rPr lang="ja-JP" altLang="en-US" sz="2800" dirty="0" err="1">
                    <a:solidFill>
                      <a:schemeClr val="tx1"/>
                    </a:solidFill>
                  </a:rPr>
                  <a:t>、</a:t>
                </a:r>
                <a:r>
                  <a:rPr lang="ja-JP" altLang="en-US" sz="2800" dirty="0">
                    <a:solidFill>
                      <a:schemeClr val="tx1"/>
                    </a:solidFill>
                  </a:rPr>
                  <a:t>ｙ</a:t>
                </a:r>
                <a:r>
                  <a:rPr lang="ja-JP" altLang="en-US" sz="2800" dirty="0" smtClean="0">
                    <a:solidFill>
                      <a:schemeClr val="tx1"/>
                    </a:solidFill>
                  </a:rPr>
                  <a:t>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8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１</m:t>
                        </m:r>
                      </m:num>
                      <m:den>
                        <m:r>
                          <a:rPr lang="ja-JP" altLang="en-US" sz="28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２</m:t>
                        </m:r>
                      </m:den>
                    </m:f>
                  </m:oMath>
                </a14:m>
                <a:r>
                  <a:rPr lang="ja-JP" altLang="en-US" sz="2800" dirty="0" err="1" smtClean="0">
                    <a:solidFill>
                      <a:schemeClr val="tx1"/>
                    </a:solidFill>
                  </a:rPr>
                  <a:t>ｘ</a:t>
                </a:r>
                <a:r>
                  <a:rPr lang="en-US" altLang="ja-JP" sz="2800" baseline="30000" dirty="0">
                    <a:solidFill>
                      <a:schemeClr val="tx1"/>
                    </a:solidFill>
                  </a:rPr>
                  <a:t>2</a:t>
                </a:r>
                <a:r>
                  <a:rPr lang="ja-JP" altLang="en-US" sz="2800" dirty="0" smtClean="0">
                    <a:solidFill>
                      <a:schemeClr val="tx1"/>
                    </a:solidFill>
                  </a:rPr>
                  <a:t>のグラフをかく。</a:t>
                </a:r>
                <a:endParaRPr lang="en-US" altLang="ja-JP" sz="2800" dirty="0" smtClean="0">
                  <a:solidFill>
                    <a:schemeClr val="tx1"/>
                  </a:solidFill>
                </a:endParaRPr>
              </a:p>
              <a:p>
                <a:r>
                  <a:rPr lang="ja-JP" altLang="en-US" sz="2800" dirty="0" smtClean="0">
                    <a:solidFill>
                      <a:schemeClr val="tx1"/>
                    </a:solidFill>
                  </a:rPr>
                  <a:t>↓</a:t>
                </a:r>
                <a:endParaRPr lang="en-US" altLang="ja-JP" sz="2800" dirty="0" smtClean="0">
                  <a:solidFill>
                    <a:schemeClr val="tx1"/>
                  </a:solidFill>
                </a:endParaRPr>
              </a:p>
              <a:p>
                <a:r>
                  <a:rPr lang="ja-JP" altLang="en-US" sz="2800" dirty="0">
                    <a:solidFill>
                      <a:schemeClr val="tx1"/>
                    </a:solidFill>
                  </a:rPr>
                  <a:t>ｙ</a:t>
                </a:r>
                <a:r>
                  <a:rPr lang="ja-JP" altLang="en-US" sz="2800" dirty="0" smtClean="0">
                    <a:solidFill>
                      <a:schemeClr val="tx1"/>
                    </a:solidFill>
                  </a:rPr>
                  <a:t>＝</a:t>
                </a:r>
                <a:r>
                  <a:rPr lang="ja-JP" altLang="en-US" sz="2800" dirty="0" err="1" smtClean="0">
                    <a:solidFill>
                      <a:schemeClr val="tx1"/>
                    </a:solidFill>
                  </a:rPr>
                  <a:t>ーｘ</a:t>
                </a:r>
                <a:r>
                  <a:rPr lang="en-US" altLang="ja-JP" sz="2800" baseline="30000" dirty="0" smtClean="0">
                    <a:solidFill>
                      <a:schemeClr val="tx1"/>
                    </a:solidFill>
                  </a:rPr>
                  <a:t>2</a:t>
                </a:r>
                <a:r>
                  <a:rPr lang="ja-JP" altLang="en-US" sz="2800" dirty="0">
                    <a:solidFill>
                      <a:schemeClr val="tx1"/>
                    </a:solidFill>
                  </a:rPr>
                  <a:t>のグラフをかき、特徴を調べる。</a:t>
                </a:r>
                <a:endParaRPr lang="en-US" altLang="ja-JP" sz="2800" dirty="0">
                  <a:solidFill>
                    <a:schemeClr val="tx1"/>
                  </a:solidFill>
                </a:endParaRPr>
              </a:p>
              <a:p>
                <a:r>
                  <a:rPr lang="ja-JP" altLang="en-US" sz="2800" dirty="0">
                    <a:solidFill>
                      <a:schemeClr val="tx1"/>
                    </a:solidFill>
                  </a:rPr>
                  <a:t>↓</a:t>
                </a:r>
                <a:endParaRPr lang="en-US" altLang="ja-JP" sz="2800" dirty="0">
                  <a:solidFill>
                    <a:schemeClr val="tx1"/>
                  </a:solidFill>
                </a:endParaRPr>
              </a:p>
              <a:p>
                <a:r>
                  <a:rPr lang="ja-JP" altLang="en-US" sz="2800" dirty="0">
                    <a:solidFill>
                      <a:schemeClr val="tx1"/>
                    </a:solidFill>
                  </a:rPr>
                  <a:t>関数ｙ＝ａｘ</a:t>
                </a:r>
                <a:r>
                  <a:rPr lang="en-US" altLang="ja-JP" sz="2800" baseline="30000" dirty="0">
                    <a:solidFill>
                      <a:schemeClr val="tx1"/>
                    </a:solidFill>
                  </a:rPr>
                  <a:t>2</a:t>
                </a:r>
                <a:r>
                  <a:rPr lang="ja-JP" altLang="en-US" sz="2800" dirty="0" smtClean="0">
                    <a:solidFill>
                      <a:schemeClr val="tx1"/>
                    </a:solidFill>
                  </a:rPr>
                  <a:t>のグラフの</a:t>
                </a:r>
                <a:r>
                  <a:rPr lang="ja-JP" altLang="en-US" sz="2800" dirty="0">
                    <a:solidFill>
                      <a:schemeClr val="tx1"/>
                    </a:solidFill>
                  </a:rPr>
                  <a:t>特徴</a:t>
                </a:r>
                <a:r>
                  <a:rPr lang="ja-JP" altLang="en-US" sz="2800" dirty="0" smtClean="0">
                    <a:solidFill>
                      <a:schemeClr val="tx1"/>
                    </a:solidFill>
                  </a:rPr>
                  <a:t>をまとめる。</a:t>
                </a:r>
                <a:r>
                  <a:rPr lang="en-US" altLang="ja-JP" sz="2800" dirty="0" smtClean="0">
                    <a:solidFill>
                      <a:schemeClr val="tx1"/>
                    </a:solidFill>
                  </a:rPr>
                  <a:t>	</a:t>
                </a:r>
              </a:p>
              <a:p>
                <a:r>
                  <a:rPr lang="ja-JP" altLang="en-US" sz="2800" dirty="0" smtClean="0">
                    <a:solidFill>
                      <a:schemeClr val="tx1"/>
                    </a:solidFill>
                  </a:rPr>
                  <a:t>↓</a:t>
                </a:r>
                <a:endParaRPr lang="en-US" altLang="ja-JP" sz="2800" dirty="0">
                  <a:solidFill>
                    <a:schemeClr val="tx1"/>
                  </a:solidFill>
                </a:endParaRPr>
              </a:p>
              <a:p>
                <a:r>
                  <a:rPr lang="ja-JP" altLang="en-US" sz="2800" dirty="0" smtClean="0">
                    <a:solidFill>
                      <a:schemeClr val="tx1"/>
                    </a:solidFill>
                  </a:rPr>
                  <a:t>本時</a:t>
                </a:r>
                <a:r>
                  <a:rPr lang="ja-JP" altLang="en-US" sz="2800" dirty="0">
                    <a:solidFill>
                      <a:schemeClr val="tx1"/>
                    </a:solidFill>
                  </a:rPr>
                  <a:t>のまとめと次時の予告を</a:t>
                </a:r>
                <a:r>
                  <a:rPr lang="ja-JP" altLang="en-US" sz="2800" dirty="0" smtClean="0">
                    <a:solidFill>
                      <a:schemeClr val="tx1"/>
                    </a:solidFill>
                  </a:rPr>
                  <a:t>する。</a:t>
                </a:r>
                <a:endParaRPr lang="en-US" altLang="ja-JP" sz="280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サブタイトル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251520" y="764704"/>
                <a:ext cx="8640960" cy="5616624"/>
              </a:xfrm>
              <a:blipFill rotWithShape="1">
                <a:blip r:embed="rId2"/>
                <a:stretch>
                  <a:fillRect t="-2061" b="-32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7675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グループ化 47"/>
          <p:cNvGrpSpPr/>
          <p:nvPr/>
        </p:nvGrpSpPr>
        <p:grpSpPr>
          <a:xfrm>
            <a:off x="3617851" y="1881620"/>
            <a:ext cx="5621885" cy="5194175"/>
            <a:chOff x="2022860" y="1620016"/>
            <a:chExt cx="5621885" cy="5194175"/>
          </a:xfrm>
        </p:grpSpPr>
        <p:grpSp>
          <p:nvGrpSpPr>
            <p:cNvPr id="2" name="グループ化 1"/>
            <p:cNvGrpSpPr/>
            <p:nvPr/>
          </p:nvGrpSpPr>
          <p:grpSpPr>
            <a:xfrm>
              <a:off x="2183208" y="1620016"/>
              <a:ext cx="5461537" cy="5194175"/>
              <a:chOff x="4577368" y="2332787"/>
              <a:chExt cx="4580318" cy="4376263"/>
            </a:xfrm>
          </p:grpSpPr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3972" t="26122" r="31959" b="10345"/>
              <a:stretch/>
            </p:blipFill>
            <p:spPr bwMode="auto">
              <a:xfrm>
                <a:off x="4577368" y="2655954"/>
                <a:ext cx="4155202" cy="40530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5" name="直線コネクタ 4"/>
              <p:cNvCxnSpPr/>
              <p:nvPr/>
            </p:nvCxnSpPr>
            <p:spPr>
              <a:xfrm flipV="1">
                <a:off x="4577368" y="5966233"/>
                <a:ext cx="4155202" cy="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直線コネクタ 9"/>
              <p:cNvCxnSpPr/>
              <p:nvPr/>
            </p:nvCxnSpPr>
            <p:spPr>
              <a:xfrm flipH="1">
                <a:off x="6585018" y="2655954"/>
                <a:ext cx="14705" cy="393368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テキスト ボックス 12"/>
              <p:cNvSpPr txBox="1"/>
              <p:nvPr/>
            </p:nvSpPr>
            <p:spPr>
              <a:xfrm>
                <a:off x="6325724" y="2332787"/>
                <a:ext cx="41389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3600" dirty="0" smtClean="0"/>
                  <a:t>ｙ</a:t>
                </a:r>
                <a:endParaRPr kumimoji="1" lang="ja-JP" altLang="en-US" sz="3600" dirty="0"/>
              </a:p>
            </p:txBody>
          </p:sp>
          <p:sp>
            <p:nvSpPr>
              <p:cNvPr id="15" name="テキスト ボックス 14"/>
              <p:cNvSpPr txBox="1"/>
              <p:nvPr/>
            </p:nvSpPr>
            <p:spPr>
              <a:xfrm>
                <a:off x="8732570" y="5643067"/>
                <a:ext cx="42511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3600" dirty="0" smtClean="0"/>
                  <a:t>ｘ</a:t>
                </a:r>
                <a:endParaRPr kumimoji="1" lang="ja-JP" altLang="en-US" sz="3600" dirty="0"/>
              </a:p>
            </p:txBody>
          </p:sp>
          <p:sp>
            <p:nvSpPr>
              <p:cNvPr id="16" name="テキスト ボックス 15"/>
              <p:cNvSpPr txBox="1"/>
              <p:nvPr/>
            </p:nvSpPr>
            <p:spPr>
              <a:xfrm>
                <a:off x="6167147" y="5937130"/>
                <a:ext cx="49244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2400" dirty="0" smtClean="0">
                    <a:ea typeface="ＤＦ平成明朝体W7" pitchFamily="1" charset="-128"/>
                  </a:rPr>
                  <a:t>Ｏ</a:t>
                </a:r>
                <a:endParaRPr kumimoji="1" lang="ja-JP" altLang="en-US" sz="2400" dirty="0">
                  <a:ea typeface="ＤＦ平成明朝体W7" pitchFamily="1" charset="-128"/>
                </a:endParaRPr>
              </a:p>
            </p:txBody>
          </p:sp>
          <p:sp>
            <p:nvSpPr>
              <p:cNvPr id="17" name="テキスト ボックス 16"/>
              <p:cNvSpPr txBox="1"/>
              <p:nvPr/>
            </p:nvSpPr>
            <p:spPr>
              <a:xfrm>
                <a:off x="8188441" y="5896388"/>
                <a:ext cx="36740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800" dirty="0" smtClean="0"/>
                  <a:t>5</a:t>
                </a:r>
                <a:endParaRPr kumimoji="1" lang="ja-JP" altLang="en-US" sz="2800" dirty="0"/>
              </a:p>
            </p:txBody>
          </p:sp>
          <p:sp>
            <p:nvSpPr>
              <p:cNvPr id="19" name="テキスト ボックス 18"/>
              <p:cNvSpPr txBox="1"/>
              <p:nvPr/>
            </p:nvSpPr>
            <p:spPr>
              <a:xfrm>
                <a:off x="6251882" y="4087071"/>
                <a:ext cx="36740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800" dirty="0" smtClean="0"/>
                  <a:t>5</a:t>
                </a:r>
                <a:endParaRPr kumimoji="1" lang="ja-JP" altLang="en-US" sz="2800" dirty="0"/>
              </a:p>
            </p:txBody>
          </p:sp>
        </p:grpSp>
        <p:sp>
          <p:nvSpPr>
            <p:cNvPr id="53" name="テキスト ボックス 52"/>
            <p:cNvSpPr txBox="1"/>
            <p:nvPr/>
          </p:nvSpPr>
          <p:spPr>
            <a:xfrm>
              <a:off x="2022860" y="5824940"/>
              <a:ext cx="866250" cy="6210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800" dirty="0" smtClean="0"/>
                <a:t>－</a:t>
              </a:r>
              <a:r>
                <a:rPr kumimoji="1" lang="en-US" altLang="ja-JP" sz="2800" dirty="0" smtClean="0"/>
                <a:t>5</a:t>
              </a:r>
              <a:endParaRPr kumimoji="1" lang="ja-JP" altLang="en-US" sz="2800" dirty="0"/>
            </a:p>
          </p:txBody>
        </p:sp>
      </p:grpSp>
      <p:grpSp>
        <p:nvGrpSpPr>
          <p:cNvPr id="29" name="グループ化 28"/>
          <p:cNvGrpSpPr/>
          <p:nvPr/>
        </p:nvGrpSpPr>
        <p:grpSpPr>
          <a:xfrm>
            <a:off x="5270828" y="2648749"/>
            <a:ext cx="2214743" cy="3578565"/>
            <a:chOff x="5201671" y="2437468"/>
            <a:chExt cx="2214743" cy="3578565"/>
          </a:xfrm>
          <a:solidFill>
            <a:schemeClr val="tx1"/>
          </a:solidFill>
        </p:grpSpPr>
        <p:sp>
          <p:nvSpPr>
            <p:cNvPr id="101" name="フローチャート : 結合子 100"/>
            <p:cNvSpPr/>
            <p:nvPr/>
          </p:nvSpPr>
          <p:spPr>
            <a:xfrm flipH="1" flipV="1">
              <a:off x="6896012" y="4381832"/>
              <a:ext cx="91440" cy="96876"/>
            </a:xfrm>
            <a:prstGeom prst="flowChartConnector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102" name="フローチャート : 結合子 101"/>
            <p:cNvSpPr/>
            <p:nvPr/>
          </p:nvSpPr>
          <p:spPr>
            <a:xfrm flipH="1" flipV="1">
              <a:off x="7324974" y="2437468"/>
              <a:ext cx="91440" cy="96876"/>
            </a:xfrm>
            <a:prstGeom prst="flowChartConnector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121" name="フローチャート : 結合子 120"/>
            <p:cNvSpPr/>
            <p:nvPr/>
          </p:nvSpPr>
          <p:spPr>
            <a:xfrm flipH="1" flipV="1">
              <a:off x="6495954" y="5551866"/>
              <a:ext cx="91440" cy="96876"/>
            </a:xfrm>
            <a:prstGeom prst="flowChartConnector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122" name="フローチャート : 結合子 121"/>
            <p:cNvSpPr/>
            <p:nvPr/>
          </p:nvSpPr>
          <p:spPr>
            <a:xfrm flipH="1" flipV="1">
              <a:off x="6062219" y="5919157"/>
              <a:ext cx="91440" cy="96876"/>
            </a:xfrm>
            <a:prstGeom prst="flowChartConnector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146" name="フローチャート : 結合子 145"/>
            <p:cNvSpPr/>
            <p:nvPr/>
          </p:nvSpPr>
          <p:spPr>
            <a:xfrm flipH="1" flipV="1">
              <a:off x="5664990" y="5551866"/>
              <a:ext cx="91440" cy="96876"/>
            </a:xfrm>
            <a:prstGeom prst="flowChartConnector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147" name="フローチャート : 結合子 146"/>
            <p:cNvSpPr/>
            <p:nvPr/>
          </p:nvSpPr>
          <p:spPr>
            <a:xfrm flipH="1" flipV="1">
              <a:off x="5201671" y="4381536"/>
              <a:ext cx="91440" cy="96876"/>
            </a:xfrm>
            <a:prstGeom prst="flowChartConnector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51" name="正方形/長方形 150"/>
          <p:cNvSpPr/>
          <p:nvPr/>
        </p:nvSpPr>
        <p:spPr>
          <a:xfrm>
            <a:off x="0" y="1083"/>
            <a:ext cx="26100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 smtClean="0"/>
              <a:t>ｙ＝</a:t>
            </a:r>
            <a:r>
              <a:rPr lang="ja-JP" altLang="en-US" sz="3200" dirty="0" err="1" smtClean="0"/>
              <a:t>ｘ</a:t>
            </a:r>
            <a:r>
              <a:rPr lang="en-US" altLang="ja-JP" sz="3200" baseline="30000" dirty="0" smtClean="0"/>
              <a:t>2</a:t>
            </a:r>
            <a:r>
              <a:rPr lang="ja-JP" altLang="en-US" sz="3200" dirty="0" smtClean="0"/>
              <a:t>のグラフ</a:t>
            </a:r>
            <a:endParaRPr lang="ja-JP" altLang="en-US" sz="3200" dirty="0"/>
          </a:p>
        </p:txBody>
      </p:sp>
      <p:sp>
        <p:nvSpPr>
          <p:cNvPr id="50" name="フローチャート : 結合子 49"/>
          <p:cNvSpPr/>
          <p:nvPr/>
        </p:nvSpPr>
        <p:spPr>
          <a:xfrm flipH="1" flipV="1">
            <a:off x="4876815" y="2648749"/>
            <a:ext cx="91440" cy="96876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graphicFrame>
        <p:nvGraphicFramePr>
          <p:cNvPr id="61" name="表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7102101"/>
              </p:ext>
            </p:extLst>
          </p:nvPr>
        </p:nvGraphicFramePr>
        <p:xfrm>
          <a:off x="1108372" y="600230"/>
          <a:ext cx="7724498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0354"/>
                <a:gridCol w="854544"/>
                <a:gridCol w="772450"/>
                <a:gridCol w="772450"/>
                <a:gridCol w="772450"/>
                <a:gridCol w="772450"/>
                <a:gridCol w="772450"/>
                <a:gridCol w="772450"/>
                <a:gridCol w="772450"/>
                <a:gridCol w="772450"/>
              </a:tblGrid>
              <a:tr h="139040"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ｘ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……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-3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-2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-1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0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1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2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3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…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ｙ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……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　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…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2" name="正方形/長方形 61"/>
          <p:cNvSpPr/>
          <p:nvPr/>
        </p:nvSpPr>
        <p:spPr>
          <a:xfrm>
            <a:off x="2814147" y="1237850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dirty="0" smtClean="0"/>
              <a:t>9</a:t>
            </a:r>
            <a:endParaRPr lang="ja-JP" altLang="en-US" sz="3600" dirty="0"/>
          </a:p>
        </p:txBody>
      </p:sp>
      <p:sp>
        <p:nvSpPr>
          <p:cNvPr id="63" name="正方形/長方形 62"/>
          <p:cNvSpPr/>
          <p:nvPr/>
        </p:nvSpPr>
        <p:spPr>
          <a:xfrm>
            <a:off x="3605854" y="1237849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ja-JP" sz="3600" dirty="0" smtClean="0">
                <a:solidFill>
                  <a:prstClr val="black"/>
                </a:solidFill>
              </a:rPr>
              <a:t>4</a:t>
            </a:r>
            <a:endParaRPr lang="ja-JP" altLang="en-US" sz="3600" dirty="0">
              <a:solidFill>
                <a:prstClr val="black"/>
              </a:solidFill>
            </a:endParaRPr>
          </a:p>
        </p:txBody>
      </p:sp>
      <p:sp>
        <p:nvSpPr>
          <p:cNvPr id="64" name="正方形/長方形 63"/>
          <p:cNvSpPr/>
          <p:nvPr/>
        </p:nvSpPr>
        <p:spPr>
          <a:xfrm>
            <a:off x="4322639" y="1237851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dirty="0">
                <a:solidFill>
                  <a:prstClr val="black"/>
                </a:solidFill>
              </a:rPr>
              <a:t>1</a:t>
            </a:r>
            <a:endParaRPr lang="ja-JP" altLang="en-US" dirty="0"/>
          </a:p>
        </p:txBody>
      </p:sp>
      <p:sp>
        <p:nvSpPr>
          <p:cNvPr id="65" name="正方形/長方形 64"/>
          <p:cNvSpPr/>
          <p:nvPr/>
        </p:nvSpPr>
        <p:spPr>
          <a:xfrm>
            <a:off x="4974162" y="1250671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ja-JP" sz="3600" dirty="0" smtClean="0">
                <a:solidFill>
                  <a:prstClr val="black"/>
                </a:solidFill>
              </a:rPr>
              <a:t>0</a:t>
            </a:r>
            <a:endParaRPr lang="ja-JP" altLang="en-US" sz="3600" dirty="0">
              <a:solidFill>
                <a:prstClr val="black"/>
              </a:solidFill>
            </a:endParaRPr>
          </a:p>
        </p:txBody>
      </p:sp>
      <p:sp>
        <p:nvSpPr>
          <p:cNvPr id="66" name="正方形/長方形 65"/>
          <p:cNvSpPr/>
          <p:nvPr/>
        </p:nvSpPr>
        <p:spPr>
          <a:xfrm>
            <a:off x="5751895" y="1234118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ja-JP" sz="3600" dirty="0">
                <a:solidFill>
                  <a:prstClr val="black"/>
                </a:solidFill>
              </a:rPr>
              <a:t>1</a:t>
            </a:r>
            <a:endParaRPr lang="ja-JP" altLang="en-US" sz="3600" dirty="0">
              <a:solidFill>
                <a:prstClr val="black"/>
              </a:solidFill>
            </a:endParaRPr>
          </a:p>
        </p:txBody>
      </p:sp>
      <p:sp>
        <p:nvSpPr>
          <p:cNvPr id="67" name="正方形/長方形 66"/>
          <p:cNvSpPr/>
          <p:nvPr/>
        </p:nvSpPr>
        <p:spPr>
          <a:xfrm>
            <a:off x="6525038" y="1235290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ja-JP" sz="3600" dirty="0" smtClean="0">
                <a:solidFill>
                  <a:prstClr val="black"/>
                </a:solidFill>
              </a:rPr>
              <a:t>4</a:t>
            </a:r>
            <a:endParaRPr lang="ja-JP" altLang="en-US" sz="3600" dirty="0">
              <a:solidFill>
                <a:prstClr val="black"/>
              </a:solidFill>
            </a:endParaRPr>
          </a:p>
        </p:txBody>
      </p:sp>
      <p:sp>
        <p:nvSpPr>
          <p:cNvPr id="68" name="正方形/長方形 67"/>
          <p:cNvSpPr/>
          <p:nvPr/>
        </p:nvSpPr>
        <p:spPr>
          <a:xfrm>
            <a:off x="7276219" y="1235289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ja-JP" sz="3600" dirty="0" smtClean="0">
                <a:solidFill>
                  <a:prstClr val="black"/>
                </a:solidFill>
              </a:rPr>
              <a:t>9</a:t>
            </a:r>
            <a:endParaRPr lang="ja-JP" altLang="en-US" sz="3600" dirty="0">
              <a:solidFill>
                <a:prstClr val="black"/>
              </a:solidFill>
            </a:endParaRPr>
          </a:p>
        </p:txBody>
      </p:sp>
      <p:sp>
        <p:nvSpPr>
          <p:cNvPr id="73" name="正方形/長方形 72"/>
          <p:cNvSpPr/>
          <p:nvPr/>
        </p:nvSpPr>
        <p:spPr>
          <a:xfrm>
            <a:off x="4521900" y="118906"/>
            <a:ext cx="7521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ja-JP" sz="2800" dirty="0">
                <a:solidFill>
                  <a:srgbClr val="FF0000"/>
                </a:solidFill>
              </a:rPr>
              <a:t>-</a:t>
            </a:r>
            <a:r>
              <a:rPr lang="en-US" altLang="ja-JP" sz="2800" dirty="0" smtClean="0">
                <a:solidFill>
                  <a:srgbClr val="FF0000"/>
                </a:solidFill>
              </a:rPr>
              <a:t>0.5</a:t>
            </a:r>
            <a:endParaRPr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74" name="正方形/長方形 73"/>
          <p:cNvSpPr/>
          <p:nvPr/>
        </p:nvSpPr>
        <p:spPr>
          <a:xfrm>
            <a:off x="3731972" y="119702"/>
            <a:ext cx="7521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ja-JP" sz="2800" dirty="0">
                <a:solidFill>
                  <a:srgbClr val="FF0000"/>
                </a:solidFill>
              </a:rPr>
              <a:t>-</a:t>
            </a:r>
            <a:r>
              <a:rPr lang="en-US" altLang="ja-JP" sz="2800" dirty="0" smtClean="0">
                <a:solidFill>
                  <a:srgbClr val="FF0000"/>
                </a:solidFill>
              </a:rPr>
              <a:t>1.5</a:t>
            </a:r>
            <a:endParaRPr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75" name="正方形/長方形 74"/>
          <p:cNvSpPr/>
          <p:nvPr/>
        </p:nvSpPr>
        <p:spPr>
          <a:xfrm>
            <a:off x="5270985" y="118110"/>
            <a:ext cx="6415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ja-JP" sz="2800" dirty="0">
                <a:solidFill>
                  <a:srgbClr val="FF0000"/>
                </a:solidFill>
              </a:rPr>
              <a:t>0</a:t>
            </a:r>
            <a:r>
              <a:rPr lang="en-US" altLang="ja-JP" sz="2800" dirty="0" smtClean="0">
                <a:solidFill>
                  <a:srgbClr val="FF0000"/>
                </a:solidFill>
              </a:rPr>
              <a:t>.5</a:t>
            </a:r>
            <a:endParaRPr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76" name="正方形/長方形 75"/>
          <p:cNvSpPr/>
          <p:nvPr/>
        </p:nvSpPr>
        <p:spPr>
          <a:xfrm>
            <a:off x="2908896" y="120498"/>
            <a:ext cx="7521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ja-JP" sz="2800" dirty="0" smtClean="0">
                <a:solidFill>
                  <a:srgbClr val="FF0000"/>
                </a:solidFill>
              </a:rPr>
              <a:t>-2.5</a:t>
            </a:r>
            <a:endParaRPr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77" name="正方形/長方形 76"/>
          <p:cNvSpPr/>
          <p:nvPr/>
        </p:nvSpPr>
        <p:spPr>
          <a:xfrm>
            <a:off x="6015029" y="118110"/>
            <a:ext cx="6415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ja-JP" sz="2800" dirty="0" smtClean="0">
                <a:solidFill>
                  <a:srgbClr val="FF0000"/>
                </a:solidFill>
              </a:rPr>
              <a:t>1.5</a:t>
            </a:r>
            <a:endParaRPr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78" name="正方形/長方形 77"/>
          <p:cNvSpPr/>
          <p:nvPr/>
        </p:nvSpPr>
        <p:spPr>
          <a:xfrm>
            <a:off x="6844049" y="118110"/>
            <a:ext cx="6415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ja-JP" sz="2800" dirty="0" smtClean="0">
                <a:solidFill>
                  <a:srgbClr val="FF0000"/>
                </a:solidFill>
              </a:rPr>
              <a:t>2.5</a:t>
            </a:r>
            <a:endParaRPr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5309798" y="1819181"/>
            <a:ext cx="7280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ja-JP" sz="2400" dirty="0" smtClean="0">
                <a:solidFill>
                  <a:srgbClr val="FF0000"/>
                </a:solidFill>
              </a:rPr>
              <a:t>0.25</a:t>
            </a:r>
            <a:endParaRPr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80" name="正方形/長方形 79"/>
          <p:cNvSpPr/>
          <p:nvPr/>
        </p:nvSpPr>
        <p:spPr>
          <a:xfrm>
            <a:off x="4512773" y="1819180"/>
            <a:ext cx="7280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ja-JP" sz="2400" dirty="0" smtClean="0">
                <a:solidFill>
                  <a:srgbClr val="FF0000"/>
                </a:solidFill>
              </a:rPr>
              <a:t>0.25</a:t>
            </a:r>
            <a:endParaRPr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81" name="正方形/長方形 80"/>
          <p:cNvSpPr/>
          <p:nvPr/>
        </p:nvSpPr>
        <p:spPr>
          <a:xfrm>
            <a:off x="6016437" y="1803519"/>
            <a:ext cx="7280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ja-JP" sz="2400" dirty="0" smtClean="0">
                <a:solidFill>
                  <a:srgbClr val="FF0000"/>
                </a:solidFill>
              </a:rPr>
              <a:t>2.25</a:t>
            </a:r>
            <a:endParaRPr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82" name="正方形/長方形 81"/>
          <p:cNvSpPr/>
          <p:nvPr/>
        </p:nvSpPr>
        <p:spPr>
          <a:xfrm>
            <a:off x="3756017" y="1829886"/>
            <a:ext cx="7280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ja-JP" sz="2400" dirty="0" smtClean="0">
                <a:solidFill>
                  <a:srgbClr val="FF0000"/>
                </a:solidFill>
              </a:rPr>
              <a:t>2.25</a:t>
            </a:r>
            <a:endParaRPr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83" name="正方形/長方形 82"/>
          <p:cNvSpPr/>
          <p:nvPr/>
        </p:nvSpPr>
        <p:spPr>
          <a:xfrm>
            <a:off x="6800768" y="1829886"/>
            <a:ext cx="7280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ja-JP" sz="2400" dirty="0" smtClean="0">
                <a:solidFill>
                  <a:srgbClr val="FF0000"/>
                </a:solidFill>
              </a:rPr>
              <a:t>6.25</a:t>
            </a:r>
            <a:endParaRPr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84" name="正方形/長方形 83"/>
          <p:cNvSpPr/>
          <p:nvPr/>
        </p:nvSpPr>
        <p:spPr>
          <a:xfrm>
            <a:off x="3023499" y="1843202"/>
            <a:ext cx="7280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ja-JP" sz="2400" dirty="0" smtClean="0">
                <a:solidFill>
                  <a:srgbClr val="FF0000"/>
                </a:solidFill>
              </a:rPr>
              <a:t>6.25</a:t>
            </a:r>
            <a:endParaRPr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85" name="フローチャート : 結合子 84"/>
          <p:cNvSpPr/>
          <p:nvPr/>
        </p:nvSpPr>
        <p:spPr>
          <a:xfrm flipH="1" flipV="1">
            <a:off x="7186741" y="3717032"/>
            <a:ext cx="91440" cy="96876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86" name="フローチャート : 結合子 85"/>
          <p:cNvSpPr/>
          <p:nvPr/>
        </p:nvSpPr>
        <p:spPr>
          <a:xfrm flipH="1" flipV="1">
            <a:off x="5074935" y="3717032"/>
            <a:ext cx="91440" cy="96876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87" name="フローチャート : 結合子 86"/>
          <p:cNvSpPr/>
          <p:nvPr/>
        </p:nvSpPr>
        <p:spPr>
          <a:xfrm flipH="1" flipV="1">
            <a:off x="5500306" y="5258250"/>
            <a:ext cx="91440" cy="96876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88" name="フローチャート : 結合子 87"/>
          <p:cNvSpPr/>
          <p:nvPr/>
        </p:nvSpPr>
        <p:spPr>
          <a:xfrm flipH="1" flipV="1">
            <a:off x="6798329" y="5258250"/>
            <a:ext cx="91440" cy="96876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89" name="フローチャート : 結合子 88"/>
          <p:cNvSpPr/>
          <p:nvPr/>
        </p:nvSpPr>
        <p:spPr>
          <a:xfrm flipH="1" flipV="1">
            <a:off x="5902484" y="6033562"/>
            <a:ext cx="91440" cy="96876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90" name="フローチャート : 結合子 89"/>
          <p:cNvSpPr/>
          <p:nvPr/>
        </p:nvSpPr>
        <p:spPr>
          <a:xfrm flipH="1" flipV="1">
            <a:off x="6352146" y="6042140"/>
            <a:ext cx="91440" cy="96876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1" name="フリーフォーム 30"/>
          <p:cNvSpPr/>
          <p:nvPr/>
        </p:nvSpPr>
        <p:spPr>
          <a:xfrm>
            <a:off x="4842019" y="2305497"/>
            <a:ext cx="2692273" cy="3890616"/>
          </a:xfrm>
          <a:custGeom>
            <a:avLst/>
            <a:gdLst>
              <a:gd name="connsiteX0" fmla="*/ 2936 w 2692273"/>
              <a:gd name="connsiteY0" fmla="*/ 975 h 3890616"/>
              <a:gd name="connsiteX1" fmla="*/ 71175 w 2692273"/>
              <a:gd name="connsiteY1" fmla="*/ 383112 h 3890616"/>
              <a:gd name="connsiteX2" fmla="*/ 480608 w 2692273"/>
              <a:gd name="connsiteY2" fmla="*/ 2348390 h 3890616"/>
              <a:gd name="connsiteX3" fmla="*/ 930984 w 2692273"/>
              <a:gd name="connsiteY3" fmla="*/ 3508449 h 3890616"/>
              <a:gd name="connsiteX4" fmla="*/ 1326769 w 2692273"/>
              <a:gd name="connsiteY4" fmla="*/ 3890587 h 3890616"/>
              <a:gd name="connsiteX5" fmla="*/ 1763497 w 2692273"/>
              <a:gd name="connsiteY5" fmla="*/ 3494802 h 3890616"/>
              <a:gd name="connsiteX6" fmla="*/ 2172930 w 2692273"/>
              <a:gd name="connsiteY6" fmla="*/ 2321094 h 3890616"/>
              <a:gd name="connsiteX7" fmla="*/ 2609659 w 2692273"/>
              <a:gd name="connsiteY7" fmla="*/ 383112 h 3890616"/>
              <a:gd name="connsiteX8" fmla="*/ 2691545 w 2692273"/>
              <a:gd name="connsiteY8" fmla="*/ 975 h 3890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92273" h="3890616">
                <a:moveTo>
                  <a:pt x="2936" y="975"/>
                </a:moveTo>
                <a:cubicBezTo>
                  <a:pt x="-2751" y="-3575"/>
                  <a:pt x="-8437" y="-8124"/>
                  <a:pt x="71175" y="383112"/>
                </a:cubicBezTo>
                <a:cubicBezTo>
                  <a:pt x="150787" y="774348"/>
                  <a:pt x="337307" y="1827501"/>
                  <a:pt x="480608" y="2348390"/>
                </a:cubicBezTo>
                <a:cubicBezTo>
                  <a:pt x="623910" y="2869280"/>
                  <a:pt x="789957" y="3251416"/>
                  <a:pt x="930984" y="3508449"/>
                </a:cubicBezTo>
                <a:cubicBezTo>
                  <a:pt x="1072011" y="3765482"/>
                  <a:pt x="1188017" y="3892862"/>
                  <a:pt x="1326769" y="3890587"/>
                </a:cubicBezTo>
                <a:cubicBezTo>
                  <a:pt x="1465521" y="3888313"/>
                  <a:pt x="1622470" y="3756384"/>
                  <a:pt x="1763497" y="3494802"/>
                </a:cubicBezTo>
                <a:cubicBezTo>
                  <a:pt x="1904524" y="3233220"/>
                  <a:pt x="2031903" y="2839709"/>
                  <a:pt x="2172930" y="2321094"/>
                </a:cubicBezTo>
                <a:cubicBezTo>
                  <a:pt x="2313957" y="1802479"/>
                  <a:pt x="2523223" y="769799"/>
                  <a:pt x="2609659" y="383112"/>
                </a:cubicBezTo>
                <a:cubicBezTo>
                  <a:pt x="2696095" y="-3575"/>
                  <a:pt x="2693820" y="-1300"/>
                  <a:pt x="2691545" y="975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-1" y="2648749"/>
            <a:ext cx="3938899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○　</a:t>
            </a:r>
            <a:r>
              <a:rPr kumimoji="1" lang="ja-JP" altLang="en-US" sz="2800" dirty="0" err="1" smtClean="0"/>
              <a:t>ｙ</a:t>
            </a:r>
            <a:r>
              <a:rPr kumimoji="1" lang="ja-JP" altLang="en-US" sz="2800" dirty="0" smtClean="0"/>
              <a:t>軸を対象の軸として</a:t>
            </a:r>
            <a:endParaRPr kumimoji="1" lang="en-US" altLang="ja-JP" sz="2800" dirty="0" smtClean="0"/>
          </a:p>
          <a:p>
            <a:r>
              <a:rPr lang="ja-JP" altLang="en-US" sz="2800" dirty="0"/>
              <a:t>　</a:t>
            </a:r>
            <a:r>
              <a:rPr kumimoji="1" lang="ja-JP" altLang="en-US" sz="2800" dirty="0" smtClean="0"/>
              <a:t>線対称</a:t>
            </a:r>
            <a:endParaRPr kumimoji="1" lang="en-US" altLang="ja-JP" sz="2800" dirty="0" smtClean="0"/>
          </a:p>
          <a:p>
            <a:endParaRPr kumimoji="1" lang="en-US" altLang="ja-JP" sz="2800" dirty="0" smtClean="0"/>
          </a:p>
          <a:p>
            <a:r>
              <a:rPr lang="ja-JP" altLang="en-US" sz="2800" dirty="0"/>
              <a:t>○</a:t>
            </a:r>
            <a:r>
              <a:rPr kumimoji="1" lang="ja-JP" altLang="en-US" sz="2800" dirty="0" smtClean="0"/>
              <a:t>　原点を通る。</a:t>
            </a:r>
            <a:endParaRPr kumimoji="1" lang="en-US" altLang="ja-JP" sz="2800" dirty="0" smtClean="0"/>
          </a:p>
          <a:p>
            <a:endParaRPr kumimoji="1" lang="en-US" altLang="ja-JP" sz="2800" dirty="0" smtClean="0"/>
          </a:p>
          <a:p>
            <a:r>
              <a:rPr lang="ja-JP" altLang="en-US" sz="2800" dirty="0"/>
              <a:t>○</a:t>
            </a:r>
            <a:r>
              <a:rPr kumimoji="1" lang="ja-JP" altLang="en-US" sz="2800" dirty="0" smtClean="0"/>
              <a:t>　</a:t>
            </a:r>
            <a:r>
              <a:rPr kumimoji="1" lang="ja-JP" altLang="en-US" sz="2800" dirty="0" err="1" smtClean="0"/>
              <a:t>ｘ</a:t>
            </a:r>
            <a:r>
              <a:rPr kumimoji="1" lang="ja-JP" altLang="en-US" sz="2800" dirty="0" smtClean="0"/>
              <a:t>軸の上側にある。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92491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62" grpId="0"/>
      <p:bldP spid="63" grpId="0"/>
      <p:bldP spid="64" grpId="0"/>
      <p:bldP spid="65" grpId="0"/>
      <p:bldP spid="66" grpId="0"/>
      <p:bldP spid="67" grpId="0"/>
      <p:bldP spid="68" grpId="0"/>
      <p:bldP spid="73" grpId="0"/>
      <p:bldP spid="74" grpId="0"/>
      <p:bldP spid="75" grpId="0"/>
      <p:bldP spid="76" grpId="0"/>
      <p:bldP spid="77" grpId="0"/>
      <p:bldP spid="78" grpId="0"/>
      <p:bldP spid="30" grpId="0"/>
      <p:bldP spid="80" grpId="0"/>
      <p:bldP spid="81" grpId="0"/>
      <p:bldP spid="82" grpId="0"/>
      <p:bldP spid="83" grpId="0"/>
      <p:bldP spid="84" grpId="0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31" grpId="0" animBg="1"/>
      <p:bldP spid="3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正方形/長方形 150"/>
          <p:cNvSpPr/>
          <p:nvPr/>
        </p:nvSpPr>
        <p:spPr>
          <a:xfrm>
            <a:off x="404613" y="476672"/>
            <a:ext cx="135966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 smtClean="0"/>
              <a:t>ｙ＝</a:t>
            </a:r>
            <a:r>
              <a:rPr lang="en-US" altLang="ja-JP" sz="3200" dirty="0" smtClean="0"/>
              <a:t>2</a:t>
            </a:r>
            <a:r>
              <a:rPr lang="ja-JP" altLang="en-US" sz="3200" dirty="0" err="1" smtClean="0"/>
              <a:t>ｘ</a:t>
            </a:r>
            <a:r>
              <a:rPr lang="en-US" altLang="ja-JP" sz="3200" baseline="30000" dirty="0" smtClean="0"/>
              <a:t>2</a:t>
            </a:r>
            <a:endParaRPr lang="ja-JP" altLang="en-US" sz="3200" dirty="0"/>
          </a:p>
        </p:txBody>
      </p:sp>
      <p:graphicFrame>
        <p:nvGraphicFramePr>
          <p:cNvPr id="61" name="表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9890171"/>
              </p:ext>
            </p:extLst>
          </p:nvPr>
        </p:nvGraphicFramePr>
        <p:xfrm>
          <a:off x="1111913" y="1529951"/>
          <a:ext cx="7724498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0354"/>
                <a:gridCol w="854544"/>
                <a:gridCol w="772450"/>
                <a:gridCol w="772450"/>
                <a:gridCol w="772450"/>
                <a:gridCol w="772450"/>
                <a:gridCol w="772450"/>
                <a:gridCol w="772450"/>
                <a:gridCol w="772450"/>
                <a:gridCol w="772450"/>
              </a:tblGrid>
              <a:tr h="139040"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ｘ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……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-3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-2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-1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0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1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2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3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…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ｙ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……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　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…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2" name="正方形/長方形 61"/>
          <p:cNvSpPr/>
          <p:nvPr/>
        </p:nvSpPr>
        <p:spPr>
          <a:xfrm>
            <a:off x="2685681" y="2150674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dirty="0" smtClean="0"/>
              <a:t>18</a:t>
            </a:r>
            <a:endParaRPr lang="ja-JP" altLang="en-US" sz="3600" dirty="0"/>
          </a:p>
        </p:txBody>
      </p:sp>
      <p:sp>
        <p:nvSpPr>
          <p:cNvPr id="63" name="正方形/長方形 62"/>
          <p:cNvSpPr/>
          <p:nvPr/>
        </p:nvSpPr>
        <p:spPr>
          <a:xfrm>
            <a:off x="3609395" y="2167570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ja-JP" sz="3600" dirty="0" smtClean="0">
                <a:solidFill>
                  <a:prstClr val="black"/>
                </a:solidFill>
              </a:rPr>
              <a:t>8</a:t>
            </a:r>
            <a:endParaRPr lang="ja-JP" altLang="en-US" sz="3600" dirty="0">
              <a:solidFill>
                <a:prstClr val="black"/>
              </a:solidFill>
            </a:endParaRPr>
          </a:p>
        </p:txBody>
      </p:sp>
      <p:sp>
        <p:nvSpPr>
          <p:cNvPr id="64" name="正方形/長方形 63"/>
          <p:cNvSpPr/>
          <p:nvPr/>
        </p:nvSpPr>
        <p:spPr>
          <a:xfrm>
            <a:off x="4326180" y="2167572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dirty="0" smtClean="0">
                <a:solidFill>
                  <a:prstClr val="black"/>
                </a:solidFill>
              </a:rPr>
              <a:t>2</a:t>
            </a:r>
            <a:endParaRPr lang="ja-JP" altLang="en-US" dirty="0"/>
          </a:p>
        </p:txBody>
      </p:sp>
      <p:sp>
        <p:nvSpPr>
          <p:cNvPr id="65" name="正方形/長方形 64"/>
          <p:cNvSpPr/>
          <p:nvPr/>
        </p:nvSpPr>
        <p:spPr>
          <a:xfrm>
            <a:off x="4977703" y="2180392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ja-JP" sz="3600" dirty="0" smtClean="0">
                <a:solidFill>
                  <a:prstClr val="black"/>
                </a:solidFill>
              </a:rPr>
              <a:t>0</a:t>
            </a:r>
            <a:endParaRPr lang="ja-JP" altLang="en-US" sz="3600" dirty="0">
              <a:solidFill>
                <a:prstClr val="black"/>
              </a:solidFill>
            </a:endParaRPr>
          </a:p>
        </p:txBody>
      </p:sp>
      <p:sp>
        <p:nvSpPr>
          <p:cNvPr id="66" name="正方形/長方形 65"/>
          <p:cNvSpPr/>
          <p:nvPr/>
        </p:nvSpPr>
        <p:spPr>
          <a:xfrm>
            <a:off x="5755436" y="2163839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ja-JP" sz="3600" dirty="0" smtClean="0">
                <a:solidFill>
                  <a:prstClr val="black"/>
                </a:solidFill>
              </a:rPr>
              <a:t>2</a:t>
            </a:r>
            <a:endParaRPr lang="ja-JP" altLang="en-US" sz="3600" dirty="0">
              <a:solidFill>
                <a:prstClr val="black"/>
              </a:solidFill>
            </a:endParaRPr>
          </a:p>
        </p:txBody>
      </p:sp>
      <p:sp>
        <p:nvSpPr>
          <p:cNvPr id="67" name="正方形/長方形 66"/>
          <p:cNvSpPr/>
          <p:nvPr/>
        </p:nvSpPr>
        <p:spPr>
          <a:xfrm>
            <a:off x="6528579" y="2165011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ja-JP" sz="3600" dirty="0" smtClean="0">
                <a:solidFill>
                  <a:prstClr val="black"/>
                </a:solidFill>
              </a:rPr>
              <a:t>8</a:t>
            </a:r>
            <a:endParaRPr lang="ja-JP" altLang="en-US" sz="3600" dirty="0">
              <a:solidFill>
                <a:prstClr val="black"/>
              </a:solidFill>
            </a:endParaRPr>
          </a:p>
        </p:txBody>
      </p:sp>
      <p:sp>
        <p:nvSpPr>
          <p:cNvPr id="68" name="正方形/長方形 67"/>
          <p:cNvSpPr/>
          <p:nvPr/>
        </p:nvSpPr>
        <p:spPr>
          <a:xfrm>
            <a:off x="7279760" y="2165010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ja-JP" sz="3600" dirty="0" smtClean="0">
                <a:solidFill>
                  <a:prstClr val="black"/>
                </a:solidFill>
              </a:rPr>
              <a:t>18</a:t>
            </a:r>
            <a:endParaRPr lang="ja-JP" altLang="en-US" sz="3600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正方形/長方形 23"/>
              <p:cNvSpPr/>
              <p:nvPr/>
            </p:nvSpPr>
            <p:spPr>
              <a:xfrm>
                <a:off x="389626" y="3311825"/>
                <a:ext cx="1431802" cy="8814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ja-JP" altLang="en-US" sz="3200" dirty="0" smtClean="0"/>
                  <a:t>ｙ＝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3200" b="0" i="1" smtClean="0">
                            <a:latin typeface="Cambria Math"/>
                          </a:rPr>
                          <m:t>１</m:t>
                        </m:r>
                      </m:num>
                      <m:den>
                        <m:r>
                          <a:rPr lang="ja-JP" altLang="en-US" sz="3200" b="0" i="1" smtClean="0">
                            <a:latin typeface="Cambria Math"/>
                          </a:rPr>
                          <m:t>２</m:t>
                        </m:r>
                      </m:den>
                    </m:f>
                  </m:oMath>
                </a14:m>
                <a:r>
                  <a:rPr lang="ja-JP" altLang="en-US" sz="3200" dirty="0" err="1" smtClean="0"/>
                  <a:t>ｘ</a:t>
                </a:r>
                <a:r>
                  <a:rPr lang="en-US" altLang="ja-JP" sz="3200" baseline="30000" dirty="0" smtClean="0"/>
                  <a:t>2</a:t>
                </a:r>
                <a:endParaRPr lang="ja-JP" altLang="en-US" sz="3200" dirty="0"/>
              </a:p>
            </p:txBody>
          </p:sp>
        </mc:Choice>
        <mc:Fallback xmlns="">
          <p:sp>
            <p:nvSpPr>
              <p:cNvPr id="24" name="正方形/長方形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626" y="3311825"/>
                <a:ext cx="1431802" cy="881460"/>
              </a:xfrm>
              <a:prstGeom prst="rect">
                <a:avLst/>
              </a:prstGeom>
              <a:blipFill rotWithShape="1">
                <a:blip r:embed="rId3"/>
                <a:stretch>
                  <a:fillRect l="-11064" r="-4255" b="-620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5" name="表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718451"/>
              </p:ext>
            </p:extLst>
          </p:nvPr>
        </p:nvGraphicFramePr>
        <p:xfrm>
          <a:off x="1096926" y="4365104"/>
          <a:ext cx="7724498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0354"/>
                <a:gridCol w="854544"/>
                <a:gridCol w="772450"/>
                <a:gridCol w="772450"/>
                <a:gridCol w="772450"/>
                <a:gridCol w="772450"/>
                <a:gridCol w="772450"/>
                <a:gridCol w="772450"/>
                <a:gridCol w="772450"/>
                <a:gridCol w="772450"/>
              </a:tblGrid>
              <a:tr h="139040"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ｘ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-4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-3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-2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-1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0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1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2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3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4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ｙ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　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" name="正方形/長方形 25"/>
          <p:cNvSpPr/>
          <p:nvPr/>
        </p:nvSpPr>
        <p:spPr>
          <a:xfrm>
            <a:off x="2627170" y="4978513"/>
            <a:ext cx="7697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dirty="0" smtClean="0"/>
              <a:t>4.5</a:t>
            </a:r>
            <a:endParaRPr lang="ja-JP" altLang="en-US" sz="3600" dirty="0"/>
          </a:p>
        </p:txBody>
      </p:sp>
      <p:sp>
        <p:nvSpPr>
          <p:cNvPr id="27" name="正方形/長方形 26"/>
          <p:cNvSpPr/>
          <p:nvPr/>
        </p:nvSpPr>
        <p:spPr>
          <a:xfrm>
            <a:off x="3594408" y="5002723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ja-JP" sz="3600" dirty="0" smtClean="0">
                <a:solidFill>
                  <a:prstClr val="black"/>
                </a:solidFill>
              </a:rPr>
              <a:t>2</a:t>
            </a:r>
            <a:endParaRPr lang="ja-JP" altLang="en-US" sz="3600" dirty="0">
              <a:solidFill>
                <a:prstClr val="black"/>
              </a:solidFill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4207940" y="4978512"/>
            <a:ext cx="7697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dirty="0" smtClean="0">
                <a:solidFill>
                  <a:prstClr val="black"/>
                </a:solidFill>
              </a:rPr>
              <a:t>0.5</a:t>
            </a:r>
            <a:endParaRPr lang="ja-JP" altLang="en-US" dirty="0"/>
          </a:p>
        </p:txBody>
      </p:sp>
      <p:sp>
        <p:nvSpPr>
          <p:cNvPr id="29" name="正方形/長方形 28"/>
          <p:cNvSpPr/>
          <p:nvPr/>
        </p:nvSpPr>
        <p:spPr>
          <a:xfrm>
            <a:off x="4962716" y="5015545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ja-JP" sz="3600" dirty="0" smtClean="0">
                <a:solidFill>
                  <a:prstClr val="black"/>
                </a:solidFill>
              </a:rPr>
              <a:t>0</a:t>
            </a:r>
            <a:endParaRPr lang="ja-JP" altLang="en-US" sz="3600" dirty="0">
              <a:solidFill>
                <a:prstClr val="black"/>
              </a:solidFill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5525494" y="4998992"/>
            <a:ext cx="7697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ja-JP" sz="3600" dirty="0" smtClean="0">
                <a:solidFill>
                  <a:prstClr val="black"/>
                </a:solidFill>
              </a:rPr>
              <a:t>0.5</a:t>
            </a:r>
            <a:endParaRPr lang="ja-JP" altLang="en-US" sz="3600" dirty="0">
              <a:solidFill>
                <a:prstClr val="black"/>
              </a:solidFill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6513592" y="5000164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ja-JP" sz="3600" dirty="0" smtClean="0">
                <a:solidFill>
                  <a:prstClr val="black"/>
                </a:solidFill>
              </a:rPr>
              <a:t>2</a:t>
            </a:r>
            <a:endParaRPr lang="ja-JP" altLang="en-US" sz="3600" dirty="0">
              <a:solidFill>
                <a:prstClr val="black"/>
              </a:solidFill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7162740" y="4992161"/>
            <a:ext cx="7697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ja-JP" sz="3600" dirty="0" smtClean="0">
                <a:solidFill>
                  <a:prstClr val="black"/>
                </a:solidFill>
              </a:rPr>
              <a:t>4.5</a:t>
            </a:r>
            <a:endParaRPr lang="ja-JP" altLang="en-US" sz="3600" dirty="0">
              <a:solidFill>
                <a:prstClr val="black"/>
              </a:solidFill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1979712" y="4978511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ja-JP" sz="3600" dirty="0" smtClean="0">
                <a:solidFill>
                  <a:prstClr val="black"/>
                </a:solidFill>
              </a:rPr>
              <a:t>8</a:t>
            </a:r>
            <a:endParaRPr lang="ja-JP" altLang="en-US" sz="3600" dirty="0">
              <a:solidFill>
                <a:prstClr val="black"/>
              </a:solidFill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8100392" y="5015545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ja-JP" sz="3600" dirty="0" smtClean="0">
                <a:solidFill>
                  <a:prstClr val="black"/>
                </a:solidFill>
              </a:rPr>
              <a:t>8</a:t>
            </a:r>
            <a:endParaRPr lang="ja-JP" altLang="en-US" sz="3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7955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3" grpId="0"/>
      <p:bldP spid="64" grpId="0"/>
      <p:bldP spid="65" grpId="0"/>
      <p:bldP spid="66" grpId="0"/>
      <p:bldP spid="67" grpId="0"/>
      <p:bldP spid="68" grpId="0"/>
      <p:bldP spid="26" grpId="0"/>
      <p:bldP spid="27" grpId="0"/>
      <p:bldP spid="28" grpId="0"/>
      <p:bldP spid="29" grpId="0"/>
      <p:bldP spid="30" grpId="0"/>
      <p:bldP spid="33" grpId="0"/>
      <p:bldP spid="34" grpId="0"/>
      <p:bldP spid="35" grpId="0"/>
      <p:bldP spid="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グループ化 47"/>
          <p:cNvGrpSpPr/>
          <p:nvPr/>
        </p:nvGrpSpPr>
        <p:grpSpPr>
          <a:xfrm>
            <a:off x="3232850" y="404664"/>
            <a:ext cx="6006886" cy="6671132"/>
            <a:chOff x="1637859" y="143060"/>
            <a:chExt cx="6006886" cy="6671132"/>
          </a:xfrm>
        </p:grpSpPr>
        <p:grpSp>
          <p:nvGrpSpPr>
            <p:cNvPr id="2" name="グループ化 1"/>
            <p:cNvGrpSpPr/>
            <p:nvPr/>
          </p:nvGrpSpPr>
          <p:grpSpPr>
            <a:xfrm>
              <a:off x="1637859" y="143060"/>
              <a:ext cx="6006886" cy="6671132"/>
              <a:chOff x="4120011" y="1088403"/>
              <a:chExt cx="5037675" cy="5620647"/>
            </a:xfrm>
          </p:grpSpPr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0222" t="10085" r="29131" b="10346"/>
              <a:stretch/>
            </p:blipFill>
            <p:spPr bwMode="auto">
              <a:xfrm>
                <a:off x="4120011" y="1632860"/>
                <a:ext cx="4957385" cy="50761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5" name="直線コネクタ 4"/>
              <p:cNvCxnSpPr/>
              <p:nvPr/>
            </p:nvCxnSpPr>
            <p:spPr>
              <a:xfrm>
                <a:off x="4120011" y="5966232"/>
                <a:ext cx="4825117" cy="165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直線コネクタ 9"/>
              <p:cNvCxnSpPr>
                <a:stCxn id="13" idx="2"/>
                <a:endCxn id="1026" idx="2"/>
              </p:cNvCxnSpPr>
              <p:nvPr/>
            </p:nvCxnSpPr>
            <p:spPr>
              <a:xfrm>
                <a:off x="6585018" y="1734734"/>
                <a:ext cx="13686" cy="4974316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テキスト ボックス 12"/>
              <p:cNvSpPr txBox="1"/>
              <p:nvPr/>
            </p:nvSpPr>
            <p:spPr>
              <a:xfrm>
                <a:off x="6378070" y="1088403"/>
                <a:ext cx="41389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3600" dirty="0" smtClean="0"/>
                  <a:t>ｙ</a:t>
                </a:r>
                <a:endParaRPr kumimoji="1" lang="ja-JP" altLang="en-US" sz="3600" dirty="0"/>
              </a:p>
            </p:txBody>
          </p:sp>
          <p:sp>
            <p:nvSpPr>
              <p:cNvPr id="15" name="テキスト ボックス 14"/>
              <p:cNvSpPr txBox="1"/>
              <p:nvPr/>
            </p:nvSpPr>
            <p:spPr>
              <a:xfrm>
                <a:off x="8732570" y="5814017"/>
                <a:ext cx="42511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3600" dirty="0" smtClean="0"/>
                  <a:t>ｘ</a:t>
                </a:r>
                <a:endParaRPr kumimoji="1" lang="ja-JP" altLang="en-US" sz="3600" dirty="0"/>
              </a:p>
            </p:txBody>
          </p:sp>
          <p:sp>
            <p:nvSpPr>
              <p:cNvPr id="16" name="テキスト ボックス 15"/>
              <p:cNvSpPr txBox="1"/>
              <p:nvPr/>
            </p:nvSpPr>
            <p:spPr>
              <a:xfrm>
                <a:off x="6167147" y="5937130"/>
                <a:ext cx="49244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2400" dirty="0" smtClean="0">
                    <a:ea typeface="ＤＦ平成明朝体W7" pitchFamily="1" charset="-128"/>
                  </a:rPr>
                  <a:t>Ｏ</a:t>
                </a:r>
                <a:endParaRPr kumimoji="1" lang="ja-JP" altLang="en-US" sz="2400" dirty="0">
                  <a:ea typeface="ＤＦ平成明朝体W7" pitchFamily="1" charset="-128"/>
                </a:endParaRPr>
              </a:p>
            </p:txBody>
          </p:sp>
          <p:sp>
            <p:nvSpPr>
              <p:cNvPr id="17" name="テキスト ボックス 16"/>
              <p:cNvSpPr txBox="1"/>
              <p:nvPr/>
            </p:nvSpPr>
            <p:spPr>
              <a:xfrm>
                <a:off x="8188441" y="5896388"/>
                <a:ext cx="36740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800" dirty="0" smtClean="0"/>
                  <a:t>5</a:t>
                </a:r>
                <a:endParaRPr kumimoji="1" lang="ja-JP" altLang="en-US" sz="2800" dirty="0"/>
              </a:p>
            </p:txBody>
          </p:sp>
          <p:sp>
            <p:nvSpPr>
              <p:cNvPr id="19" name="テキスト ボックス 18"/>
              <p:cNvSpPr txBox="1"/>
              <p:nvPr/>
            </p:nvSpPr>
            <p:spPr>
              <a:xfrm>
                <a:off x="6251882" y="4087071"/>
                <a:ext cx="36740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800" dirty="0" smtClean="0"/>
                  <a:t>5</a:t>
                </a:r>
                <a:endParaRPr kumimoji="1" lang="ja-JP" altLang="en-US" sz="2800" dirty="0"/>
              </a:p>
            </p:txBody>
          </p:sp>
        </p:grpSp>
        <p:sp>
          <p:nvSpPr>
            <p:cNvPr id="53" name="テキスト ボックス 52"/>
            <p:cNvSpPr txBox="1"/>
            <p:nvPr/>
          </p:nvSpPr>
          <p:spPr>
            <a:xfrm>
              <a:off x="2022860" y="5824940"/>
              <a:ext cx="866250" cy="6210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800" dirty="0" smtClean="0"/>
                <a:t>－</a:t>
              </a:r>
              <a:r>
                <a:rPr kumimoji="1" lang="en-US" altLang="ja-JP" sz="2800" dirty="0" smtClean="0"/>
                <a:t>5</a:t>
              </a:r>
              <a:endParaRPr kumimoji="1" lang="ja-JP" altLang="en-US" sz="2800" dirty="0"/>
            </a:p>
          </p:txBody>
        </p:sp>
      </p:grpSp>
      <p:sp>
        <p:nvSpPr>
          <p:cNvPr id="151" name="正方形/長方形 150"/>
          <p:cNvSpPr/>
          <p:nvPr/>
        </p:nvSpPr>
        <p:spPr>
          <a:xfrm>
            <a:off x="576145" y="2019482"/>
            <a:ext cx="194796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800" dirty="0" smtClean="0">
                <a:solidFill>
                  <a:srgbClr val="FF0000"/>
                </a:solidFill>
              </a:rPr>
              <a:t>ｙ＝</a:t>
            </a:r>
            <a:r>
              <a:rPr lang="en-US" altLang="ja-JP" sz="4800" dirty="0" smtClean="0">
                <a:solidFill>
                  <a:srgbClr val="FF0000"/>
                </a:solidFill>
              </a:rPr>
              <a:t>2</a:t>
            </a:r>
            <a:r>
              <a:rPr lang="ja-JP" altLang="en-US" sz="4800" dirty="0" err="1" smtClean="0">
                <a:solidFill>
                  <a:srgbClr val="FF0000"/>
                </a:solidFill>
              </a:rPr>
              <a:t>ｘ</a:t>
            </a:r>
            <a:r>
              <a:rPr lang="en-US" altLang="ja-JP" sz="4800" baseline="30000" dirty="0" smtClean="0">
                <a:solidFill>
                  <a:srgbClr val="FF0000"/>
                </a:solidFill>
              </a:rPr>
              <a:t>2</a:t>
            </a:r>
            <a:endParaRPr lang="ja-JP" altLang="en-US" sz="4800" dirty="0">
              <a:solidFill>
                <a:srgbClr val="FF0000"/>
              </a:solidFill>
            </a:endParaRPr>
          </a:p>
        </p:txBody>
      </p:sp>
      <p:sp>
        <p:nvSpPr>
          <p:cNvPr id="31" name="フリーフォーム 30"/>
          <p:cNvSpPr/>
          <p:nvPr/>
        </p:nvSpPr>
        <p:spPr>
          <a:xfrm>
            <a:off x="4687514" y="1050880"/>
            <a:ext cx="3050915" cy="5145234"/>
          </a:xfrm>
          <a:custGeom>
            <a:avLst/>
            <a:gdLst>
              <a:gd name="connsiteX0" fmla="*/ 2936 w 2692273"/>
              <a:gd name="connsiteY0" fmla="*/ 975 h 3890616"/>
              <a:gd name="connsiteX1" fmla="*/ 71175 w 2692273"/>
              <a:gd name="connsiteY1" fmla="*/ 383112 h 3890616"/>
              <a:gd name="connsiteX2" fmla="*/ 480608 w 2692273"/>
              <a:gd name="connsiteY2" fmla="*/ 2348390 h 3890616"/>
              <a:gd name="connsiteX3" fmla="*/ 930984 w 2692273"/>
              <a:gd name="connsiteY3" fmla="*/ 3508449 h 3890616"/>
              <a:gd name="connsiteX4" fmla="*/ 1326769 w 2692273"/>
              <a:gd name="connsiteY4" fmla="*/ 3890587 h 3890616"/>
              <a:gd name="connsiteX5" fmla="*/ 1763497 w 2692273"/>
              <a:gd name="connsiteY5" fmla="*/ 3494802 h 3890616"/>
              <a:gd name="connsiteX6" fmla="*/ 2172930 w 2692273"/>
              <a:gd name="connsiteY6" fmla="*/ 2321094 h 3890616"/>
              <a:gd name="connsiteX7" fmla="*/ 2609659 w 2692273"/>
              <a:gd name="connsiteY7" fmla="*/ 383112 h 3890616"/>
              <a:gd name="connsiteX8" fmla="*/ 2691545 w 2692273"/>
              <a:gd name="connsiteY8" fmla="*/ 975 h 3890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92273" h="3890616">
                <a:moveTo>
                  <a:pt x="2936" y="975"/>
                </a:moveTo>
                <a:cubicBezTo>
                  <a:pt x="-2751" y="-3575"/>
                  <a:pt x="-8437" y="-8124"/>
                  <a:pt x="71175" y="383112"/>
                </a:cubicBezTo>
                <a:cubicBezTo>
                  <a:pt x="150787" y="774348"/>
                  <a:pt x="337307" y="1827501"/>
                  <a:pt x="480608" y="2348390"/>
                </a:cubicBezTo>
                <a:cubicBezTo>
                  <a:pt x="623910" y="2869280"/>
                  <a:pt x="789957" y="3251416"/>
                  <a:pt x="930984" y="3508449"/>
                </a:cubicBezTo>
                <a:cubicBezTo>
                  <a:pt x="1072011" y="3765482"/>
                  <a:pt x="1188017" y="3892862"/>
                  <a:pt x="1326769" y="3890587"/>
                </a:cubicBezTo>
                <a:cubicBezTo>
                  <a:pt x="1465521" y="3888313"/>
                  <a:pt x="1622470" y="3756384"/>
                  <a:pt x="1763497" y="3494802"/>
                </a:cubicBezTo>
                <a:cubicBezTo>
                  <a:pt x="1904524" y="3233220"/>
                  <a:pt x="2031903" y="2839709"/>
                  <a:pt x="2172930" y="2321094"/>
                </a:cubicBezTo>
                <a:cubicBezTo>
                  <a:pt x="2313957" y="1802479"/>
                  <a:pt x="2523223" y="769799"/>
                  <a:pt x="2609659" y="383112"/>
                </a:cubicBezTo>
                <a:cubicBezTo>
                  <a:pt x="2696095" y="-3575"/>
                  <a:pt x="2693820" y="-1300"/>
                  <a:pt x="2691545" y="975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正方形/長方形 59"/>
          <p:cNvSpPr/>
          <p:nvPr/>
        </p:nvSpPr>
        <p:spPr>
          <a:xfrm>
            <a:off x="7283817" y="594807"/>
            <a:ext cx="9092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 smtClean="0"/>
              <a:t>ｙ＝</a:t>
            </a:r>
            <a:r>
              <a:rPr lang="ja-JP" altLang="en-US" sz="2400" dirty="0" err="1" smtClean="0"/>
              <a:t>ｘ</a:t>
            </a:r>
            <a:r>
              <a:rPr lang="en-US" altLang="ja-JP" sz="2400" baseline="30000" dirty="0" smtClean="0"/>
              <a:t>2</a:t>
            </a:r>
            <a:endParaRPr lang="ja-JP" altLang="en-US" sz="2400" dirty="0"/>
          </a:p>
        </p:txBody>
      </p:sp>
      <p:sp>
        <p:nvSpPr>
          <p:cNvPr id="69" name="正方形/長方形 68"/>
          <p:cNvSpPr/>
          <p:nvPr/>
        </p:nvSpPr>
        <p:spPr>
          <a:xfrm>
            <a:off x="594349" y="1159122"/>
            <a:ext cx="163538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800" dirty="0" smtClean="0"/>
              <a:t>ｙ＝</a:t>
            </a:r>
            <a:r>
              <a:rPr lang="ja-JP" altLang="en-US" sz="4800" dirty="0" err="1" smtClean="0"/>
              <a:t>ｘ</a:t>
            </a:r>
            <a:r>
              <a:rPr lang="en-US" altLang="ja-JP" sz="4800" baseline="30000" dirty="0" smtClean="0"/>
              <a:t>2</a:t>
            </a:r>
            <a:endParaRPr lang="ja-JP" altLang="en-US" sz="4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正方形/長方形 69"/>
              <p:cNvSpPr/>
              <p:nvPr/>
            </p:nvSpPr>
            <p:spPr>
              <a:xfrm>
                <a:off x="576145" y="2896644"/>
                <a:ext cx="1895071" cy="1135311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r>
                  <a:rPr lang="ja-JP" altLang="en-US" sz="4800" dirty="0" smtClean="0">
                    <a:ln>
                      <a:noFill/>
                    </a:ln>
                    <a:solidFill>
                      <a:srgbClr val="00B050"/>
                    </a:solidFill>
                  </a:rPr>
                  <a:t>ｙ＝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4800" i="1" smtClean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ja-JP" sz="4800" b="0" i="1" smtClean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altLang="ja-JP" sz="4800" b="0" i="1" smtClean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ja-JP" altLang="en-US" sz="4800" dirty="0" err="1" smtClean="0">
                    <a:ln>
                      <a:noFill/>
                    </a:ln>
                    <a:solidFill>
                      <a:srgbClr val="00B050"/>
                    </a:solidFill>
                  </a:rPr>
                  <a:t>ｘ</a:t>
                </a:r>
                <a:r>
                  <a:rPr lang="en-US" altLang="ja-JP" sz="4800" baseline="30000" dirty="0" smtClean="0">
                    <a:ln>
                      <a:noFill/>
                    </a:ln>
                    <a:solidFill>
                      <a:srgbClr val="00B050"/>
                    </a:solidFill>
                  </a:rPr>
                  <a:t>2</a:t>
                </a:r>
                <a:endParaRPr lang="ja-JP" altLang="en-US" sz="4800" dirty="0">
                  <a:ln>
                    <a:noFill/>
                  </a:ln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70" name="正方形/長方形 6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6145" y="2896644"/>
                <a:ext cx="1895071" cy="1135311"/>
              </a:xfrm>
              <a:prstGeom prst="rect">
                <a:avLst/>
              </a:prstGeom>
              <a:blipFill rotWithShape="1">
                <a:blip r:embed="rId4"/>
                <a:stretch>
                  <a:fillRect l="-14839" t="-3763" r="-7419" b="-9677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フリーフォーム 19"/>
          <p:cNvSpPr/>
          <p:nvPr/>
        </p:nvSpPr>
        <p:spPr>
          <a:xfrm>
            <a:off x="5199797" y="1037230"/>
            <a:ext cx="1965278" cy="5172501"/>
          </a:xfrm>
          <a:custGeom>
            <a:avLst/>
            <a:gdLst>
              <a:gd name="connsiteX0" fmla="*/ 0 w 1965278"/>
              <a:gd name="connsiteY0" fmla="*/ 0 h 5172501"/>
              <a:gd name="connsiteX1" fmla="*/ 150125 w 1965278"/>
              <a:gd name="connsiteY1" fmla="*/ 2060812 h 5172501"/>
              <a:gd name="connsiteX2" fmla="*/ 559558 w 1965278"/>
              <a:gd name="connsiteY2" fmla="*/ 4380931 h 5172501"/>
              <a:gd name="connsiteX3" fmla="*/ 968991 w 1965278"/>
              <a:gd name="connsiteY3" fmla="*/ 5172501 h 5172501"/>
              <a:gd name="connsiteX4" fmla="*/ 1405719 w 1965278"/>
              <a:gd name="connsiteY4" fmla="*/ 4380931 h 5172501"/>
              <a:gd name="connsiteX5" fmla="*/ 1815152 w 1965278"/>
              <a:gd name="connsiteY5" fmla="*/ 2047164 h 5172501"/>
              <a:gd name="connsiteX6" fmla="*/ 1965278 w 1965278"/>
              <a:gd name="connsiteY6" fmla="*/ 68239 h 5172501"/>
              <a:gd name="connsiteX7" fmla="*/ 1965278 w 1965278"/>
              <a:gd name="connsiteY7" fmla="*/ 68239 h 5172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65278" h="5172501">
                <a:moveTo>
                  <a:pt x="0" y="0"/>
                </a:moveTo>
                <a:cubicBezTo>
                  <a:pt x="28432" y="665328"/>
                  <a:pt x="56865" y="1330657"/>
                  <a:pt x="150125" y="2060812"/>
                </a:cubicBezTo>
                <a:cubicBezTo>
                  <a:pt x="243385" y="2790967"/>
                  <a:pt x="423080" y="3862316"/>
                  <a:pt x="559558" y="4380931"/>
                </a:cubicBezTo>
                <a:cubicBezTo>
                  <a:pt x="696036" y="4899546"/>
                  <a:pt x="827964" y="5172501"/>
                  <a:pt x="968991" y="5172501"/>
                </a:cubicBezTo>
                <a:cubicBezTo>
                  <a:pt x="1110018" y="5172501"/>
                  <a:pt x="1264692" y="4901821"/>
                  <a:pt x="1405719" y="4380931"/>
                </a:cubicBezTo>
                <a:cubicBezTo>
                  <a:pt x="1546746" y="3860041"/>
                  <a:pt x="1721892" y="2765946"/>
                  <a:pt x="1815152" y="2047164"/>
                </a:cubicBezTo>
                <a:cubicBezTo>
                  <a:pt x="1908412" y="1328382"/>
                  <a:pt x="1965278" y="68239"/>
                  <a:pt x="1965278" y="68239"/>
                </a:cubicBezTo>
                <a:lnTo>
                  <a:pt x="1965278" y="68239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正方形/長方形 70"/>
          <p:cNvSpPr/>
          <p:nvPr/>
        </p:nvSpPr>
        <p:spPr>
          <a:xfrm>
            <a:off x="4716239" y="597533"/>
            <a:ext cx="10647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solidFill>
                  <a:srgbClr val="FF0000"/>
                </a:solidFill>
              </a:rPr>
              <a:t>ｙ＝</a:t>
            </a:r>
            <a:r>
              <a:rPr lang="en-US" altLang="ja-JP" sz="2400" dirty="0" smtClean="0">
                <a:solidFill>
                  <a:srgbClr val="FF0000"/>
                </a:solidFill>
              </a:rPr>
              <a:t>2</a:t>
            </a:r>
            <a:r>
              <a:rPr lang="ja-JP" altLang="en-US" sz="2400" dirty="0" err="1" smtClean="0">
                <a:solidFill>
                  <a:srgbClr val="FF0000"/>
                </a:solidFill>
              </a:rPr>
              <a:t>ｘ</a:t>
            </a:r>
            <a:r>
              <a:rPr lang="en-US" altLang="ja-JP" sz="2400" baseline="30000" dirty="0" smtClean="0">
                <a:solidFill>
                  <a:srgbClr val="FF0000"/>
                </a:solidFill>
              </a:rPr>
              <a:t>2</a:t>
            </a:r>
            <a:endParaRPr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21" name="フリーフォーム 20"/>
          <p:cNvSpPr/>
          <p:nvPr/>
        </p:nvSpPr>
        <p:spPr>
          <a:xfrm>
            <a:off x="4016870" y="1054528"/>
            <a:ext cx="4319357" cy="5128007"/>
          </a:xfrm>
          <a:custGeom>
            <a:avLst/>
            <a:gdLst>
              <a:gd name="connsiteX0" fmla="*/ 9220 w 4319357"/>
              <a:gd name="connsiteY0" fmla="*/ 91884 h 5128007"/>
              <a:gd name="connsiteX1" fmla="*/ 63811 w 4319357"/>
              <a:gd name="connsiteY1" fmla="*/ 282953 h 5128007"/>
              <a:gd name="connsiteX2" fmla="*/ 486891 w 4319357"/>
              <a:gd name="connsiteY2" fmla="*/ 2043514 h 5128007"/>
              <a:gd name="connsiteX3" fmla="*/ 909972 w 4319357"/>
              <a:gd name="connsiteY3" fmla="*/ 3408290 h 5128007"/>
              <a:gd name="connsiteX4" fmla="*/ 1333052 w 4319357"/>
              <a:gd name="connsiteY4" fmla="*/ 4349985 h 5128007"/>
              <a:gd name="connsiteX5" fmla="*/ 1742485 w 4319357"/>
              <a:gd name="connsiteY5" fmla="*/ 4964135 h 5128007"/>
              <a:gd name="connsiteX6" fmla="*/ 2165566 w 4319357"/>
              <a:gd name="connsiteY6" fmla="*/ 5127908 h 5128007"/>
              <a:gd name="connsiteX7" fmla="*/ 2588646 w 4319357"/>
              <a:gd name="connsiteY7" fmla="*/ 4950487 h 5128007"/>
              <a:gd name="connsiteX8" fmla="*/ 2998079 w 4319357"/>
              <a:gd name="connsiteY8" fmla="*/ 4349985 h 5128007"/>
              <a:gd name="connsiteX9" fmla="*/ 3421160 w 4319357"/>
              <a:gd name="connsiteY9" fmla="*/ 3394642 h 5128007"/>
              <a:gd name="connsiteX10" fmla="*/ 3830593 w 4319357"/>
              <a:gd name="connsiteY10" fmla="*/ 2043514 h 5128007"/>
              <a:gd name="connsiteX11" fmla="*/ 4267321 w 4319357"/>
              <a:gd name="connsiteY11" fmla="*/ 269305 h 5128007"/>
              <a:gd name="connsiteX12" fmla="*/ 4294617 w 4319357"/>
              <a:gd name="connsiteY12" fmla="*/ 37293 h 5128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319357" h="5128007">
                <a:moveTo>
                  <a:pt x="9220" y="91884"/>
                </a:moveTo>
                <a:cubicBezTo>
                  <a:pt x="-3291" y="24782"/>
                  <a:pt x="-15801" y="-42319"/>
                  <a:pt x="63811" y="282953"/>
                </a:cubicBezTo>
                <a:cubicBezTo>
                  <a:pt x="143423" y="608225"/>
                  <a:pt x="345864" y="1522624"/>
                  <a:pt x="486891" y="2043514"/>
                </a:cubicBezTo>
                <a:cubicBezTo>
                  <a:pt x="627918" y="2564404"/>
                  <a:pt x="768945" y="3023878"/>
                  <a:pt x="909972" y="3408290"/>
                </a:cubicBezTo>
                <a:cubicBezTo>
                  <a:pt x="1050999" y="3792702"/>
                  <a:pt x="1194300" y="4090678"/>
                  <a:pt x="1333052" y="4349985"/>
                </a:cubicBezTo>
                <a:cubicBezTo>
                  <a:pt x="1471804" y="4609292"/>
                  <a:pt x="1603733" y="4834481"/>
                  <a:pt x="1742485" y="4964135"/>
                </a:cubicBezTo>
                <a:cubicBezTo>
                  <a:pt x="1881237" y="5093789"/>
                  <a:pt x="2024539" y="5130183"/>
                  <a:pt x="2165566" y="5127908"/>
                </a:cubicBezTo>
                <a:cubicBezTo>
                  <a:pt x="2306593" y="5125633"/>
                  <a:pt x="2449894" y="5080141"/>
                  <a:pt x="2588646" y="4950487"/>
                </a:cubicBezTo>
                <a:cubicBezTo>
                  <a:pt x="2727398" y="4820833"/>
                  <a:pt x="2859327" y="4609293"/>
                  <a:pt x="2998079" y="4349985"/>
                </a:cubicBezTo>
                <a:cubicBezTo>
                  <a:pt x="3136831" y="4090678"/>
                  <a:pt x="3282408" y="3779054"/>
                  <a:pt x="3421160" y="3394642"/>
                </a:cubicBezTo>
                <a:cubicBezTo>
                  <a:pt x="3559912" y="3010230"/>
                  <a:pt x="3689566" y="2564404"/>
                  <a:pt x="3830593" y="2043514"/>
                </a:cubicBezTo>
                <a:cubicBezTo>
                  <a:pt x="3971620" y="1522624"/>
                  <a:pt x="4189984" y="603675"/>
                  <a:pt x="4267321" y="269305"/>
                </a:cubicBezTo>
                <a:cubicBezTo>
                  <a:pt x="4344658" y="-65065"/>
                  <a:pt x="4319637" y="-13886"/>
                  <a:pt x="4294617" y="37293"/>
                </a:cubicBezTo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正方形/長方形 71"/>
              <p:cNvSpPr/>
              <p:nvPr/>
            </p:nvSpPr>
            <p:spPr>
              <a:xfrm>
                <a:off x="3364884" y="381340"/>
                <a:ext cx="1119217" cy="68416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r>
                  <a:rPr lang="ja-JP" altLang="en-US" sz="2400" dirty="0" smtClean="0">
                    <a:ln>
                      <a:noFill/>
                    </a:ln>
                    <a:solidFill>
                      <a:srgbClr val="00B050"/>
                    </a:solidFill>
                  </a:rPr>
                  <a:t>ｙ＝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400" i="1" smtClean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2400" b="0" i="1" smtClean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latin typeface="Cambria Math"/>
                          </a:rPr>
                          <m:t>１</m:t>
                        </m:r>
                      </m:num>
                      <m:den>
                        <m:r>
                          <a:rPr lang="ja-JP" altLang="en-US" sz="2400" b="0" i="1" smtClean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latin typeface="Cambria Math"/>
                          </a:rPr>
                          <m:t>２</m:t>
                        </m:r>
                      </m:den>
                    </m:f>
                  </m:oMath>
                </a14:m>
                <a:r>
                  <a:rPr lang="ja-JP" altLang="en-US" sz="2400" dirty="0" err="1" smtClean="0">
                    <a:ln>
                      <a:noFill/>
                    </a:ln>
                    <a:solidFill>
                      <a:srgbClr val="00B050"/>
                    </a:solidFill>
                  </a:rPr>
                  <a:t>ｘ</a:t>
                </a:r>
                <a:r>
                  <a:rPr lang="en-US" altLang="ja-JP" sz="2400" baseline="30000" dirty="0" smtClean="0">
                    <a:ln>
                      <a:noFill/>
                    </a:ln>
                    <a:solidFill>
                      <a:srgbClr val="00B050"/>
                    </a:solidFill>
                  </a:rPr>
                  <a:t>2</a:t>
                </a:r>
                <a:endParaRPr lang="ja-JP" altLang="en-US" sz="2400" dirty="0">
                  <a:ln>
                    <a:noFill/>
                  </a:ln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72" name="正方形/長方形 7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4884" y="381340"/>
                <a:ext cx="1119217" cy="684162"/>
              </a:xfrm>
              <a:prstGeom prst="rect">
                <a:avLst/>
              </a:prstGeom>
              <a:blipFill rotWithShape="1">
                <a:blip r:embed="rId5"/>
                <a:stretch>
                  <a:fillRect l="-8696" r="-1630" b="-446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5555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71" grpId="0"/>
      <p:bldP spid="21" grpId="0" animBg="1"/>
      <p:bldP spid="7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正方形/長方形 150"/>
          <p:cNvSpPr/>
          <p:nvPr/>
        </p:nvSpPr>
        <p:spPr>
          <a:xfrm>
            <a:off x="179512" y="53591"/>
            <a:ext cx="15616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 smtClean="0"/>
              <a:t>ｙ＝－</a:t>
            </a:r>
            <a:r>
              <a:rPr lang="ja-JP" altLang="en-US" sz="3200" dirty="0" err="1" smtClean="0"/>
              <a:t>ｘ</a:t>
            </a:r>
            <a:r>
              <a:rPr lang="en-US" altLang="ja-JP" sz="3200" baseline="30000" dirty="0" smtClean="0"/>
              <a:t>2</a:t>
            </a:r>
            <a:endParaRPr lang="ja-JP" altLang="en-US" sz="3200" dirty="0"/>
          </a:p>
        </p:txBody>
      </p:sp>
      <p:graphicFrame>
        <p:nvGraphicFramePr>
          <p:cNvPr id="61" name="表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7196720"/>
              </p:ext>
            </p:extLst>
          </p:nvPr>
        </p:nvGraphicFramePr>
        <p:xfrm>
          <a:off x="1115454" y="638366"/>
          <a:ext cx="7724498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0354"/>
                <a:gridCol w="854544"/>
                <a:gridCol w="772450"/>
                <a:gridCol w="772450"/>
                <a:gridCol w="772450"/>
                <a:gridCol w="772450"/>
                <a:gridCol w="772450"/>
                <a:gridCol w="772450"/>
                <a:gridCol w="772450"/>
                <a:gridCol w="772450"/>
              </a:tblGrid>
              <a:tr h="139040"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ｘ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……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-3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-2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-1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0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1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2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3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…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ｙ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……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　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…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2" name="正方形/長方形 61"/>
          <p:cNvSpPr/>
          <p:nvPr/>
        </p:nvSpPr>
        <p:spPr>
          <a:xfrm>
            <a:off x="2727226" y="1259088"/>
            <a:ext cx="5597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dirty="0" smtClean="0"/>
              <a:t>‐9</a:t>
            </a:r>
            <a:endParaRPr lang="ja-JP" altLang="en-US" sz="3600" dirty="0"/>
          </a:p>
        </p:txBody>
      </p:sp>
      <p:sp>
        <p:nvSpPr>
          <p:cNvPr id="63" name="正方形/長方形 62"/>
          <p:cNvSpPr/>
          <p:nvPr/>
        </p:nvSpPr>
        <p:spPr>
          <a:xfrm>
            <a:off x="3457554" y="1288807"/>
            <a:ext cx="5597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ja-JP" sz="3600" dirty="0" smtClean="0">
                <a:solidFill>
                  <a:prstClr val="black"/>
                </a:solidFill>
              </a:rPr>
              <a:t>‐4</a:t>
            </a:r>
            <a:endParaRPr lang="ja-JP" altLang="en-US" sz="3600" dirty="0">
              <a:solidFill>
                <a:prstClr val="black"/>
              </a:solidFill>
            </a:endParaRPr>
          </a:p>
        </p:txBody>
      </p:sp>
      <p:sp>
        <p:nvSpPr>
          <p:cNvPr id="64" name="正方形/長方形 63"/>
          <p:cNvSpPr/>
          <p:nvPr/>
        </p:nvSpPr>
        <p:spPr>
          <a:xfrm>
            <a:off x="4240955" y="1259088"/>
            <a:ext cx="5597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dirty="0" smtClean="0">
                <a:solidFill>
                  <a:prstClr val="black"/>
                </a:solidFill>
              </a:rPr>
              <a:t>‐1</a:t>
            </a:r>
            <a:endParaRPr lang="ja-JP" altLang="en-US" dirty="0"/>
          </a:p>
        </p:txBody>
      </p:sp>
      <p:sp>
        <p:nvSpPr>
          <p:cNvPr id="65" name="正方形/長方形 64"/>
          <p:cNvSpPr/>
          <p:nvPr/>
        </p:nvSpPr>
        <p:spPr>
          <a:xfrm>
            <a:off x="4981244" y="1288807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ja-JP" sz="3600" dirty="0" smtClean="0">
                <a:solidFill>
                  <a:prstClr val="black"/>
                </a:solidFill>
              </a:rPr>
              <a:t>0</a:t>
            </a:r>
            <a:endParaRPr lang="ja-JP" altLang="en-US" sz="3600" dirty="0">
              <a:solidFill>
                <a:prstClr val="black"/>
              </a:solidFill>
            </a:endParaRPr>
          </a:p>
        </p:txBody>
      </p:sp>
      <p:sp>
        <p:nvSpPr>
          <p:cNvPr id="66" name="正方形/長方形 65"/>
          <p:cNvSpPr/>
          <p:nvPr/>
        </p:nvSpPr>
        <p:spPr>
          <a:xfrm>
            <a:off x="5630490" y="1259087"/>
            <a:ext cx="5597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ja-JP" sz="3600" dirty="0" smtClean="0">
                <a:solidFill>
                  <a:prstClr val="black"/>
                </a:solidFill>
              </a:rPr>
              <a:t>‐1</a:t>
            </a:r>
            <a:endParaRPr lang="ja-JP" altLang="en-US" sz="3600" dirty="0">
              <a:solidFill>
                <a:prstClr val="black"/>
              </a:solidFill>
            </a:endParaRPr>
          </a:p>
        </p:txBody>
      </p:sp>
      <p:sp>
        <p:nvSpPr>
          <p:cNvPr id="67" name="正方形/長方形 66"/>
          <p:cNvSpPr/>
          <p:nvPr/>
        </p:nvSpPr>
        <p:spPr>
          <a:xfrm>
            <a:off x="6443059" y="1288806"/>
            <a:ext cx="5597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ja-JP" sz="3600" dirty="0" smtClean="0">
                <a:solidFill>
                  <a:prstClr val="black"/>
                </a:solidFill>
              </a:rPr>
              <a:t>‐4</a:t>
            </a:r>
            <a:endParaRPr lang="ja-JP" altLang="en-US" sz="3600" dirty="0">
              <a:solidFill>
                <a:prstClr val="black"/>
              </a:solidFill>
            </a:endParaRPr>
          </a:p>
        </p:txBody>
      </p:sp>
      <p:sp>
        <p:nvSpPr>
          <p:cNvPr id="68" name="正方形/長方形 67"/>
          <p:cNvSpPr/>
          <p:nvPr/>
        </p:nvSpPr>
        <p:spPr>
          <a:xfrm>
            <a:off x="7267736" y="1273425"/>
            <a:ext cx="5597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ja-JP" sz="3600" dirty="0" smtClean="0">
                <a:solidFill>
                  <a:prstClr val="black"/>
                </a:solidFill>
              </a:rPr>
              <a:t>‐9</a:t>
            </a:r>
            <a:endParaRPr lang="ja-JP" altLang="en-US" sz="3600" dirty="0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正方形/長方形 23"/>
              <p:cNvSpPr/>
              <p:nvPr/>
            </p:nvSpPr>
            <p:spPr>
              <a:xfrm>
                <a:off x="389626" y="4276200"/>
                <a:ext cx="1842171" cy="8814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ja-JP" altLang="en-US" sz="3200" dirty="0" smtClean="0"/>
                  <a:t>ｙ＝－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2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3200" b="0" i="1" smtClean="0">
                            <a:latin typeface="Cambria Math"/>
                          </a:rPr>
                          <m:t>１</m:t>
                        </m:r>
                      </m:num>
                      <m:den>
                        <m:r>
                          <a:rPr lang="ja-JP" altLang="en-US" sz="3200" b="0" i="1" smtClean="0">
                            <a:latin typeface="Cambria Math"/>
                          </a:rPr>
                          <m:t>２</m:t>
                        </m:r>
                      </m:den>
                    </m:f>
                  </m:oMath>
                </a14:m>
                <a:r>
                  <a:rPr lang="ja-JP" altLang="en-US" sz="3200" dirty="0" err="1" smtClean="0"/>
                  <a:t>ｘ</a:t>
                </a:r>
                <a:r>
                  <a:rPr lang="en-US" altLang="ja-JP" sz="3200" baseline="30000" dirty="0" smtClean="0"/>
                  <a:t>2</a:t>
                </a:r>
                <a:endParaRPr lang="ja-JP" altLang="en-US" sz="3200" dirty="0"/>
              </a:p>
            </p:txBody>
          </p:sp>
        </mc:Choice>
        <mc:Fallback xmlns="">
          <p:sp>
            <p:nvSpPr>
              <p:cNvPr id="24" name="正方形/長方形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626" y="4276200"/>
                <a:ext cx="1842171" cy="881460"/>
              </a:xfrm>
              <a:prstGeom prst="rect">
                <a:avLst/>
              </a:prstGeom>
              <a:blipFill rotWithShape="1">
                <a:blip r:embed="rId3"/>
                <a:stretch>
                  <a:fillRect l="-8609" r="-3311" b="-620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5" name="表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0444773"/>
              </p:ext>
            </p:extLst>
          </p:nvPr>
        </p:nvGraphicFramePr>
        <p:xfrm>
          <a:off x="1096926" y="5329479"/>
          <a:ext cx="7541328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0354"/>
                <a:gridCol w="854544"/>
                <a:gridCol w="772450"/>
                <a:gridCol w="772450"/>
                <a:gridCol w="772450"/>
                <a:gridCol w="772450"/>
                <a:gridCol w="589280"/>
                <a:gridCol w="772450"/>
                <a:gridCol w="772450"/>
                <a:gridCol w="772450"/>
              </a:tblGrid>
              <a:tr h="139040"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ｘ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-4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-3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-2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-1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0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1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2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3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4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ｙ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　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" name="正方形/長方形 25"/>
          <p:cNvSpPr/>
          <p:nvPr/>
        </p:nvSpPr>
        <p:spPr>
          <a:xfrm>
            <a:off x="2493188" y="5956536"/>
            <a:ext cx="91082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dirty="0" smtClean="0"/>
              <a:t>‐4.5</a:t>
            </a:r>
            <a:endParaRPr lang="ja-JP" altLang="en-US" sz="3600" dirty="0"/>
          </a:p>
        </p:txBody>
      </p:sp>
      <p:sp>
        <p:nvSpPr>
          <p:cNvPr id="27" name="正方形/長方形 26"/>
          <p:cNvSpPr/>
          <p:nvPr/>
        </p:nvSpPr>
        <p:spPr>
          <a:xfrm>
            <a:off x="3457554" y="5979920"/>
            <a:ext cx="5597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ja-JP" sz="3600" dirty="0" smtClean="0">
                <a:solidFill>
                  <a:prstClr val="black"/>
                </a:solidFill>
              </a:rPr>
              <a:t>‐2</a:t>
            </a:r>
            <a:endParaRPr lang="ja-JP" altLang="en-US" sz="3600" dirty="0">
              <a:solidFill>
                <a:prstClr val="black"/>
              </a:solidFill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4007884" y="5979920"/>
            <a:ext cx="91082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dirty="0" smtClean="0">
                <a:solidFill>
                  <a:prstClr val="black"/>
                </a:solidFill>
              </a:rPr>
              <a:t>‐0.5</a:t>
            </a:r>
            <a:endParaRPr lang="ja-JP" altLang="en-US" dirty="0"/>
          </a:p>
        </p:txBody>
      </p:sp>
      <p:sp>
        <p:nvSpPr>
          <p:cNvPr id="29" name="正方形/長方形 28"/>
          <p:cNvSpPr/>
          <p:nvPr/>
        </p:nvSpPr>
        <p:spPr>
          <a:xfrm>
            <a:off x="4962716" y="5979920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ja-JP" sz="3600" dirty="0" smtClean="0">
                <a:solidFill>
                  <a:prstClr val="black"/>
                </a:solidFill>
              </a:rPr>
              <a:t>0</a:t>
            </a:r>
            <a:endParaRPr lang="ja-JP" altLang="en-US" sz="3600" dirty="0">
              <a:solidFill>
                <a:prstClr val="black"/>
              </a:solidFill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5412776" y="5979919"/>
            <a:ext cx="91082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ja-JP" sz="3600" dirty="0" smtClean="0">
                <a:solidFill>
                  <a:prstClr val="black"/>
                </a:solidFill>
              </a:rPr>
              <a:t>‐0.5</a:t>
            </a:r>
            <a:endParaRPr lang="ja-JP" altLang="en-US" sz="3600" dirty="0">
              <a:solidFill>
                <a:prstClr val="black"/>
              </a:solidFill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6255776" y="5964539"/>
            <a:ext cx="5597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ja-JP" sz="3600" dirty="0" smtClean="0">
                <a:solidFill>
                  <a:prstClr val="black"/>
                </a:solidFill>
              </a:rPr>
              <a:t>‐2</a:t>
            </a:r>
            <a:endParaRPr lang="ja-JP" altLang="en-US" sz="3600" dirty="0">
              <a:solidFill>
                <a:prstClr val="black"/>
              </a:solidFill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6812322" y="5956534"/>
            <a:ext cx="91082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ja-JP" sz="3600" dirty="0" smtClean="0">
                <a:solidFill>
                  <a:prstClr val="black"/>
                </a:solidFill>
              </a:rPr>
              <a:t>‐4.5</a:t>
            </a:r>
            <a:endParaRPr lang="ja-JP" altLang="en-US" sz="3600" dirty="0">
              <a:solidFill>
                <a:prstClr val="black"/>
              </a:solidFill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1745339" y="5956535"/>
            <a:ext cx="5597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ja-JP" sz="3600" dirty="0" smtClean="0">
                <a:solidFill>
                  <a:prstClr val="black"/>
                </a:solidFill>
              </a:rPr>
              <a:t>‐8</a:t>
            </a:r>
            <a:endParaRPr lang="ja-JP" altLang="en-US" sz="3600" dirty="0">
              <a:solidFill>
                <a:prstClr val="black"/>
              </a:solidFill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7792032" y="5964539"/>
            <a:ext cx="5597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ja-JP" sz="3600" dirty="0" smtClean="0">
                <a:solidFill>
                  <a:prstClr val="black"/>
                </a:solidFill>
              </a:rPr>
              <a:t>‐8</a:t>
            </a:r>
            <a:endParaRPr lang="ja-JP" altLang="en-US" sz="3600" dirty="0">
              <a:solidFill>
                <a:prstClr val="black"/>
              </a:solidFill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183053" y="2268161"/>
            <a:ext cx="184217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 smtClean="0"/>
              <a:t>ｙ＝－２ｘ</a:t>
            </a:r>
            <a:r>
              <a:rPr lang="en-US" altLang="ja-JP" sz="3200" baseline="30000" dirty="0" smtClean="0"/>
              <a:t>2</a:t>
            </a:r>
            <a:endParaRPr lang="ja-JP" altLang="en-US" sz="3200" dirty="0"/>
          </a:p>
        </p:txBody>
      </p:sp>
      <p:graphicFrame>
        <p:nvGraphicFramePr>
          <p:cNvPr id="23" name="表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3214014"/>
              </p:ext>
            </p:extLst>
          </p:nvPr>
        </p:nvGraphicFramePr>
        <p:xfrm>
          <a:off x="1118995" y="2852936"/>
          <a:ext cx="7724498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0354"/>
                <a:gridCol w="854544"/>
                <a:gridCol w="772450"/>
                <a:gridCol w="772450"/>
                <a:gridCol w="772450"/>
                <a:gridCol w="772450"/>
                <a:gridCol w="772450"/>
                <a:gridCol w="772450"/>
                <a:gridCol w="772450"/>
                <a:gridCol w="772450"/>
              </a:tblGrid>
              <a:tr h="139040"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ｘ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……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-3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-2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-1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0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1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2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3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…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ｙ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……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　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…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" name="正方形/長方形 30"/>
          <p:cNvSpPr/>
          <p:nvPr/>
        </p:nvSpPr>
        <p:spPr>
          <a:xfrm>
            <a:off x="2610208" y="3473658"/>
            <a:ext cx="79380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dirty="0" smtClean="0"/>
              <a:t>‐18</a:t>
            </a:r>
            <a:endParaRPr lang="ja-JP" altLang="en-US" sz="3600" dirty="0"/>
          </a:p>
        </p:txBody>
      </p:sp>
      <p:sp>
        <p:nvSpPr>
          <p:cNvPr id="32" name="正方形/長方形 31"/>
          <p:cNvSpPr/>
          <p:nvPr/>
        </p:nvSpPr>
        <p:spPr>
          <a:xfrm>
            <a:off x="3461095" y="3503377"/>
            <a:ext cx="5597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ja-JP" sz="3600" dirty="0" smtClean="0">
                <a:solidFill>
                  <a:prstClr val="black"/>
                </a:solidFill>
              </a:rPr>
              <a:t>‐8</a:t>
            </a:r>
            <a:endParaRPr lang="ja-JP" altLang="en-US" sz="3600" dirty="0">
              <a:solidFill>
                <a:prstClr val="black"/>
              </a:solidFill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4244496" y="3473658"/>
            <a:ext cx="5597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dirty="0" smtClean="0">
                <a:solidFill>
                  <a:prstClr val="black"/>
                </a:solidFill>
              </a:rPr>
              <a:t>‐2</a:t>
            </a:r>
            <a:endParaRPr lang="ja-JP" altLang="en-US" dirty="0"/>
          </a:p>
        </p:txBody>
      </p:sp>
      <p:sp>
        <p:nvSpPr>
          <p:cNvPr id="38" name="正方形/長方形 37"/>
          <p:cNvSpPr/>
          <p:nvPr/>
        </p:nvSpPr>
        <p:spPr>
          <a:xfrm>
            <a:off x="4984785" y="3503377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ja-JP" sz="3600" dirty="0" smtClean="0">
                <a:solidFill>
                  <a:prstClr val="black"/>
                </a:solidFill>
              </a:rPr>
              <a:t>0</a:t>
            </a:r>
            <a:endParaRPr lang="ja-JP" altLang="en-US" sz="3600" dirty="0">
              <a:solidFill>
                <a:prstClr val="black"/>
              </a:solidFill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5762518" y="3486824"/>
            <a:ext cx="5597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ja-JP" sz="3600" dirty="0" smtClean="0">
                <a:solidFill>
                  <a:prstClr val="black"/>
                </a:solidFill>
              </a:rPr>
              <a:t>‐2</a:t>
            </a:r>
            <a:endParaRPr lang="ja-JP" altLang="en-US" sz="3600" dirty="0">
              <a:solidFill>
                <a:prstClr val="black"/>
              </a:solidFill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6535661" y="3487996"/>
            <a:ext cx="5597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ja-JP" sz="3600" dirty="0" smtClean="0">
                <a:solidFill>
                  <a:prstClr val="black"/>
                </a:solidFill>
              </a:rPr>
              <a:t>‐8</a:t>
            </a:r>
            <a:endParaRPr lang="ja-JP" altLang="en-US" sz="3600" dirty="0">
              <a:solidFill>
                <a:prstClr val="black"/>
              </a:solidFill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7286842" y="3487995"/>
            <a:ext cx="79380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altLang="ja-JP" sz="3600" dirty="0" smtClean="0">
                <a:solidFill>
                  <a:prstClr val="black"/>
                </a:solidFill>
              </a:rPr>
              <a:t>‐18</a:t>
            </a:r>
            <a:endParaRPr lang="ja-JP" altLang="en-US" sz="3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8324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3" grpId="0"/>
      <p:bldP spid="64" grpId="0"/>
      <p:bldP spid="65" grpId="0"/>
      <p:bldP spid="66" grpId="0"/>
      <p:bldP spid="67" grpId="0"/>
      <p:bldP spid="68" grpId="0"/>
      <p:bldP spid="26" grpId="0"/>
      <p:bldP spid="27" grpId="0"/>
      <p:bldP spid="28" grpId="0"/>
      <p:bldP spid="29" grpId="0"/>
      <p:bldP spid="30" grpId="0"/>
      <p:bldP spid="33" grpId="0"/>
      <p:bldP spid="34" grpId="0"/>
      <p:bldP spid="35" grpId="0"/>
      <p:bldP spid="36" grpId="0"/>
      <p:bldP spid="31" grpId="0"/>
      <p:bldP spid="32" grpId="0"/>
      <p:bldP spid="37" grpId="0"/>
      <p:bldP spid="38" grpId="0"/>
      <p:bldP spid="39" grpId="0"/>
      <p:bldP spid="40" grpId="0"/>
      <p:bldP spid="4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グループ化 47"/>
          <p:cNvGrpSpPr/>
          <p:nvPr/>
        </p:nvGrpSpPr>
        <p:grpSpPr>
          <a:xfrm rot="10800000">
            <a:off x="3205592" y="293720"/>
            <a:ext cx="5938407" cy="6066788"/>
            <a:chOff x="1610601" y="747403"/>
            <a:chExt cx="5938407" cy="6066788"/>
          </a:xfrm>
        </p:grpSpPr>
        <p:grpSp>
          <p:nvGrpSpPr>
            <p:cNvPr id="2" name="グループ化 1"/>
            <p:cNvGrpSpPr/>
            <p:nvPr/>
          </p:nvGrpSpPr>
          <p:grpSpPr>
            <a:xfrm>
              <a:off x="1610601" y="747403"/>
              <a:ext cx="5938407" cy="6066788"/>
              <a:chOff x="4097151" y="1597582"/>
              <a:chExt cx="4980245" cy="5111468"/>
            </a:xfrm>
          </p:grpSpPr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0222" t="10085" r="29131" b="10346"/>
              <a:stretch/>
            </p:blipFill>
            <p:spPr bwMode="auto">
              <a:xfrm>
                <a:off x="4120011" y="1632860"/>
                <a:ext cx="4957385" cy="50761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5" name="直線コネクタ 4"/>
              <p:cNvCxnSpPr/>
              <p:nvPr/>
            </p:nvCxnSpPr>
            <p:spPr>
              <a:xfrm>
                <a:off x="4120011" y="5966232"/>
                <a:ext cx="4825117" cy="1657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直線コネクタ 9"/>
              <p:cNvCxnSpPr/>
              <p:nvPr/>
            </p:nvCxnSpPr>
            <p:spPr>
              <a:xfrm rot="10800000" flipV="1">
                <a:off x="6580489" y="1597582"/>
                <a:ext cx="0" cy="507619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テキスト ボックス 14"/>
              <p:cNvSpPr txBox="1"/>
              <p:nvPr/>
            </p:nvSpPr>
            <p:spPr>
              <a:xfrm>
                <a:off x="4097151" y="5423185"/>
                <a:ext cx="42511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3600" dirty="0" smtClean="0"/>
                  <a:t>ｘ</a:t>
                </a:r>
                <a:endParaRPr kumimoji="1" lang="ja-JP" altLang="en-US" sz="3600" dirty="0"/>
              </a:p>
            </p:txBody>
          </p:sp>
          <p:sp>
            <p:nvSpPr>
              <p:cNvPr id="16" name="テキスト ボックス 15"/>
              <p:cNvSpPr txBox="1"/>
              <p:nvPr/>
            </p:nvSpPr>
            <p:spPr>
              <a:xfrm>
                <a:off x="6552886" y="5539845"/>
                <a:ext cx="49244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2400" dirty="0" smtClean="0">
                    <a:ea typeface="ＤＦ平成明朝体W7" pitchFamily="1" charset="-128"/>
                  </a:rPr>
                  <a:t>Ｏ</a:t>
                </a:r>
                <a:endParaRPr kumimoji="1" lang="ja-JP" altLang="en-US" sz="2400" dirty="0">
                  <a:ea typeface="ＤＦ平成明朝体W7" pitchFamily="1" charset="-128"/>
                </a:endParaRPr>
              </a:p>
            </p:txBody>
          </p:sp>
          <p:sp>
            <p:nvSpPr>
              <p:cNvPr id="17" name="テキスト ボックス 16"/>
              <p:cNvSpPr txBox="1"/>
              <p:nvPr/>
            </p:nvSpPr>
            <p:spPr>
              <a:xfrm rot="10800000">
                <a:off x="8105288" y="5517487"/>
                <a:ext cx="609263" cy="4408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2800" dirty="0" smtClean="0"/>
                  <a:t>－</a:t>
                </a:r>
                <a:r>
                  <a:rPr kumimoji="1" lang="en-US" altLang="ja-JP" sz="2800" dirty="0" smtClean="0"/>
                  <a:t>5</a:t>
                </a:r>
                <a:endParaRPr kumimoji="1" lang="ja-JP" altLang="en-US" sz="2800" dirty="0"/>
              </a:p>
            </p:txBody>
          </p:sp>
          <p:sp>
            <p:nvSpPr>
              <p:cNvPr id="19" name="テキスト ボックス 18"/>
              <p:cNvSpPr txBox="1"/>
              <p:nvPr/>
            </p:nvSpPr>
            <p:spPr>
              <a:xfrm rot="10800000">
                <a:off x="4622429" y="5413414"/>
                <a:ext cx="36740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800" dirty="0" smtClean="0"/>
                  <a:t>5</a:t>
                </a:r>
                <a:endParaRPr kumimoji="1" lang="ja-JP" altLang="en-US" sz="2800" dirty="0"/>
              </a:p>
            </p:txBody>
          </p:sp>
        </p:grpSp>
        <p:sp>
          <p:nvSpPr>
            <p:cNvPr id="53" name="テキスト ボックス 52"/>
            <p:cNvSpPr txBox="1"/>
            <p:nvPr/>
          </p:nvSpPr>
          <p:spPr>
            <a:xfrm rot="10800000">
              <a:off x="4468592" y="3658752"/>
              <a:ext cx="866250" cy="6210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800" dirty="0" smtClean="0"/>
                <a:t>－</a:t>
              </a:r>
              <a:r>
                <a:rPr kumimoji="1" lang="en-US" altLang="ja-JP" sz="2800" dirty="0" smtClean="0"/>
                <a:t>5</a:t>
              </a:r>
              <a:endParaRPr kumimoji="1" lang="ja-JP" altLang="en-US" sz="2800" dirty="0"/>
            </a:p>
          </p:txBody>
        </p:sp>
      </p:grpSp>
      <p:sp>
        <p:nvSpPr>
          <p:cNvPr id="151" name="正方形/長方形 150"/>
          <p:cNvSpPr/>
          <p:nvPr/>
        </p:nvSpPr>
        <p:spPr>
          <a:xfrm>
            <a:off x="392036" y="1052781"/>
            <a:ext cx="256352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800" dirty="0" smtClean="0">
                <a:solidFill>
                  <a:srgbClr val="FF0000"/>
                </a:solidFill>
              </a:rPr>
              <a:t>ｙ＝－</a:t>
            </a:r>
            <a:r>
              <a:rPr lang="en-US" altLang="ja-JP" sz="4800" dirty="0" smtClean="0">
                <a:solidFill>
                  <a:srgbClr val="FF0000"/>
                </a:solidFill>
              </a:rPr>
              <a:t>2</a:t>
            </a:r>
            <a:r>
              <a:rPr lang="ja-JP" altLang="en-US" sz="4800" dirty="0" err="1" smtClean="0">
                <a:solidFill>
                  <a:srgbClr val="FF0000"/>
                </a:solidFill>
              </a:rPr>
              <a:t>ｘ</a:t>
            </a:r>
            <a:r>
              <a:rPr lang="en-US" altLang="ja-JP" sz="4800" baseline="30000" dirty="0" smtClean="0">
                <a:solidFill>
                  <a:srgbClr val="FF0000"/>
                </a:solidFill>
              </a:rPr>
              <a:t>2</a:t>
            </a:r>
            <a:endParaRPr lang="ja-JP" altLang="en-US" sz="4800" dirty="0">
              <a:solidFill>
                <a:srgbClr val="FF0000"/>
              </a:solidFill>
            </a:endParaRPr>
          </a:p>
        </p:txBody>
      </p:sp>
      <p:sp>
        <p:nvSpPr>
          <p:cNvPr id="31" name="フリーフォーム 30"/>
          <p:cNvSpPr/>
          <p:nvPr/>
        </p:nvSpPr>
        <p:spPr>
          <a:xfrm rot="10800000">
            <a:off x="4651090" y="1159122"/>
            <a:ext cx="3050915" cy="5145234"/>
          </a:xfrm>
          <a:custGeom>
            <a:avLst/>
            <a:gdLst>
              <a:gd name="connsiteX0" fmla="*/ 2936 w 2692273"/>
              <a:gd name="connsiteY0" fmla="*/ 975 h 3890616"/>
              <a:gd name="connsiteX1" fmla="*/ 71175 w 2692273"/>
              <a:gd name="connsiteY1" fmla="*/ 383112 h 3890616"/>
              <a:gd name="connsiteX2" fmla="*/ 480608 w 2692273"/>
              <a:gd name="connsiteY2" fmla="*/ 2348390 h 3890616"/>
              <a:gd name="connsiteX3" fmla="*/ 930984 w 2692273"/>
              <a:gd name="connsiteY3" fmla="*/ 3508449 h 3890616"/>
              <a:gd name="connsiteX4" fmla="*/ 1326769 w 2692273"/>
              <a:gd name="connsiteY4" fmla="*/ 3890587 h 3890616"/>
              <a:gd name="connsiteX5" fmla="*/ 1763497 w 2692273"/>
              <a:gd name="connsiteY5" fmla="*/ 3494802 h 3890616"/>
              <a:gd name="connsiteX6" fmla="*/ 2172930 w 2692273"/>
              <a:gd name="connsiteY6" fmla="*/ 2321094 h 3890616"/>
              <a:gd name="connsiteX7" fmla="*/ 2609659 w 2692273"/>
              <a:gd name="connsiteY7" fmla="*/ 383112 h 3890616"/>
              <a:gd name="connsiteX8" fmla="*/ 2691545 w 2692273"/>
              <a:gd name="connsiteY8" fmla="*/ 975 h 3890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92273" h="3890616">
                <a:moveTo>
                  <a:pt x="2936" y="975"/>
                </a:moveTo>
                <a:cubicBezTo>
                  <a:pt x="-2751" y="-3575"/>
                  <a:pt x="-8437" y="-8124"/>
                  <a:pt x="71175" y="383112"/>
                </a:cubicBezTo>
                <a:cubicBezTo>
                  <a:pt x="150787" y="774348"/>
                  <a:pt x="337307" y="1827501"/>
                  <a:pt x="480608" y="2348390"/>
                </a:cubicBezTo>
                <a:cubicBezTo>
                  <a:pt x="623910" y="2869280"/>
                  <a:pt x="789957" y="3251416"/>
                  <a:pt x="930984" y="3508449"/>
                </a:cubicBezTo>
                <a:cubicBezTo>
                  <a:pt x="1072011" y="3765482"/>
                  <a:pt x="1188017" y="3892862"/>
                  <a:pt x="1326769" y="3890587"/>
                </a:cubicBezTo>
                <a:cubicBezTo>
                  <a:pt x="1465521" y="3888313"/>
                  <a:pt x="1622470" y="3756384"/>
                  <a:pt x="1763497" y="3494802"/>
                </a:cubicBezTo>
                <a:cubicBezTo>
                  <a:pt x="1904524" y="3233220"/>
                  <a:pt x="2031903" y="2839709"/>
                  <a:pt x="2172930" y="2321094"/>
                </a:cubicBezTo>
                <a:cubicBezTo>
                  <a:pt x="2313957" y="1802479"/>
                  <a:pt x="2523223" y="769799"/>
                  <a:pt x="2609659" y="383112"/>
                </a:cubicBezTo>
                <a:cubicBezTo>
                  <a:pt x="2696095" y="-3575"/>
                  <a:pt x="2693820" y="-1300"/>
                  <a:pt x="2691545" y="975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正方形/長方形 59"/>
          <p:cNvSpPr/>
          <p:nvPr/>
        </p:nvSpPr>
        <p:spPr>
          <a:xfrm>
            <a:off x="4196477" y="6318637"/>
            <a:ext cx="12170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 smtClean="0"/>
              <a:t>ｙ＝－</a:t>
            </a:r>
            <a:r>
              <a:rPr lang="ja-JP" altLang="en-US" sz="2400" dirty="0" err="1" smtClean="0"/>
              <a:t>ｘ</a:t>
            </a:r>
            <a:r>
              <a:rPr lang="en-US" altLang="ja-JP" sz="2400" baseline="30000" dirty="0" smtClean="0"/>
              <a:t>2</a:t>
            </a:r>
            <a:endParaRPr lang="ja-JP" altLang="en-US" sz="2400" dirty="0"/>
          </a:p>
        </p:txBody>
      </p:sp>
      <p:sp>
        <p:nvSpPr>
          <p:cNvPr id="69" name="正方形/長方形 68"/>
          <p:cNvSpPr/>
          <p:nvPr/>
        </p:nvSpPr>
        <p:spPr>
          <a:xfrm>
            <a:off x="395536" y="299204"/>
            <a:ext cx="225093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800" dirty="0" smtClean="0"/>
              <a:t>ｙ＝－</a:t>
            </a:r>
            <a:r>
              <a:rPr lang="ja-JP" altLang="en-US" sz="4800" dirty="0" err="1" smtClean="0"/>
              <a:t>ｘ</a:t>
            </a:r>
            <a:r>
              <a:rPr lang="en-US" altLang="ja-JP" sz="4800" baseline="30000" dirty="0" smtClean="0"/>
              <a:t>2</a:t>
            </a:r>
            <a:endParaRPr lang="ja-JP" altLang="en-US" sz="4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正方形/長方形 69"/>
              <p:cNvSpPr/>
              <p:nvPr/>
            </p:nvSpPr>
            <p:spPr>
              <a:xfrm>
                <a:off x="395536" y="1831507"/>
                <a:ext cx="2457724" cy="1135311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r>
                  <a:rPr lang="ja-JP" altLang="en-US" sz="4800" dirty="0" smtClean="0">
                    <a:ln>
                      <a:noFill/>
                    </a:ln>
                    <a:solidFill>
                      <a:srgbClr val="00B050"/>
                    </a:solidFill>
                  </a:rPr>
                  <a:t>ｙ＝</a:t>
                </a:r>
                <a14:m>
                  <m:oMath xmlns:m="http://schemas.openxmlformats.org/officeDocument/2006/math">
                    <m:r>
                      <a:rPr lang="ja-JP" altLang="en-US" sz="4800" b="0" i="1" smtClean="0">
                        <a:ln>
                          <a:noFill/>
                        </a:ln>
                        <a:solidFill>
                          <a:srgbClr val="00B050"/>
                        </a:solidFill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altLang="ja-JP" sz="4800" i="1" smtClean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ja-JP" sz="4800" b="0" i="1" smtClean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altLang="ja-JP" sz="4800" b="0" i="1" smtClean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ja-JP" altLang="en-US" sz="4800" dirty="0" err="1" smtClean="0">
                    <a:ln>
                      <a:noFill/>
                    </a:ln>
                    <a:solidFill>
                      <a:srgbClr val="00B050"/>
                    </a:solidFill>
                  </a:rPr>
                  <a:t>ｘ</a:t>
                </a:r>
                <a:r>
                  <a:rPr lang="en-US" altLang="ja-JP" sz="4800" baseline="30000" dirty="0" smtClean="0">
                    <a:ln>
                      <a:noFill/>
                    </a:ln>
                    <a:solidFill>
                      <a:srgbClr val="00B050"/>
                    </a:solidFill>
                  </a:rPr>
                  <a:t>2</a:t>
                </a:r>
                <a:endParaRPr lang="ja-JP" altLang="en-US" sz="4800" dirty="0">
                  <a:ln>
                    <a:noFill/>
                  </a:ln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70" name="正方形/長方形 6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1831507"/>
                <a:ext cx="2457724" cy="1135311"/>
              </a:xfrm>
              <a:prstGeom prst="rect">
                <a:avLst/>
              </a:prstGeom>
              <a:blipFill rotWithShape="1">
                <a:blip r:embed="rId4"/>
                <a:stretch>
                  <a:fillRect l="-11414" t="-3743" r="-5459" b="-909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フリーフォーム 19"/>
          <p:cNvSpPr/>
          <p:nvPr/>
        </p:nvSpPr>
        <p:spPr>
          <a:xfrm rot="10800000">
            <a:off x="5193908" y="1188007"/>
            <a:ext cx="1965278" cy="5172501"/>
          </a:xfrm>
          <a:custGeom>
            <a:avLst/>
            <a:gdLst>
              <a:gd name="connsiteX0" fmla="*/ 0 w 1965278"/>
              <a:gd name="connsiteY0" fmla="*/ 0 h 5172501"/>
              <a:gd name="connsiteX1" fmla="*/ 150125 w 1965278"/>
              <a:gd name="connsiteY1" fmla="*/ 2060812 h 5172501"/>
              <a:gd name="connsiteX2" fmla="*/ 559558 w 1965278"/>
              <a:gd name="connsiteY2" fmla="*/ 4380931 h 5172501"/>
              <a:gd name="connsiteX3" fmla="*/ 968991 w 1965278"/>
              <a:gd name="connsiteY3" fmla="*/ 5172501 h 5172501"/>
              <a:gd name="connsiteX4" fmla="*/ 1405719 w 1965278"/>
              <a:gd name="connsiteY4" fmla="*/ 4380931 h 5172501"/>
              <a:gd name="connsiteX5" fmla="*/ 1815152 w 1965278"/>
              <a:gd name="connsiteY5" fmla="*/ 2047164 h 5172501"/>
              <a:gd name="connsiteX6" fmla="*/ 1965278 w 1965278"/>
              <a:gd name="connsiteY6" fmla="*/ 68239 h 5172501"/>
              <a:gd name="connsiteX7" fmla="*/ 1965278 w 1965278"/>
              <a:gd name="connsiteY7" fmla="*/ 68239 h 51725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65278" h="5172501">
                <a:moveTo>
                  <a:pt x="0" y="0"/>
                </a:moveTo>
                <a:cubicBezTo>
                  <a:pt x="28432" y="665328"/>
                  <a:pt x="56865" y="1330657"/>
                  <a:pt x="150125" y="2060812"/>
                </a:cubicBezTo>
                <a:cubicBezTo>
                  <a:pt x="243385" y="2790967"/>
                  <a:pt x="423080" y="3862316"/>
                  <a:pt x="559558" y="4380931"/>
                </a:cubicBezTo>
                <a:cubicBezTo>
                  <a:pt x="696036" y="4899546"/>
                  <a:pt x="827964" y="5172501"/>
                  <a:pt x="968991" y="5172501"/>
                </a:cubicBezTo>
                <a:cubicBezTo>
                  <a:pt x="1110018" y="5172501"/>
                  <a:pt x="1264692" y="4901821"/>
                  <a:pt x="1405719" y="4380931"/>
                </a:cubicBezTo>
                <a:cubicBezTo>
                  <a:pt x="1546746" y="3860041"/>
                  <a:pt x="1721892" y="2765946"/>
                  <a:pt x="1815152" y="2047164"/>
                </a:cubicBezTo>
                <a:cubicBezTo>
                  <a:pt x="1908412" y="1328382"/>
                  <a:pt x="1965278" y="68239"/>
                  <a:pt x="1965278" y="68239"/>
                </a:cubicBezTo>
                <a:lnTo>
                  <a:pt x="1965278" y="68239"/>
                </a:ln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正方形/長方形 70"/>
          <p:cNvSpPr/>
          <p:nvPr/>
        </p:nvSpPr>
        <p:spPr>
          <a:xfrm>
            <a:off x="6398837" y="6282939"/>
            <a:ext cx="13724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solidFill>
                  <a:srgbClr val="FF0000"/>
                </a:solidFill>
              </a:rPr>
              <a:t>ｙ＝－</a:t>
            </a:r>
            <a:r>
              <a:rPr lang="en-US" altLang="ja-JP" sz="2400" dirty="0" smtClean="0">
                <a:solidFill>
                  <a:srgbClr val="FF0000"/>
                </a:solidFill>
              </a:rPr>
              <a:t>2</a:t>
            </a:r>
            <a:r>
              <a:rPr lang="ja-JP" altLang="en-US" sz="2400" dirty="0" err="1" smtClean="0">
                <a:solidFill>
                  <a:srgbClr val="FF0000"/>
                </a:solidFill>
              </a:rPr>
              <a:t>ｘ</a:t>
            </a:r>
            <a:r>
              <a:rPr lang="en-US" altLang="ja-JP" sz="2400" baseline="30000" dirty="0" smtClean="0">
                <a:solidFill>
                  <a:srgbClr val="FF0000"/>
                </a:solidFill>
              </a:rPr>
              <a:t>2</a:t>
            </a:r>
            <a:endParaRPr lang="ja-JP" altLang="en-US" sz="2400" dirty="0">
              <a:solidFill>
                <a:srgbClr val="FF0000"/>
              </a:solidFill>
            </a:endParaRPr>
          </a:p>
        </p:txBody>
      </p:sp>
      <p:sp>
        <p:nvSpPr>
          <p:cNvPr id="21" name="フリーフォーム 20"/>
          <p:cNvSpPr/>
          <p:nvPr/>
        </p:nvSpPr>
        <p:spPr>
          <a:xfrm rot="10800000">
            <a:off x="4001487" y="1154932"/>
            <a:ext cx="4319357" cy="5128007"/>
          </a:xfrm>
          <a:custGeom>
            <a:avLst/>
            <a:gdLst>
              <a:gd name="connsiteX0" fmla="*/ 9220 w 4319357"/>
              <a:gd name="connsiteY0" fmla="*/ 91884 h 5128007"/>
              <a:gd name="connsiteX1" fmla="*/ 63811 w 4319357"/>
              <a:gd name="connsiteY1" fmla="*/ 282953 h 5128007"/>
              <a:gd name="connsiteX2" fmla="*/ 486891 w 4319357"/>
              <a:gd name="connsiteY2" fmla="*/ 2043514 h 5128007"/>
              <a:gd name="connsiteX3" fmla="*/ 909972 w 4319357"/>
              <a:gd name="connsiteY3" fmla="*/ 3408290 h 5128007"/>
              <a:gd name="connsiteX4" fmla="*/ 1333052 w 4319357"/>
              <a:gd name="connsiteY4" fmla="*/ 4349985 h 5128007"/>
              <a:gd name="connsiteX5" fmla="*/ 1742485 w 4319357"/>
              <a:gd name="connsiteY5" fmla="*/ 4964135 h 5128007"/>
              <a:gd name="connsiteX6" fmla="*/ 2165566 w 4319357"/>
              <a:gd name="connsiteY6" fmla="*/ 5127908 h 5128007"/>
              <a:gd name="connsiteX7" fmla="*/ 2588646 w 4319357"/>
              <a:gd name="connsiteY7" fmla="*/ 4950487 h 5128007"/>
              <a:gd name="connsiteX8" fmla="*/ 2998079 w 4319357"/>
              <a:gd name="connsiteY8" fmla="*/ 4349985 h 5128007"/>
              <a:gd name="connsiteX9" fmla="*/ 3421160 w 4319357"/>
              <a:gd name="connsiteY9" fmla="*/ 3394642 h 5128007"/>
              <a:gd name="connsiteX10" fmla="*/ 3830593 w 4319357"/>
              <a:gd name="connsiteY10" fmla="*/ 2043514 h 5128007"/>
              <a:gd name="connsiteX11" fmla="*/ 4267321 w 4319357"/>
              <a:gd name="connsiteY11" fmla="*/ 269305 h 5128007"/>
              <a:gd name="connsiteX12" fmla="*/ 4294617 w 4319357"/>
              <a:gd name="connsiteY12" fmla="*/ 37293 h 5128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319357" h="5128007">
                <a:moveTo>
                  <a:pt x="9220" y="91884"/>
                </a:moveTo>
                <a:cubicBezTo>
                  <a:pt x="-3291" y="24782"/>
                  <a:pt x="-15801" y="-42319"/>
                  <a:pt x="63811" y="282953"/>
                </a:cubicBezTo>
                <a:cubicBezTo>
                  <a:pt x="143423" y="608225"/>
                  <a:pt x="345864" y="1522624"/>
                  <a:pt x="486891" y="2043514"/>
                </a:cubicBezTo>
                <a:cubicBezTo>
                  <a:pt x="627918" y="2564404"/>
                  <a:pt x="768945" y="3023878"/>
                  <a:pt x="909972" y="3408290"/>
                </a:cubicBezTo>
                <a:cubicBezTo>
                  <a:pt x="1050999" y="3792702"/>
                  <a:pt x="1194300" y="4090678"/>
                  <a:pt x="1333052" y="4349985"/>
                </a:cubicBezTo>
                <a:cubicBezTo>
                  <a:pt x="1471804" y="4609292"/>
                  <a:pt x="1603733" y="4834481"/>
                  <a:pt x="1742485" y="4964135"/>
                </a:cubicBezTo>
                <a:cubicBezTo>
                  <a:pt x="1881237" y="5093789"/>
                  <a:pt x="2024539" y="5130183"/>
                  <a:pt x="2165566" y="5127908"/>
                </a:cubicBezTo>
                <a:cubicBezTo>
                  <a:pt x="2306593" y="5125633"/>
                  <a:pt x="2449894" y="5080141"/>
                  <a:pt x="2588646" y="4950487"/>
                </a:cubicBezTo>
                <a:cubicBezTo>
                  <a:pt x="2727398" y="4820833"/>
                  <a:pt x="2859327" y="4609293"/>
                  <a:pt x="2998079" y="4349985"/>
                </a:cubicBezTo>
                <a:cubicBezTo>
                  <a:pt x="3136831" y="4090678"/>
                  <a:pt x="3282408" y="3779054"/>
                  <a:pt x="3421160" y="3394642"/>
                </a:cubicBezTo>
                <a:cubicBezTo>
                  <a:pt x="3559912" y="3010230"/>
                  <a:pt x="3689566" y="2564404"/>
                  <a:pt x="3830593" y="2043514"/>
                </a:cubicBezTo>
                <a:cubicBezTo>
                  <a:pt x="3971620" y="1522624"/>
                  <a:pt x="4189984" y="603675"/>
                  <a:pt x="4267321" y="269305"/>
                </a:cubicBezTo>
                <a:cubicBezTo>
                  <a:pt x="4344658" y="-65065"/>
                  <a:pt x="4319637" y="-13886"/>
                  <a:pt x="4294617" y="37293"/>
                </a:cubicBezTo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正方形/長方形 71"/>
              <p:cNvSpPr/>
              <p:nvPr/>
            </p:nvSpPr>
            <p:spPr>
              <a:xfrm>
                <a:off x="7771329" y="6101190"/>
                <a:ext cx="1426994" cy="684162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r>
                  <a:rPr lang="ja-JP" altLang="en-US" sz="2400" dirty="0" smtClean="0">
                    <a:ln>
                      <a:noFill/>
                    </a:ln>
                    <a:solidFill>
                      <a:srgbClr val="00B050"/>
                    </a:solidFill>
                  </a:rPr>
                  <a:t>ｙ＝－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400" i="1" smtClean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2400" b="0" i="1" smtClean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latin typeface="Cambria Math"/>
                          </a:rPr>
                          <m:t>１</m:t>
                        </m:r>
                      </m:num>
                      <m:den>
                        <m:r>
                          <a:rPr lang="ja-JP" altLang="en-US" sz="2400" b="0" i="1" smtClean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latin typeface="Cambria Math"/>
                          </a:rPr>
                          <m:t>２</m:t>
                        </m:r>
                      </m:den>
                    </m:f>
                  </m:oMath>
                </a14:m>
                <a:r>
                  <a:rPr lang="ja-JP" altLang="en-US" sz="2400" dirty="0" err="1" smtClean="0">
                    <a:ln>
                      <a:noFill/>
                    </a:ln>
                    <a:solidFill>
                      <a:srgbClr val="00B050"/>
                    </a:solidFill>
                  </a:rPr>
                  <a:t>ｘ</a:t>
                </a:r>
                <a:r>
                  <a:rPr lang="en-US" altLang="ja-JP" sz="2400" baseline="30000" dirty="0" smtClean="0">
                    <a:ln>
                      <a:noFill/>
                    </a:ln>
                    <a:solidFill>
                      <a:srgbClr val="00B050"/>
                    </a:solidFill>
                  </a:rPr>
                  <a:t>2</a:t>
                </a:r>
                <a:endParaRPr lang="ja-JP" altLang="en-US" sz="2400" dirty="0">
                  <a:ln>
                    <a:noFill/>
                  </a:ln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72" name="正方形/長方形 7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1329" y="6101190"/>
                <a:ext cx="1426994" cy="684162"/>
              </a:xfrm>
              <a:prstGeom prst="rect">
                <a:avLst/>
              </a:prstGeom>
              <a:blipFill rotWithShape="1">
                <a:blip r:embed="rId5"/>
                <a:stretch>
                  <a:fillRect l="-6838" r="-1282" b="-446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テキスト ボックス 26"/>
          <p:cNvSpPr txBox="1"/>
          <p:nvPr/>
        </p:nvSpPr>
        <p:spPr>
          <a:xfrm>
            <a:off x="5808768" y="-29447"/>
            <a:ext cx="413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/>
              <a:t>ｙ</a:t>
            </a:r>
            <a:endParaRPr kumimoji="1" lang="ja-JP" altLang="en-US" sz="3600" dirty="0"/>
          </a:p>
        </p:txBody>
      </p:sp>
      <p:pic>
        <p:nvPicPr>
          <p:cNvPr id="28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522"/>
          <a:stretch/>
        </p:blipFill>
        <p:spPr bwMode="auto">
          <a:xfrm>
            <a:off x="140038" y="3306178"/>
            <a:ext cx="3580606" cy="3438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6329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60" grpId="0"/>
      <p:bldP spid="20" grpId="0" animBg="1"/>
      <p:bldP spid="71" grpId="0"/>
      <p:bldP spid="21" grpId="0" animBg="1"/>
      <p:bldP spid="7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522"/>
          <a:stretch/>
        </p:blipFill>
        <p:spPr bwMode="auto">
          <a:xfrm>
            <a:off x="211759" y="140633"/>
            <a:ext cx="3280121" cy="3149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https://encrypted-tbn3.gstatic.com/images?q=tbn:ANd9GcSAaKpAElMM6VOixSzJ-DGoC-z7L-74KpgIknFOK2DayW8AVofL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40634"/>
            <a:ext cx="2088232" cy="314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直線コネクタ 11"/>
          <p:cNvCxnSpPr/>
          <p:nvPr/>
        </p:nvCxnSpPr>
        <p:spPr>
          <a:xfrm>
            <a:off x="3361153" y="3645024"/>
            <a:ext cx="0" cy="310678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フリーフォーム 18"/>
          <p:cNvSpPr/>
          <p:nvPr/>
        </p:nvSpPr>
        <p:spPr>
          <a:xfrm>
            <a:off x="1822958" y="3789040"/>
            <a:ext cx="3050915" cy="2360887"/>
          </a:xfrm>
          <a:custGeom>
            <a:avLst/>
            <a:gdLst>
              <a:gd name="connsiteX0" fmla="*/ 2936 w 2692273"/>
              <a:gd name="connsiteY0" fmla="*/ 975 h 3890616"/>
              <a:gd name="connsiteX1" fmla="*/ 71175 w 2692273"/>
              <a:gd name="connsiteY1" fmla="*/ 383112 h 3890616"/>
              <a:gd name="connsiteX2" fmla="*/ 480608 w 2692273"/>
              <a:gd name="connsiteY2" fmla="*/ 2348390 h 3890616"/>
              <a:gd name="connsiteX3" fmla="*/ 930984 w 2692273"/>
              <a:gd name="connsiteY3" fmla="*/ 3508449 h 3890616"/>
              <a:gd name="connsiteX4" fmla="*/ 1326769 w 2692273"/>
              <a:gd name="connsiteY4" fmla="*/ 3890587 h 3890616"/>
              <a:gd name="connsiteX5" fmla="*/ 1763497 w 2692273"/>
              <a:gd name="connsiteY5" fmla="*/ 3494802 h 3890616"/>
              <a:gd name="connsiteX6" fmla="*/ 2172930 w 2692273"/>
              <a:gd name="connsiteY6" fmla="*/ 2321094 h 3890616"/>
              <a:gd name="connsiteX7" fmla="*/ 2609659 w 2692273"/>
              <a:gd name="connsiteY7" fmla="*/ 383112 h 3890616"/>
              <a:gd name="connsiteX8" fmla="*/ 2691545 w 2692273"/>
              <a:gd name="connsiteY8" fmla="*/ 975 h 3890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92273" h="3890616">
                <a:moveTo>
                  <a:pt x="2936" y="975"/>
                </a:moveTo>
                <a:cubicBezTo>
                  <a:pt x="-2751" y="-3575"/>
                  <a:pt x="-8437" y="-8124"/>
                  <a:pt x="71175" y="383112"/>
                </a:cubicBezTo>
                <a:cubicBezTo>
                  <a:pt x="150787" y="774348"/>
                  <a:pt x="337307" y="1827501"/>
                  <a:pt x="480608" y="2348390"/>
                </a:cubicBezTo>
                <a:cubicBezTo>
                  <a:pt x="623910" y="2869280"/>
                  <a:pt x="789957" y="3251416"/>
                  <a:pt x="930984" y="3508449"/>
                </a:cubicBezTo>
                <a:cubicBezTo>
                  <a:pt x="1072011" y="3765482"/>
                  <a:pt x="1188017" y="3892862"/>
                  <a:pt x="1326769" y="3890587"/>
                </a:cubicBezTo>
                <a:cubicBezTo>
                  <a:pt x="1465521" y="3888313"/>
                  <a:pt x="1622470" y="3756384"/>
                  <a:pt x="1763497" y="3494802"/>
                </a:cubicBezTo>
                <a:cubicBezTo>
                  <a:pt x="1904524" y="3233220"/>
                  <a:pt x="2031903" y="2839709"/>
                  <a:pt x="2172930" y="2321094"/>
                </a:cubicBezTo>
                <a:cubicBezTo>
                  <a:pt x="2313957" y="1802479"/>
                  <a:pt x="2523223" y="769799"/>
                  <a:pt x="2609659" y="383112"/>
                </a:cubicBezTo>
                <a:cubicBezTo>
                  <a:pt x="2696095" y="-3575"/>
                  <a:pt x="2693820" y="-1300"/>
                  <a:pt x="2691545" y="975"/>
                </a:cubicBezTo>
              </a:path>
            </a:pathLst>
          </a:cu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084168" y="1316087"/>
            <a:ext cx="254717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dirty="0" smtClean="0">
                <a:solidFill>
                  <a:srgbClr val="FF0000"/>
                </a:solidFill>
              </a:rPr>
              <a:t>放物線</a:t>
            </a:r>
            <a:endParaRPr kumimoji="1" lang="en-US" altLang="ja-JP" sz="4400" dirty="0" smtClean="0">
              <a:solidFill>
                <a:srgbClr val="FF0000"/>
              </a:solidFill>
            </a:endParaRPr>
          </a:p>
          <a:p>
            <a:r>
              <a:rPr lang="en-US" altLang="ja-JP" sz="4400" dirty="0" smtClean="0">
                <a:solidFill>
                  <a:srgbClr val="FF0000"/>
                </a:solidFill>
              </a:rPr>
              <a:t>(parabola)</a:t>
            </a:r>
            <a:endParaRPr kumimoji="1" lang="ja-JP" altLang="en-US" sz="4400" dirty="0">
              <a:solidFill>
                <a:srgbClr val="FF0000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312730" y="3465874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FF0000"/>
                </a:solidFill>
              </a:rPr>
              <a:t>軸</a:t>
            </a:r>
            <a:endParaRPr kumimoji="1" lang="ja-JP" altLang="en-US" sz="3600" dirty="0">
              <a:solidFill>
                <a:srgbClr val="FF0000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126014" y="6157486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FF0000"/>
                </a:solidFill>
              </a:rPr>
              <a:t>頂点</a:t>
            </a:r>
            <a:endParaRPr kumimoji="1" lang="ja-JP" altLang="en-US" sz="3600" dirty="0">
              <a:solidFill>
                <a:srgbClr val="FF0000"/>
              </a:solidFill>
            </a:endParaRPr>
          </a:p>
        </p:txBody>
      </p:sp>
      <p:cxnSp>
        <p:nvCxnSpPr>
          <p:cNvPr id="21" name="直線矢印コネクタ 20"/>
          <p:cNvCxnSpPr/>
          <p:nvPr/>
        </p:nvCxnSpPr>
        <p:spPr>
          <a:xfrm flipH="1" flipV="1">
            <a:off x="3338378" y="6149928"/>
            <a:ext cx="801574" cy="28134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2" descr="C:\Users\teacher\AppData\Local\Microsoft\Windows\Temporary Internet Files\Content.IE5\EJDYMF9W\MP900386067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723614"/>
            <a:ext cx="3488432" cy="2491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1295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8" grpId="0" build="p"/>
      <p:bldP spid="22" grpId="0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49517" y="116632"/>
            <a:ext cx="8229600" cy="6419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ja-JP" altLang="en-US" dirty="0" smtClean="0"/>
              <a:t>関数</a:t>
            </a:r>
            <a:r>
              <a:rPr lang="en-US" altLang="ja-JP" dirty="0" smtClean="0"/>
              <a:t>y</a:t>
            </a:r>
            <a:r>
              <a:rPr lang="ja-JP" altLang="en-US" dirty="0" smtClean="0"/>
              <a:t>＝</a:t>
            </a:r>
            <a:r>
              <a:rPr lang="en-US" altLang="ja-JP" dirty="0" smtClean="0"/>
              <a:t>ax</a:t>
            </a:r>
            <a:r>
              <a:rPr lang="en-US" altLang="ja-JP" baseline="30000" dirty="0" smtClean="0"/>
              <a:t>2</a:t>
            </a:r>
            <a:r>
              <a:rPr lang="ja-JP" altLang="en-US" dirty="0" smtClean="0"/>
              <a:t>のグラフ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0088" y="836431"/>
            <a:ext cx="8229600" cy="1872208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　関数</a:t>
            </a:r>
            <a:r>
              <a:rPr kumimoji="1" lang="en-US" altLang="ja-JP" dirty="0" smtClean="0"/>
              <a:t>y</a:t>
            </a:r>
            <a:r>
              <a:rPr kumimoji="1" lang="ja-JP" altLang="en-US" dirty="0" smtClean="0"/>
              <a:t>＝</a:t>
            </a:r>
            <a:r>
              <a:rPr kumimoji="1" lang="en-US" altLang="ja-JP" dirty="0" smtClean="0"/>
              <a:t>ax2</a:t>
            </a:r>
            <a:r>
              <a:rPr kumimoji="1" lang="ja-JP" altLang="en-US" dirty="0" smtClean="0"/>
              <a:t>のグラフは放物線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軸は</a:t>
            </a:r>
            <a:r>
              <a:rPr lang="en-US" altLang="ja-JP" dirty="0" smtClean="0"/>
              <a:t>y</a:t>
            </a:r>
            <a:r>
              <a:rPr lang="ja-JP" altLang="en-US" dirty="0" smtClean="0"/>
              <a:t>軸、頂点は原点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2</a:t>
            </a:r>
            <a:r>
              <a:rPr lang="ja-JP" altLang="en-US" dirty="0" smtClean="0"/>
              <a:t>　グラフはａの値によって次のようになる。</a:t>
            </a:r>
            <a:endParaRPr kumimoji="1" lang="ja-JP" altLang="en-US" dirty="0"/>
          </a:p>
        </p:txBody>
      </p:sp>
      <p:grpSp>
        <p:nvGrpSpPr>
          <p:cNvPr id="4" name="グループ化 3"/>
          <p:cNvGrpSpPr/>
          <p:nvPr/>
        </p:nvGrpSpPr>
        <p:grpSpPr>
          <a:xfrm>
            <a:off x="4564317" y="2874643"/>
            <a:ext cx="4243076" cy="3189856"/>
            <a:chOff x="315967" y="1755681"/>
            <a:chExt cx="5151684" cy="4517233"/>
          </a:xfrm>
        </p:grpSpPr>
        <p:cxnSp>
          <p:nvCxnSpPr>
            <p:cNvPr id="5" name="直線コネクタ 4"/>
            <p:cNvCxnSpPr/>
            <p:nvPr/>
          </p:nvCxnSpPr>
          <p:spPr>
            <a:xfrm>
              <a:off x="315967" y="3254525"/>
              <a:ext cx="4953885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コネクタ 5"/>
            <p:cNvCxnSpPr/>
            <p:nvPr/>
          </p:nvCxnSpPr>
          <p:spPr>
            <a:xfrm>
              <a:off x="2792910" y="2126708"/>
              <a:ext cx="0" cy="414620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テキスト ボックス 6"/>
            <p:cNvSpPr txBox="1"/>
            <p:nvPr/>
          </p:nvSpPr>
          <p:spPr>
            <a:xfrm>
              <a:off x="2379012" y="1755681"/>
              <a:ext cx="413896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ja-JP" altLang="en-US" sz="3600" dirty="0" smtClean="0"/>
                <a:t>ｙ</a:t>
              </a:r>
              <a:endParaRPr kumimoji="1" lang="ja-JP" altLang="en-US" sz="3600" dirty="0"/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5042535" y="3073402"/>
              <a:ext cx="425116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ja-JP" altLang="en-US" sz="3600" dirty="0" smtClean="0"/>
                <a:t>ｘ</a:t>
              </a:r>
              <a:endParaRPr kumimoji="1" lang="ja-JP" altLang="en-US" sz="3600" dirty="0"/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2300467" y="3254526"/>
              <a:ext cx="492443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dirty="0" smtClean="0">
                  <a:ea typeface="ＤＦ平成明朝体W7" pitchFamily="1" charset="-128"/>
                </a:rPr>
                <a:t>Ｏ</a:t>
              </a:r>
              <a:endParaRPr kumimoji="1" lang="ja-JP" altLang="en-US" sz="2400" dirty="0">
                <a:ea typeface="ＤＦ平成明朝体W7" pitchFamily="1" charset="-128"/>
              </a:endParaRPr>
            </a:p>
          </p:txBody>
        </p:sp>
      </p:grpSp>
      <p:sp>
        <p:nvSpPr>
          <p:cNvPr id="10" name="正方形/長方形 9"/>
          <p:cNvSpPr/>
          <p:nvPr/>
        </p:nvSpPr>
        <p:spPr>
          <a:xfrm>
            <a:off x="319751" y="6134524"/>
            <a:ext cx="3655168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ja-JP" altLang="en-US" sz="2800" dirty="0" err="1" smtClean="0">
                <a:solidFill>
                  <a:srgbClr val="FF0000"/>
                </a:solidFill>
              </a:rPr>
              <a:t>ｘ</a:t>
            </a:r>
            <a:r>
              <a:rPr lang="ja-JP" altLang="en-US" sz="2800" dirty="0" smtClean="0">
                <a:solidFill>
                  <a:srgbClr val="FF0000"/>
                </a:solidFill>
              </a:rPr>
              <a:t>軸の上側で、上に開く</a:t>
            </a:r>
            <a:endParaRPr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4371417" y="2766273"/>
            <a:ext cx="111120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 smtClean="0">
                <a:solidFill>
                  <a:srgbClr val="FF0000"/>
                </a:solidFill>
              </a:rPr>
              <a:t>ａ＜０</a:t>
            </a:r>
            <a:endParaRPr lang="ja-JP" altLang="en-US" sz="3200" dirty="0">
              <a:solidFill>
                <a:srgbClr val="FF0000"/>
              </a:solidFill>
            </a:endParaRPr>
          </a:p>
        </p:txBody>
      </p:sp>
      <p:grpSp>
        <p:nvGrpSpPr>
          <p:cNvPr id="14" name="グループ化 13"/>
          <p:cNvGrpSpPr/>
          <p:nvPr/>
        </p:nvGrpSpPr>
        <p:grpSpPr>
          <a:xfrm>
            <a:off x="168605" y="2893643"/>
            <a:ext cx="4176464" cy="3170856"/>
            <a:chOff x="301494" y="1782587"/>
            <a:chExt cx="5070808" cy="4490327"/>
          </a:xfrm>
        </p:grpSpPr>
        <p:cxnSp>
          <p:nvCxnSpPr>
            <p:cNvPr id="15" name="直線コネクタ 14"/>
            <p:cNvCxnSpPr/>
            <p:nvPr/>
          </p:nvCxnSpPr>
          <p:spPr>
            <a:xfrm>
              <a:off x="301494" y="5468076"/>
              <a:ext cx="4953885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>
              <a:off x="2587857" y="2126708"/>
              <a:ext cx="0" cy="414620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テキスト ボックス 16"/>
            <p:cNvSpPr txBox="1"/>
            <p:nvPr/>
          </p:nvSpPr>
          <p:spPr>
            <a:xfrm>
              <a:off x="2103859" y="1782587"/>
              <a:ext cx="41389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3600" dirty="0" smtClean="0"/>
                <a:t>ｙ</a:t>
              </a:r>
              <a:endParaRPr kumimoji="1" lang="ja-JP" altLang="en-US" sz="3600" dirty="0"/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4947186" y="5301932"/>
              <a:ext cx="42511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3600" dirty="0" smtClean="0"/>
                <a:t>ｘ</a:t>
              </a:r>
              <a:endParaRPr kumimoji="1" lang="ja-JP" altLang="en-US" sz="3600" dirty="0"/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1999431" y="5486598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400" dirty="0" smtClean="0">
                  <a:ea typeface="ＤＦ平成明朝体W7" pitchFamily="1" charset="-128"/>
                </a:rPr>
                <a:t>Ｏ</a:t>
              </a:r>
              <a:endParaRPr kumimoji="1" lang="ja-JP" altLang="en-US" sz="2400" dirty="0">
                <a:ea typeface="ＤＦ平成明朝体W7" pitchFamily="1" charset="-128"/>
              </a:endParaRPr>
            </a:p>
          </p:txBody>
        </p:sp>
      </p:grpSp>
      <p:sp>
        <p:nvSpPr>
          <p:cNvPr id="20" name="正方形/長方形 19"/>
          <p:cNvSpPr/>
          <p:nvPr/>
        </p:nvSpPr>
        <p:spPr>
          <a:xfrm>
            <a:off x="341973" y="2762264"/>
            <a:ext cx="111120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 smtClean="0">
                <a:solidFill>
                  <a:srgbClr val="FF0000"/>
                </a:solidFill>
              </a:rPr>
              <a:t>ａ＞０</a:t>
            </a:r>
            <a:endParaRPr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5078940" y="6125769"/>
            <a:ext cx="3655168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ja-JP" altLang="en-US" sz="2800" dirty="0" err="1" smtClean="0">
                <a:solidFill>
                  <a:srgbClr val="FF0000"/>
                </a:solidFill>
              </a:rPr>
              <a:t>ｘ</a:t>
            </a:r>
            <a:r>
              <a:rPr lang="ja-JP" altLang="en-US" sz="2800" dirty="0" smtClean="0">
                <a:solidFill>
                  <a:srgbClr val="FF0000"/>
                </a:solidFill>
              </a:rPr>
              <a:t>軸の下側で、下に開く</a:t>
            </a:r>
            <a:endParaRPr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32" name="フリーフォーム 31"/>
          <p:cNvSpPr/>
          <p:nvPr/>
        </p:nvSpPr>
        <p:spPr>
          <a:xfrm>
            <a:off x="526262" y="3487929"/>
            <a:ext cx="3050915" cy="2008232"/>
          </a:xfrm>
          <a:custGeom>
            <a:avLst/>
            <a:gdLst>
              <a:gd name="connsiteX0" fmla="*/ 2936 w 2692273"/>
              <a:gd name="connsiteY0" fmla="*/ 975 h 3890616"/>
              <a:gd name="connsiteX1" fmla="*/ 71175 w 2692273"/>
              <a:gd name="connsiteY1" fmla="*/ 383112 h 3890616"/>
              <a:gd name="connsiteX2" fmla="*/ 480608 w 2692273"/>
              <a:gd name="connsiteY2" fmla="*/ 2348390 h 3890616"/>
              <a:gd name="connsiteX3" fmla="*/ 930984 w 2692273"/>
              <a:gd name="connsiteY3" fmla="*/ 3508449 h 3890616"/>
              <a:gd name="connsiteX4" fmla="*/ 1326769 w 2692273"/>
              <a:gd name="connsiteY4" fmla="*/ 3890587 h 3890616"/>
              <a:gd name="connsiteX5" fmla="*/ 1763497 w 2692273"/>
              <a:gd name="connsiteY5" fmla="*/ 3494802 h 3890616"/>
              <a:gd name="connsiteX6" fmla="*/ 2172930 w 2692273"/>
              <a:gd name="connsiteY6" fmla="*/ 2321094 h 3890616"/>
              <a:gd name="connsiteX7" fmla="*/ 2609659 w 2692273"/>
              <a:gd name="connsiteY7" fmla="*/ 383112 h 3890616"/>
              <a:gd name="connsiteX8" fmla="*/ 2691545 w 2692273"/>
              <a:gd name="connsiteY8" fmla="*/ 975 h 3890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92273" h="3890616">
                <a:moveTo>
                  <a:pt x="2936" y="975"/>
                </a:moveTo>
                <a:cubicBezTo>
                  <a:pt x="-2751" y="-3575"/>
                  <a:pt x="-8437" y="-8124"/>
                  <a:pt x="71175" y="383112"/>
                </a:cubicBezTo>
                <a:cubicBezTo>
                  <a:pt x="150787" y="774348"/>
                  <a:pt x="337307" y="1827501"/>
                  <a:pt x="480608" y="2348390"/>
                </a:cubicBezTo>
                <a:cubicBezTo>
                  <a:pt x="623910" y="2869280"/>
                  <a:pt x="789957" y="3251416"/>
                  <a:pt x="930984" y="3508449"/>
                </a:cubicBezTo>
                <a:cubicBezTo>
                  <a:pt x="1072011" y="3765482"/>
                  <a:pt x="1188017" y="3892862"/>
                  <a:pt x="1326769" y="3890587"/>
                </a:cubicBezTo>
                <a:cubicBezTo>
                  <a:pt x="1465521" y="3888313"/>
                  <a:pt x="1622470" y="3756384"/>
                  <a:pt x="1763497" y="3494802"/>
                </a:cubicBezTo>
                <a:cubicBezTo>
                  <a:pt x="1904524" y="3233220"/>
                  <a:pt x="2031903" y="2839709"/>
                  <a:pt x="2172930" y="2321094"/>
                </a:cubicBezTo>
                <a:cubicBezTo>
                  <a:pt x="2313957" y="1802479"/>
                  <a:pt x="2523223" y="769799"/>
                  <a:pt x="2609659" y="383112"/>
                </a:cubicBezTo>
                <a:cubicBezTo>
                  <a:pt x="2696095" y="-3575"/>
                  <a:pt x="2693820" y="-1300"/>
                  <a:pt x="2691545" y="975"/>
                </a:cubicBezTo>
              </a:path>
            </a:pathLst>
          </a:cu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 32"/>
          <p:cNvSpPr/>
          <p:nvPr/>
        </p:nvSpPr>
        <p:spPr>
          <a:xfrm rot="10800000">
            <a:off x="5078941" y="3933056"/>
            <a:ext cx="3050915" cy="2008232"/>
          </a:xfrm>
          <a:custGeom>
            <a:avLst/>
            <a:gdLst>
              <a:gd name="connsiteX0" fmla="*/ 2936 w 2692273"/>
              <a:gd name="connsiteY0" fmla="*/ 975 h 3890616"/>
              <a:gd name="connsiteX1" fmla="*/ 71175 w 2692273"/>
              <a:gd name="connsiteY1" fmla="*/ 383112 h 3890616"/>
              <a:gd name="connsiteX2" fmla="*/ 480608 w 2692273"/>
              <a:gd name="connsiteY2" fmla="*/ 2348390 h 3890616"/>
              <a:gd name="connsiteX3" fmla="*/ 930984 w 2692273"/>
              <a:gd name="connsiteY3" fmla="*/ 3508449 h 3890616"/>
              <a:gd name="connsiteX4" fmla="*/ 1326769 w 2692273"/>
              <a:gd name="connsiteY4" fmla="*/ 3890587 h 3890616"/>
              <a:gd name="connsiteX5" fmla="*/ 1763497 w 2692273"/>
              <a:gd name="connsiteY5" fmla="*/ 3494802 h 3890616"/>
              <a:gd name="connsiteX6" fmla="*/ 2172930 w 2692273"/>
              <a:gd name="connsiteY6" fmla="*/ 2321094 h 3890616"/>
              <a:gd name="connsiteX7" fmla="*/ 2609659 w 2692273"/>
              <a:gd name="connsiteY7" fmla="*/ 383112 h 3890616"/>
              <a:gd name="connsiteX8" fmla="*/ 2691545 w 2692273"/>
              <a:gd name="connsiteY8" fmla="*/ 975 h 3890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92273" h="3890616">
                <a:moveTo>
                  <a:pt x="2936" y="975"/>
                </a:moveTo>
                <a:cubicBezTo>
                  <a:pt x="-2751" y="-3575"/>
                  <a:pt x="-8437" y="-8124"/>
                  <a:pt x="71175" y="383112"/>
                </a:cubicBezTo>
                <a:cubicBezTo>
                  <a:pt x="150787" y="774348"/>
                  <a:pt x="337307" y="1827501"/>
                  <a:pt x="480608" y="2348390"/>
                </a:cubicBezTo>
                <a:cubicBezTo>
                  <a:pt x="623910" y="2869280"/>
                  <a:pt x="789957" y="3251416"/>
                  <a:pt x="930984" y="3508449"/>
                </a:cubicBezTo>
                <a:cubicBezTo>
                  <a:pt x="1072011" y="3765482"/>
                  <a:pt x="1188017" y="3892862"/>
                  <a:pt x="1326769" y="3890587"/>
                </a:cubicBezTo>
                <a:cubicBezTo>
                  <a:pt x="1465521" y="3888313"/>
                  <a:pt x="1622470" y="3756384"/>
                  <a:pt x="1763497" y="3494802"/>
                </a:cubicBezTo>
                <a:cubicBezTo>
                  <a:pt x="1904524" y="3233220"/>
                  <a:pt x="2031903" y="2839709"/>
                  <a:pt x="2172930" y="2321094"/>
                </a:cubicBezTo>
                <a:cubicBezTo>
                  <a:pt x="2313957" y="1802479"/>
                  <a:pt x="2523223" y="769799"/>
                  <a:pt x="2609659" y="383112"/>
                </a:cubicBezTo>
                <a:cubicBezTo>
                  <a:pt x="2696095" y="-3575"/>
                  <a:pt x="2693820" y="-1300"/>
                  <a:pt x="2691545" y="975"/>
                </a:cubicBezTo>
              </a:path>
            </a:pathLst>
          </a:cu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9007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0" grpId="0" animBg="1"/>
      <p:bldP spid="13" grpId="0"/>
      <p:bldP spid="20" grpId="0"/>
      <p:bldP spid="22" grpId="0" animBg="1"/>
      <p:bldP spid="32" grpId="0" animBg="1"/>
      <p:bldP spid="3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正方形/長方形 150"/>
          <p:cNvSpPr/>
          <p:nvPr/>
        </p:nvSpPr>
        <p:spPr>
          <a:xfrm>
            <a:off x="179512" y="53591"/>
            <a:ext cx="210666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 smtClean="0"/>
              <a:t>ｙ</a:t>
            </a:r>
            <a:r>
              <a:rPr lang="ja-JP" altLang="en-US" sz="3200" dirty="0" smtClean="0"/>
              <a:t>＝（　　）</a:t>
            </a:r>
            <a:r>
              <a:rPr lang="ja-JP" altLang="en-US" sz="3200" dirty="0" err="1" smtClean="0"/>
              <a:t>ｘ</a:t>
            </a:r>
            <a:r>
              <a:rPr lang="en-US" altLang="ja-JP" sz="3200" baseline="30000" dirty="0" smtClean="0"/>
              <a:t>2</a:t>
            </a:r>
            <a:endParaRPr lang="ja-JP" altLang="en-US" sz="3200" dirty="0"/>
          </a:p>
        </p:txBody>
      </p:sp>
      <p:graphicFrame>
        <p:nvGraphicFramePr>
          <p:cNvPr id="61" name="表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6307993"/>
              </p:ext>
            </p:extLst>
          </p:nvPr>
        </p:nvGraphicFramePr>
        <p:xfrm>
          <a:off x="1115454" y="638366"/>
          <a:ext cx="7724498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0354"/>
                <a:gridCol w="854544"/>
                <a:gridCol w="772450"/>
                <a:gridCol w="772450"/>
                <a:gridCol w="772450"/>
                <a:gridCol w="772450"/>
                <a:gridCol w="772450"/>
                <a:gridCol w="772450"/>
                <a:gridCol w="772450"/>
                <a:gridCol w="772450"/>
              </a:tblGrid>
              <a:tr h="139040"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ｘ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……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-3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-2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-1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0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1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2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3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…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ｙ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……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　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…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" name="正方形/長方形 23"/>
          <p:cNvSpPr/>
          <p:nvPr/>
        </p:nvSpPr>
        <p:spPr>
          <a:xfrm>
            <a:off x="198441" y="4568587"/>
            <a:ext cx="210666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 smtClean="0"/>
              <a:t>ｙ</a:t>
            </a:r>
            <a:r>
              <a:rPr lang="ja-JP" altLang="en-US" sz="3200" dirty="0" smtClean="0"/>
              <a:t>＝（　　）</a:t>
            </a:r>
            <a:r>
              <a:rPr lang="ja-JP" altLang="en-US" sz="3200" dirty="0" err="1" smtClean="0"/>
              <a:t>ｘ</a:t>
            </a:r>
            <a:r>
              <a:rPr lang="en-US" altLang="ja-JP" sz="3200" baseline="30000" dirty="0" smtClean="0"/>
              <a:t>2</a:t>
            </a:r>
            <a:endParaRPr lang="ja-JP" altLang="en-US" sz="3200" dirty="0"/>
          </a:p>
        </p:txBody>
      </p:sp>
      <p:sp>
        <p:nvSpPr>
          <p:cNvPr id="22" name="正方形/長方形 21"/>
          <p:cNvSpPr/>
          <p:nvPr/>
        </p:nvSpPr>
        <p:spPr>
          <a:xfrm>
            <a:off x="183053" y="2268161"/>
            <a:ext cx="210666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 smtClean="0"/>
              <a:t>ｙ</a:t>
            </a:r>
            <a:r>
              <a:rPr lang="ja-JP" altLang="en-US" sz="3200" dirty="0" smtClean="0"/>
              <a:t>＝（　　）</a:t>
            </a:r>
            <a:r>
              <a:rPr lang="ja-JP" altLang="en-US" sz="3200" dirty="0" err="1" smtClean="0"/>
              <a:t>ｘ</a:t>
            </a:r>
            <a:r>
              <a:rPr lang="en-US" altLang="ja-JP" sz="3200" baseline="30000" dirty="0" smtClean="0"/>
              <a:t>2</a:t>
            </a:r>
            <a:endParaRPr lang="ja-JP" altLang="en-US" sz="3200" dirty="0"/>
          </a:p>
        </p:txBody>
      </p:sp>
      <p:graphicFrame>
        <p:nvGraphicFramePr>
          <p:cNvPr id="23" name="表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5150539"/>
              </p:ext>
            </p:extLst>
          </p:nvPr>
        </p:nvGraphicFramePr>
        <p:xfrm>
          <a:off x="1118995" y="2852936"/>
          <a:ext cx="7724498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0354"/>
                <a:gridCol w="854544"/>
                <a:gridCol w="772450"/>
                <a:gridCol w="772450"/>
                <a:gridCol w="772450"/>
                <a:gridCol w="772450"/>
                <a:gridCol w="772450"/>
                <a:gridCol w="772450"/>
                <a:gridCol w="772450"/>
                <a:gridCol w="772450"/>
              </a:tblGrid>
              <a:tr h="139040"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ｘ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……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-3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-2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-1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0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1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2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3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…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ｙ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……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　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…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2" name="表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17565"/>
              </p:ext>
            </p:extLst>
          </p:nvPr>
        </p:nvGraphicFramePr>
        <p:xfrm>
          <a:off x="1115616" y="5301208"/>
          <a:ext cx="7724498" cy="1280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0354"/>
                <a:gridCol w="854544"/>
                <a:gridCol w="772450"/>
                <a:gridCol w="772450"/>
                <a:gridCol w="772450"/>
                <a:gridCol w="772450"/>
                <a:gridCol w="772450"/>
                <a:gridCol w="772450"/>
                <a:gridCol w="772450"/>
                <a:gridCol w="772450"/>
              </a:tblGrid>
              <a:tr h="139040"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ｘ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……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-3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-2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-1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0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1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2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3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…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ｙ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……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 smtClean="0"/>
                        <a:t>　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3600" dirty="0" smtClean="0"/>
                        <a:t>…</a:t>
                      </a:r>
                      <a:endParaRPr kumimoji="1" lang="ja-JP" altLang="en-US" sz="36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401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1782</TotalTime>
  <Words>505</Words>
  <Application>Microsoft Office PowerPoint</Application>
  <PresentationFormat>画面に合わせる (4:3)</PresentationFormat>
  <Paragraphs>262</Paragraphs>
  <Slides>9</Slides>
  <Notes>6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0" baseType="lpstr">
      <vt:lpstr>Office ​​テーマ</vt:lpstr>
      <vt:lpstr>関数ｙ＝ａｘ2のグラフ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関数y＝ax2のグラフ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一次関数</dc:title>
  <dc:creator>teacher</dc:creator>
  <cp:lastModifiedBy>kajukun</cp:lastModifiedBy>
  <cp:revision>110</cp:revision>
  <dcterms:created xsi:type="dcterms:W3CDTF">2013-07-01T05:47:01Z</dcterms:created>
  <dcterms:modified xsi:type="dcterms:W3CDTF">2016-10-10T10:42:52Z</dcterms:modified>
</cp:coreProperties>
</file>