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9" r:id="rId4"/>
    <p:sldId id="266" r:id="rId5"/>
    <p:sldId id="267" r:id="rId6"/>
    <p:sldId id="258" r:id="rId7"/>
    <p:sldId id="260" r:id="rId8"/>
    <p:sldId id="261" r:id="rId9"/>
    <p:sldId id="270" r:id="rId10"/>
    <p:sldId id="259" r:id="rId11"/>
    <p:sldId id="271" r:id="rId12"/>
    <p:sldId id="272" r:id="rId13"/>
    <p:sldId id="265" r:id="rId14"/>
    <p:sldId id="262" r:id="rId15"/>
    <p:sldId id="263" r:id="rId16"/>
    <p:sldId id="264" r:id="rId17"/>
    <p:sldId id="268"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2" autoAdjust="0"/>
  </p:normalViewPr>
  <p:slideViewPr>
    <p:cSldViewPr>
      <p:cViewPr varScale="1">
        <p:scale>
          <a:sx n="86" d="100"/>
          <a:sy n="86" d="100"/>
        </p:scale>
        <p:origin x="-810"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5D5CE502-479C-4871-AC4B-7EDD6E39B58F}" type="datetimeFigureOut">
              <a:rPr kumimoji="1" lang="ja-JP" altLang="en-US" smtClean="0"/>
              <a:t>2018/12/12</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45496CE2-5244-4CAB-81DC-761C5EF03423}" type="slidenum">
              <a:rPr kumimoji="1" lang="ja-JP" altLang="en-US" smtClean="0"/>
              <a:t>‹#›</a:t>
            </a:fld>
            <a:endParaRPr kumimoji="1" lang="ja-JP" altLang="en-US"/>
          </a:p>
        </p:txBody>
      </p:sp>
    </p:spTree>
    <p:extLst>
      <p:ext uri="{BB962C8B-B14F-4D97-AF65-F5344CB8AC3E}">
        <p14:creationId xmlns:p14="http://schemas.microsoft.com/office/powerpoint/2010/main" val="2303271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AE0D921-32FF-4894-96C5-31264601F4AD}" type="slidenum">
              <a:rPr lang="ja-JP" altLang="en-US"/>
              <a:pPr eaLnBrk="1" hangingPunct="1"/>
              <a:t>9</a:t>
            </a:fld>
            <a:endParaRPr lang="ja-JP" altLang="en-US"/>
          </a:p>
        </p:txBody>
      </p:sp>
    </p:spTree>
    <p:extLst>
      <p:ext uri="{BB962C8B-B14F-4D97-AF65-F5344CB8AC3E}">
        <p14:creationId xmlns:p14="http://schemas.microsoft.com/office/powerpoint/2010/main" val="172030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130913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60207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355932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295958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199328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108188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3874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261440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376420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101042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9040B8-D2D9-4233-A572-B8939CAA141B}" type="datetimeFigureOut">
              <a:rPr kumimoji="1" lang="ja-JP" altLang="en-US" smtClean="0"/>
              <a:t>2018/12/12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284130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040B8-D2D9-4233-A572-B8939CAA141B}" type="datetimeFigureOut">
              <a:rPr kumimoji="1" lang="ja-JP" altLang="en-US" smtClean="0"/>
              <a:t>2018/12/12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4E7C5-1517-4EF1-BA63-3E0D366997A6}" type="slidenum">
              <a:rPr kumimoji="1" lang="ja-JP" altLang="en-US" smtClean="0"/>
              <a:t>‹#›</a:t>
            </a:fld>
            <a:endParaRPr kumimoji="1" lang="ja-JP" altLang="en-US"/>
          </a:p>
        </p:txBody>
      </p:sp>
    </p:spTree>
    <p:extLst>
      <p:ext uri="{BB962C8B-B14F-4D97-AF65-F5344CB8AC3E}">
        <p14:creationId xmlns:p14="http://schemas.microsoft.com/office/powerpoint/2010/main" val="380839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jp/url?sa=i&amp;rct=j&amp;q=&amp;esrc=s&amp;frm=1&amp;source=images&amp;cd=&amp;cad=rja&amp;docid=1pKxtQ0vhyTsLM&amp;tbnid=u4lJZjo2fu23NM:&amp;ved=0CAUQjRw&amp;url=http://art.shoukoyamada.com/illust2/illust2-img1.htm&amp;ei=Hg6dUtLaE8HIkAXqnIGIDg&amp;bvm=bv.57155469,d.dGI&amp;psig=AFQjCNEIR2K5H_2xUJfPfUImrm-ngN32Sg&amp;ust=1386110844669914"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google.co.jp/url?sa=i&amp;rct=j&amp;q=&amp;esrc=s&amp;frm=1&amp;source=images&amp;cd=&amp;cad=rja&amp;docid=K84-eQrdN1gpMM&amp;tbnid=8qbIW9pPoAxBvM:&amp;ved=0CAUQjRw&amp;url=http://wanpug.blog83.fc2.com/blog-entry-160.html&amp;ei=-yKdUrrcA8XXkgWA7oEI&amp;bvm=bv.57155469,d.dGI&amp;psig=AFQjCNEjj0gU2uMkP_kpFZuMw0jq3xrvSg&amp;ust=1386116172965783"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hyperlink" Target="http://www.google.co.jp/url?sa=i&amp;rct=j&amp;q=&amp;esrc=s&amp;frm=1&amp;source=images&amp;cd=&amp;cad=rja&amp;docid=1pKxtQ0vhyTsLM&amp;tbnid=u4lJZjo2fu23NM:&amp;ved=0CAUQjRw&amp;url=http://art.shoukoyamada.com/illust2/illust2-img1.htm&amp;ei=Hg6dUtLaE8HIkAXqnIGIDg&amp;bvm=bv.57155469,d.dGI&amp;psig=AFQjCNEIR2K5H_2xUJfPfUImrm-ngN32Sg&amp;ust=1386110844669914" TargetMode="External"/><Relationship Id="rId1" Type="http://schemas.openxmlformats.org/officeDocument/2006/relationships/slideLayout" Target="../slideLayouts/slideLayout2.xml"/><Relationship Id="rId6" Type="http://schemas.openxmlformats.org/officeDocument/2006/relationships/hyperlink" Target="http://www.google.co.jp/url?sa=i&amp;rct=j&amp;q=&amp;esrc=s&amp;frm=1&amp;source=images&amp;cd=&amp;cad=rja&amp;docid=E6oCcFlm_1q25M&amp;tbnid=NXCFLkluP6vHmM:&amp;ved=0CAUQjRw&amp;url=http://www.projectdd.jp/2012/07/groovisions.html&amp;ei=kCOdUp-EFo_qlAWjqYHACw&amp;bvm=bv.57155469,d.dGI&amp;psig=AFQjCNHKG39MiJN2O-r-iEXxQCTym7s0WA&amp;ust=1386116301765378" TargetMode="External"/><Relationship Id="rId5" Type="http://schemas.openxmlformats.org/officeDocument/2006/relationships/image" Target="../media/image10.jpeg"/><Relationship Id="rId4" Type="http://schemas.openxmlformats.org/officeDocument/2006/relationships/hyperlink" Target="http://www.google.co.jp/url?sa=i&amp;rct=j&amp;q=&amp;esrc=s&amp;frm=1&amp;source=images&amp;cd=&amp;cad=rja&amp;docid=K84-eQrdN1gpMM&amp;tbnid=8qbIW9pPoAxBvM:&amp;ved=0CAUQjRw&amp;url=http://wanpug.blog83.fc2.com/blog-entry-160.html&amp;ei=-yKdUrrcA8XXkgWA7oEI&amp;bvm=bv.57155469,d.dGI&amp;psig=AFQjCNEjj0gU2uMkP_kpFZuMw0jq3xrvSg&amp;ust=138611617296578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jp/url?sa=i&amp;rct=j&amp;q=&amp;esrc=s&amp;frm=1&amp;source=images&amp;cd=&amp;cad=rja&amp;docid=OHbbR_eAsHylzM&amp;tbnid=Xvy1EB3AjUR6aM:&amp;ved=0CAUQjRw&amp;url=http://www.orcaland.gr.jp/~morris/nikki/2011korea.htm&amp;ei=cAidUuWoIYrBkgWTnoDIAw&amp;bvm=bv.57155469,d.dGI&amp;psig=AFQjCNHHFBJmktPXkfwXsRZ3OifixdbN4A&amp;ust=1386109344025300"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jp/url?sa=i&amp;rct=j&amp;q=&amp;esrc=s&amp;source=images&amp;cd=&amp;cad=rja&amp;uact=8&amp;ved=0ahUKEwj4ufHQhOLQAhWLq5QKHefxA8YQjRwIBw&amp;url=http://kaminarizakura.cocolog-nifty.com/hea/2010/01/post-8727.html&amp;psig=AFQjCNHhyC7H6Uj-LisStlnwaKsDmsL6Rg&amp;ust=148119839924953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jp/url?sa=i&amp;rct=j&amp;q=&amp;esrc=s&amp;source=images&amp;cd=&amp;cad=rja&amp;uact=8&amp;ved=0ahUKEwj4ufHQhOLQAhWLq5QKHefxA8YQjRwIBw&amp;url=http://kaminarizakura.cocolog-nifty.com/hea/2010/01/post-8727.html&amp;psig=AFQjCNHhyC7H6Uj-LisStlnwaKsDmsL6Rg&amp;ust=148119839924953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jp/url?sa=i&amp;rct=j&amp;q=&amp;esrc=s&amp;frm=1&amp;source=images&amp;cd=&amp;cad=rja&amp;docid=1pKxtQ0vhyTsLM&amp;tbnid=u4lJZjo2fu23NM:&amp;ved=0CAUQjRw&amp;url=http://art.shoukoyamada.com/illust2/illust2-img1.htm&amp;ei=Hg6dUtLaE8HIkAXqnIGIDg&amp;bvm=bv.57155469,d.dGI&amp;psig=AFQjCNEIR2K5H_2xUJfPfUImrm-ngN32Sg&amp;ust=138611084466991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836712"/>
            <a:ext cx="7772400" cy="1470025"/>
          </a:xfrm>
        </p:spPr>
        <p:txBody>
          <a:bodyPr>
            <a:normAutofit/>
          </a:bodyPr>
          <a:lstStyle/>
          <a:p>
            <a:r>
              <a:rPr lang="ja-JP" altLang="en-US" sz="8800" dirty="0"/>
              <a:t>相似</a:t>
            </a:r>
            <a:r>
              <a:rPr kumimoji="1" lang="ja-JP" altLang="en-US" sz="8800" dirty="0" smtClean="0"/>
              <a:t>の利用</a:t>
            </a:r>
            <a:endParaRPr kumimoji="1" lang="ja-JP" altLang="en-US" sz="8800" dirty="0"/>
          </a:p>
        </p:txBody>
      </p:sp>
      <p:sp>
        <p:nvSpPr>
          <p:cNvPr id="3" name="サブタイトル 2"/>
          <p:cNvSpPr>
            <a:spLocks noGrp="1"/>
          </p:cNvSpPr>
          <p:nvPr>
            <p:ph type="subTitle" idx="1"/>
          </p:nvPr>
        </p:nvSpPr>
        <p:spPr>
          <a:xfrm>
            <a:off x="1077380" y="2924944"/>
            <a:ext cx="6984776" cy="3240360"/>
          </a:xfrm>
          <a:solidFill>
            <a:srgbClr val="FFFF00"/>
          </a:solidFill>
        </p:spPr>
        <p:txBody>
          <a:bodyPr>
            <a:noAutofit/>
          </a:bodyPr>
          <a:lstStyle/>
          <a:p>
            <a:r>
              <a:rPr kumimoji="1" lang="ja-JP" altLang="en-US" sz="4800" dirty="0" smtClean="0">
                <a:solidFill>
                  <a:schemeClr val="tx1"/>
                </a:solidFill>
              </a:rPr>
              <a:t>本時の目標</a:t>
            </a:r>
            <a:endParaRPr kumimoji="1" lang="en-US" altLang="ja-JP" sz="4800" dirty="0" smtClean="0">
              <a:solidFill>
                <a:schemeClr val="tx1"/>
              </a:solidFill>
            </a:endParaRPr>
          </a:p>
          <a:p>
            <a:pPr algn="l"/>
            <a:r>
              <a:rPr lang="ja-JP" altLang="en-US" sz="4800" dirty="0" smtClean="0">
                <a:solidFill>
                  <a:schemeClr val="tx1"/>
                </a:solidFill>
              </a:rPr>
              <a:t>「身近にある事象を、相似な図形の性質を使って解決することができる。」</a:t>
            </a:r>
            <a:endParaRPr kumimoji="1" lang="ja-JP" altLang="en-US" sz="4800" dirty="0">
              <a:solidFill>
                <a:schemeClr val="tx1"/>
              </a:solidFill>
            </a:endParaRPr>
          </a:p>
        </p:txBody>
      </p:sp>
    </p:spTree>
    <p:extLst>
      <p:ext uri="{BB962C8B-B14F-4D97-AF65-F5344CB8AC3E}">
        <p14:creationId xmlns:p14="http://schemas.microsoft.com/office/powerpoint/2010/main" val="3607954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リーフォーム 1"/>
          <p:cNvSpPr/>
          <p:nvPr/>
        </p:nvSpPr>
        <p:spPr>
          <a:xfrm>
            <a:off x="8350786" y="2434728"/>
            <a:ext cx="364877" cy="4021156"/>
          </a:xfrm>
          <a:custGeom>
            <a:avLst/>
            <a:gdLst>
              <a:gd name="connsiteX0" fmla="*/ 0 w 364877"/>
              <a:gd name="connsiteY0" fmla="*/ 0 h 4021156"/>
              <a:gd name="connsiteX1" fmla="*/ 286438 w 364877"/>
              <a:gd name="connsiteY1" fmla="*/ 958467 h 4021156"/>
              <a:gd name="connsiteX2" fmla="*/ 363556 w 364877"/>
              <a:gd name="connsiteY2" fmla="*/ 1938968 h 4021156"/>
              <a:gd name="connsiteX3" fmla="*/ 308472 w 364877"/>
              <a:gd name="connsiteY3" fmla="*/ 3007605 h 4021156"/>
              <a:gd name="connsiteX4" fmla="*/ 11016 w 364877"/>
              <a:gd name="connsiteY4" fmla="*/ 4021156 h 402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77" h="4021156">
                <a:moveTo>
                  <a:pt x="0" y="0"/>
                </a:moveTo>
                <a:cubicBezTo>
                  <a:pt x="112922" y="317653"/>
                  <a:pt x="225845" y="635306"/>
                  <a:pt x="286438" y="958467"/>
                </a:cubicBezTo>
                <a:cubicBezTo>
                  <a:pt x="347031" y="1281628"/>
                  <a:pt x="359884" y="1597445"/>
                  <a:pt x="363556" y="1938968"/>
                </a:cubicBezTo>
                <a:cubicBezTo>
                  <a:pt x="367228" y="2280491"/>
                  <a:pt x="367229" y="2660574"/>
                  <a:pt x="308472" y="3007605"/>
                </a:cubicBezTo>
                <a:cubicBezTo>
                  <a:pt x="249715" y="3354636"/>
                  <a:pt x="130365" y="3687896"/>
                  <a:pt x="11016" y="40211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9531" y="2457818"/>
            <a:ext cx="2092660" cy="399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611559" y="6453336"/>
            <a:ext cx="81558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flipH="1">
            <a:off x="6379238" y="1545187"/>
            <a:ext cx="183972" cy="91263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19309152" flipH="1">
            <a:off x="5825572" y="1688797"/>
            <a:ext cx="835415" cy="20811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361517" y="2864983"/>
            <a:ext cx="298715" cy="30628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ea typeface="ＤＦ特太ゴシック体" panose="02010609000101010101" pitchFamily="1" charset="-128"/>
              </a:rPr>
              <a:t>○　</a:t>
            </a:r>
            <a:r>
              <a:rPr kumimoji="1" lang="en-US" altLang="ja-JP" dirty="0" smtClean="0">
                <a:solidFill>
                  <a:schemeClr val="tx1"/>
                </a:solidFill>
                <a:ea typeface="ＤＦ特太ゴシック体" panose="02010609000101010101" pitchFamily="1" charset="-128"/>
              </a:rPr>
              <a:t>×</a:t>
            </a:r>
            <a:r>
              <a:rPr kumimoji="1" lang="ja-JP" altLang="en-US" dirty="0" smtClean="0">
                <a:solidFill>
                  <a:schemeClr val="tx1"/>
                </a:solidFill>
                <a:ea typeface="ＤＦ特太ゴシック体" panose="02010609000101010101" pitchFamily="1" charset="-128"/>
              </a:rPr>
              <a:t>　病　院</a:t>
            </a:r>
            <a:endParaRPr kumimoji="1" lang="ja-JP" altLang="en-US" dirty="0">
              <a:solidFill>
                <a:schemeClr val="tx1"/>
              </a:solidFill>
              <a:ea typeface="ＤＦ特太ゴシック体" panose="02010609000101010101" pitchFamily="1" charset="-128"/>
            </a:endParaRPr>
          </a:p>
        </p:txBody>
      </p:sp>
      <p:sp>
        <p:nvSpPr>
          <p:cNvPr id="12" name="正方形/長方形 11"/>
          <p:cNvSpPr/>
          <p:nvPr/>
        </p:nvSpPr>
        <p:spPr>
          <a:xfrm>
            <a:off x="6269531" y="2432935"/>
            <a:ext cx="2092660"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ea typeface="ＤＦ特太ゴシック体" panose="02010609000101010101" pitchFamily="1" charset="-128"/>
              </a:rPr>
              <a:t>○　</a:t>
            </a:r>
            <a:r>
              <a:rPr kumimoji="1" lang="en-US" altLang="ja-JP" sz="2000" dirty="0" smtClean="0">
                <a:solidFill>
                  <a:schemeClr val="tx1"/>
                </a:solidFill>
                <a:ea typeface="ＤＦ特太ゴシック体" panose="02010609000101010101" pitchFamily="1" charset="-128"/>
              </a:rPr>
              <a:t>×</a:t>
            </a:r>
            <a:r>
              <a:rPr kumimoji="1" lang="ja-JP" altLang="en-US" sz="2000" dirty="0" smtClean="0">
                <a:solidFill>
                  <a:schemeClr val="tx1"/>
                </a:solidFill>
                <a:ea typeface="ＤＦ特太ゴシック体" panose="02010609000101010101" pitchFamily="1" charset="-128"/>
              </a:rPr>
              <a:t>　病　院</a:t>
            </a:r>
            <a:endParaRPr kumimoji="1" lang="ja-JP" altLang="en-US" sz="2000" dirty="0">
              <a:solidFill>
                <a:schemeClr val="tx1"/>
              </a:solidFill>
              <a:ea typeface="ＤＦ特太ゴシック体" panose="02010609000101010101" pitchFamily="1" charset="-128"/>
            </a:endParaRPr>
          </a:p>
        </p:txBody>
      </p:sp>
      <p:sp>
        <p:nvSpPr>
          <p:cNvPr id="16" name="二等辺三角形 15"/>
          <p:cNvSpPr/>
          <p:nvPr/>
        </p:nvSpPr>
        <p:spPr>
          <a:xfrm>
            <a:off x="30193" y="1558929"/>
            <a:ext cx="6490972" cy="4896035"/>
          </a:xfrm>
          <a:prstGeom prst="triangle">
            <a:avLst>
              <a:gd name="adj" fmla="val 10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8362191" y="4103276"/>
            <a:ext cx="886781" cy="523220"/>
          </a:xfrm>
          <a:prstGeom prst="rect">
            <a:avLst/>
          </a:prstGeom>
          <a:solidFill>
            <a:schemeClr val="bg1"/>
          </a:solidFill>
        </p:spPr>
        <p:txBody>
          <a:bodyPr wrap="none" rtlCol="0">
            <a:spAutoFit/>
          </a:bodyPr>
          <a:lstStyle/>
          <a:p>
            <a:r>
              <a:rPr kumimoji="1" lang="en-US" altLang="ja-JP" sz="2800" dirty="0" smtClean="0"/>
              <a:t>29</a:t>
            </a:r>
            <a:r>
              <a:rPr kumimoji="1" lang="ja-JP" altLang="en-US" sz="2800" dirty="0" smtClean="0"/>
              <a:t>ｍ</a:t>
            </a:r>
            <a:endParaRPr kumimoji="1" lang="ja-JP" altLang="en-US" sz="2800" dirty="0"/>
          </a:p>
        </p:txBody>
      </p:sp>
      <p:sp>
        <p:nvSpPr>
          <p:cNvPr id="3" name="フリーフォーム 2"/>
          <p:cNvSpPr/>
          <p:nvPr/>
        </p:nvSpPr>
        <p:spPr>
          <a:xfrm>
            <a:off x="6510969" y="1575412"/>
            <a:ext cx="342702" cy="848299"/>
          </a:xfrm>
          <a:custGeom>
            <a:avLst/>
            <a:gdLst>
              <a:gd name="connsiteX0" fmla="*/ 0 w 342702"/>
              <a:gd name="connsiteY0" fmla="*/ 0 h 848299"/>
              <a:gd name="connsiteX1" fmla="*/ 231354 w 342702"/>
              <a:gd name="connsiteY1" fmla="*/ 154236 h 848299"/>
              <a:gd name="connsiteX2" fmla="*/ 341523 w 342702"/>
              <a:gd name="connsiteY2" fmla="*/ 440675 h 848299"/>
              <a:gd name="connsiteX3" fmla="*/ 275421 w 342702"/>
              <a:gd name="connsiteY3" fmla="*/ 705080 h 848299"/>
              <a:gd name="connsiteX4" fmla="*/ 66101 w 342702"/>
              <a:gd name="connsiteY4" fmla="*/ 848299 h 84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02" h="848299">
                <a:moveTo>
                  <a:pt x="0" y="0"/>
                </a:moveTo>
                <a:cubicBezTo>
                  <a:pt x="87216" y="40395"/>
                  <a:pt x="174433" y="80790"/>
                  <a:pt x="231354" y="154236"/>
                </a:cubicBezTo>
                <a:cubicBezTo>
                  <a:pt x="288275" y="227682"/>
                  <a:pt x="334178" y="348868"/>
                  <a:pt x="341523" y="440675"/>
                </a:cubicBezTo>
                <a:cubicBezTo>
                  <a:pt x="348868" y="532482"/>
                  <a:pt x="321325" y="637143"/>
                  <a:pt x="275421" y="705080"/>
                </a:cubicBezTo>
                <a:cubicBezTo>
                  <a:pt x="229517" y="773017"/>
                  <a:pt x="147809" y="810658"/>
                  <a:pt x="66101" y="84829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593678" y="1739892"/>
            <a:ext cx="704039" cy="523220"/>
          </a:xfrm>
          <a:prstGeom prst="rect">
            <a:avLst/>
          </a:prstGeom>
          <a:solidFill>
            <a:schemeClr val="bg1"/>
          </a:solidFill>
        </p:spPr>
        <p:txBody>
          <a:bodyPr wrap="none" rtlCol="0">
            <a:spAutoFit/>
          </a:bodyPr>
          <a:lstStyle/>
          <a:p>
            <a:r>
              <a:rPr kumimoji="1" lang="en-US" altLang="ja-JP" sz="2800" dirty="0" smtClean="0"/>
              <a:t>1</a:t>
            </a:r>
            <a:r>
              <a:rPr kumimoji="1" lang="ja-JP" altLang="en-US" sz="2800" dirty="0" smtClean="0"/>
              <a:t>ｍ</a:t>
            </a:r>
            <a:endParaRPr kumimoji="1" lang="ja-JP" altLang="en-US" sz="2800" dirty="0"/>
          </a:p>
        </p:txBody>
      </p:sp>
    </p:spTree>
    <p:extLst>
      <p:ext uri="{BB962C8B-B14F-4D97-AF65-F5344CB8AC3E}">
        <p14:creationId xmlns:p14="http://schemas.microsoft.com/office/powerpoint/2010/main" val="50422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9" grpId="0" animBg="1"/>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flipH="1">
            <a:off x="4766386" y="1847398"/>
            <a:ext cx="885734" cy="43899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19543743" flipH="1">
            <a:off x="1433441" y="2431783"/>
            <a:ext cx="4954278" cy="6684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二等辺三角形 6"/>
          <p:cNvSpPr/>
          <p:nvPr/>
        </p:nvSpPr>
        <p:spPr>
          <a:xfrm>
            <a:off x="-2340768" y="1662509"/>
            <a:ext cx="7782377" cy="5294883"/>
          </a:xfrm>
          <a:prstGeom prst="triangle">
            <a:avLst>
              <a:gd name="adj" fmla="val 10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72649" y="2067577"/>
            <a:ext cx="1733167" cy="1015663"/>
          </a:xfrm>
          <a:prstGeom prst="rect">
            <a:avLst/>
          </a:prstGeom>
          <a:noFill/>
        </p:spPr>
        <p:txBody>
          <a:bodyPr wrap="none" rtlCol="0">
            <a:spAutoFit/>
          </a:bodyPr>
          <a:lstStyle/>
          <a:p>
            <a:r>
              <a:rPr kumimoji="1" lang="en-US" altLang="ja-JP" sz="6000" dirty="0" smtClean="0">
                <a:solidFill>
                  <a:srgbClr val="FF0000"/>
                </a:solidFill>
              </a:rPr>
              <a:t>60°</a:t>
            </a:r>
            <a:endParaRPr kumimoji="1" lang="ja-JP" altLang="en-US" sz="6000" dirty="0">
              <a:solidFill>
                <a:srgbClr val="FF0000"/>
              </a:solidFill>
            </a:endParaRPr>
          </a:p>
        </p:txBody>
      </p:sp>
      <p:sp>
        <p:nvSpPr>
          <p:cNvPr id="11" name="テキスト ボックス 10"/>
          <p:cNvSpPr txBox="1"/>
          <p:nvPr/>
        </p:nvSpPr>
        <p:spPr>
          <a:xfrm>
            <a:off x="1367859" y="270691"/>
            <a:ext cx="6797054"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sz="3200" dirty="0"/>
              <a:t>相</a:t>
            </a:r>
            <a:r>
              <a:rPr lang="ja-JP" altLang="en-US" sz="3200" dirty="0" smtClean="0"/>
              <a:t>似な三角形の縮図を書いて求める</a:t>
            </a:r>
            <a:r>
              <a:rPr kumimoji="1" lang="ja-JP" altLang="en-US" sz="3200" dirty="0" smtClean="0"/>
              <a:t>。</a:t>
            </a:r>
            <a:endParaRPr kumimoji="1" lang="ja-JP" altLang="en-US" sz="3200" dirty="0"/>
          </a:p>
        </p:txBody>
      </p:sp>
    </p:spTree>
    <p:extLst>
      <p:ext uri="{BB962C8B-B14F-4D97-AF65-F5344CB8AC3E}">
        <p14:creationId xmlns:p14="http://schemas.microsoft.com/office/powerpoint/2010/main" val="297918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a:off x="899592" y="1124744"/>
            <a:ext cx="6889010" cy="4582139"/>
          </a:xfrm>
          <a:prstGeom prst="triangle">
            <a:avLst>
              <a:gd name="adj" fmla="val 10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194692" y="5643181"/>
            <a:ext cx="792088" cy="523220"/>
          </a:xfrm>
          <a:prstGeom prst="rect">
            <a:avLst/>
          </a:prstGeom>
          <a:noFill/>
        </p:spPr>
        <p:txBody>
          <a:bodyPr wrap="square" rtlCol="0">
            <a:spAutoFit/>
          </a:bodyPr>
          <a:lstStyle/>
          <a:p>
            <a:r>
              <a:rPr kumimoji="1" lang="ja-JP" altLang="en-US" sz="2800" dirty="0" smtClean="0"/>
              <a:t>Ｘｍ</a:t>
            </a:r>
            <a:endParaRPr kumimoji="1" lang="ja-JP" altLang="en-US" sz="2800" dirty="0"/>
          </a:p>
        </p:txBody>
      </p:sp>
      <p:sp>
        <p:nvSpPr>
          <p:cNvPr id="9" name="フリーフォーム 8"/>
          <p:cNvSpPr/>
          <p:nvPr/>
        </p:nvSpPr>
        <p:spPr>
          <a:xfrm>
            <a:off x="7788602" y="1124743"/>
            <a:ext cx="521690" cy="4582139"/>
          </a:xfrm>
          <a:custGeom>
            <a:avLst/>
            <a:gdLst>
              <a:gd name="connsiteX0" fmla="*/ 0 w 364877"/>
              <a:gd name="connsiteY0" fmla="*/ 0 h 4021156"/>
              <a:gd name="connsiteX1" fmla="*/ 286438 w 364877"/>
              <a:gd name="connsiteY1" fmla="*/ 958467 h 4021156"/>
              <a:gd name="connsiteX2" fmla="*/ 363556 w 364877"/>
              <a:gd name="connsiteY2" fmla="*/ 1938968 h 4021156"/>
              <a:gd name="connsiteX3" fmla="*/ 308472 w 364877"/>
              <a:gd name="connsiteY3" fmla="*/ 3007605 h 4021156"/>
              <a:gd name="connsiteX4" fmla="*/ 11016 w 364877"/>
              <a:gd name="connsiteY4" fmla="*/ 4021156 h 402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77" h="4021156">
                <a:moveTo>
                  <a:pt x="0" y="0"/>
                </a:moveTo>
                <a:cubicBezTo>
                  <a:pt x="112922" y="317653"/>
                  <a:pt x="225845" y="635306"/>
                  <a:pt x="286438" y="958467"/>
                </a:cubicBezTo>
                <a:cubicBezTo>
                  <a:pt x="347031" y="1281628"/>
                  <a:pt x="359884" y="1597445"/>
                  <a:pt x="363556" y="1938968"/>
                </a:cubicBezTo>
                <a:cubicBezTo>
                  <a:pt x="367228" y="2280491"/>
                  <a:pt x="367229" y="2660574"/>
                  <a:pt x="308472" y="3007605"/>
                </a:cubicBezTo>
                <a:cubicBezTo>
                  <a:pt x="249715" y="3354636"/>
                  <a:pt x="130365" y="3687896"/>
                  <a:pt x="11016" y="40211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049447" y="3154202"/>
            <a:ext cx="1070926" cy="523220"/>
          </a:xfrm>
          <a:prstGeom prst="rect">
            <a:avLst/>
          </a:prstGeom>
          <a:solidFill>
            <a:schemeClr val="bg1"/>
          </a:solidFill>
        </p:spPr>
        <p:txBody>
          <a:bodyPr wrap="square" rtlCol="0">
            <a:spAutoFit/>
          </a:bodyPr>
          <a:lstStyle/>
          <a:p>
            <a:r>
              <a:rPr kumimoji="1" lang="en-US" altLang="ja-JP" sz="2800" dirty="0" smtClean="0"/>
              <a:t>30</a:t>
            </a:r>
            <a:r>
              <a:rPr kumimoji="1" lang="ja-JP" altLang="en-US" sz="2800" dirty="0" smtClean="0"/>
              <a:t>ｍ</a:t>
            </a:r>
            <a:endParaRPr kumimoji="1" lang="ja-JP" altLang="en-US" sz="2800" dirty="0"/>
          </a:p>
        </p:txBody>
      </p:sp>
      <p:sp>
        <p:nvSpPr>
          <p:cNvPr id="10" name="テキスト ボックス 9"/>
          <p:cNvSpPr txBox="1"/>
          <p:nvPr/>
        </p:nvSpPr>
        <p:spPr>
          <a:xfrm>
            <a:off x="6587949" y="1552176"/>
            <a:ext cx="1733167" cy="1015663"/>
          </a:xfrm>
          <a:prstGeom prst="rect">
            <a:avLst/>
          </a:prstGeom>
          <a:noFill/>
        </p:spPr>
        <p:txBody>
          <a:bodyPr wrap="none" rtlCol="0">
            <a:spAutoFit/>
          </a:bodyPr>
          <a:lstStyle/>
          <a:p>
            <a:r>
              <a:rPr kumimoji="1" lang="en-US" altLang="ja-JP" sz="6000" dirty="0" smtClean="0">
                <a:solidFill>
                  <a:srgbClr val="FF0000"/>
                </a:solidFill>
              </a:rPr>
              <a:t>60°</a:t>
            </a:r>
            <a:endParaRPr kumimoji="1" lang="ja-JP" altLang="en-US" sz="6000" dirty="0">
              <a:solidFill>
                <a:srgbClr val="FF0000"/>
              </a:solidFill>
            </a:endParaRPr>
          </a:p>
        </p:txBody>
      </p:sp>
    </p:spTree>
    <p:extLst>
      <p:ext uri="{BB962C8B-B14F-4D97-AF65-F5344CB8AC3E}">
        <p14:creationId xmlns:p14="http://schemas.microsoft.com/office/powerpoint/2010/main" val="258991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animBg="1"/>
      <p:bldP spid="17"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flipH="1">
            <a:off x="4766386" y="1847398"/>
            <a:ext cx="885734" cy="43899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19543743" flipH="1">
            <a:off x="1433441" y="2431783"/>
            <a:ext cx="4954278" cy="66846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二等辺三角形 6"/>
          <p:cNvSpPr/>
          <p:nvPr/>
        </p:nvSpPr>
        <p:spPr>
          <a:xfrm>
            <a:off x="1907705" y="1662509"/>
            <a:ext cx="3533904" cy="2414563"/>
          </a:xfrm>
          <a:prstGeom prst="triangle">
            <a:avLst>
              <a:gd name="adj" fmla="val 10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441609" y="2577402"/>
            <a:ext cx="1090363" cy="584775"/>
          </a:xfrm>
          <a:prstGeom prst="rect">
            <a:avLst/>
          </a:prstGeom>
          <a:noFill/>
        </p:spPr>
        <p:txBody>
          <a:bodyPr wrap="none" rtlCol="0">
            <a:spAutoFit/>
          </a:bodyPr>
          <a:lstStyle/>
          <a:p>
            <a:r>
              <a:rPr kumimoji="1" lang="en-US" altLang="ja-JP" sz="3200" dirty="0" smtClean="0"/>
              <a:t>0</a:t>
            </a:r>
            <a:r>
              <a:rPr lang="en-US" altLang="ja-JP" sz="3200" dirty="0" smtClean="0"/>
              <a:t>.5</a:t>
            </a:r>
            <a:r>
              <a:rPr kumimoji="1" lang="ja-JP" altLang="en-US" sz="3200" dirty="0" smtClean="0"/>
              <a:t>ｍ</a:t>
            </a:r>
            <a:endParaRPr kumimoji="1" lang="ja-JP" altLang="en-US" sz="3200" dirty="0"/>
          </a:p>
        </p:txBody>
      </p:sp>
      <p:sp>
        <p:nvSpPr>
          <p:cNvPr id="9" name="テキスト ボックス 8"/>
          <p:cNvSpPr txBox="1"/>
          <p:nvPr/>
        </p:nvSpPr>
        <p:spPr>
          <a:xfrm>
            <a:off x="3315714" y="4064153"/>
            <a:ext cx="1090363" cy="584775"/>
          </a:xfrm>
          <a:prstGeom prst="rect">
            <a:avLst/>
          </a:prstGeom>
          <a:noFill/>
        </p:spPr>
        <p:txBody>
          <a:bodyPr wrap="none" rtlCol="0">
            <a:spAutoFit/>
          </a:bodyPr>
          <a:lstStyle/>
          <a:p>
            <a:r>
              <a:rPr kumimoji="1" lang="en-US" altLang="ja-JP" sz="3200" dirty="0" smtClean="0"/>
              <a:t>0</a:t>
            </a:r>
            <a:r>
              <a:rPr lang="en-US" altLang="ja-JP" sz="3200" dirty="0" smtClean="0"/>
              <a:t>.9</a:t>
            </a:r>
            <a:r>
              <a:rPr kumimoji="1" lang="ja-JP" altLang="en-US" sz="3200" dirty="0" smtClean="0"/>
              <a:t>ｍ</a:t>
            </a:r>
            <a:endParaRPr kumimoji="1" lang="ja-JP" altLang="en-US" sz="3200" dirty="0"/>
          </a:p>
        </p:txBody>
      </p:sp>
      <p:sp>
        <p:nvSpPr>
          <p:cNvPr id="2" name="テキスト ボックス 1"/>
          <p:cNvSpPr txBox="1"/>
          <p:nvPr/>
        </p:nvSpPr>
        <p:spPr>
          <a:xfrm>
            <a:off x="1675304" y="260647"/>
            <a:ext cx="6058069" cy="58477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sz="3200" dirty="0"/>
              <a:t>相</a:t>
            </a:r>
            <a:r>
              <a:rPr lang="ja-JP" altLang="en-US" sz="3200" dirty="0" smtClean="0"/>
              <a:t>似な三角形の辺の比で求める</a:t>
            </a:r>
            <a:r>
              <a:rPr kumimoji="1" lang="ja-JP" altLang="en-US" sz="3200" dirty="0" smtClean="0"/>
              <a:t>。</a:t>
            </a:r>
            <a:endParaRPr kumimoji="1" lang="ja-JP" altLang="en-US" sz="3200" dirty="0"/>
          </a:p>
        </p:txBody>
      </p:sp>
    </p:spTree>
    <p:extLst>
      <p:ext uri="{BB962C8B-B14F-4D97-AF65-F5344CB8AC3E}">
        <p14:creationId xmlns:p14="http://schemas.microsoft.com/office/powerpoint/2010/main" val="351920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二等辺三角形 15"/>
          <p:cNvSpPr/>
          <p:nvPr/>
        </p:nvSpPr>
        <p:spPr>
          <a:xfrm>
            <a:off x="6317460" y="308762"/>
            <a:ext cx="1056362" cy="720229"/>
          </a:xfrm>
          <a:prstGeom prst="triangle">
            <a:avLst>
              <a:gd name="adj" fmla="val 10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334717" y="505033"/>
            <a:ext cx="861133" cy="461665"/>
          </a:xfrm>
          <a:prstGeom prst="rect">
            <a:avLst/>
          </a:prstGeom>
          <a:noFill/>
        </p:spPr>
        <p:txBody>
          <a:bodyPr wrap="none" rtlCol="0">
            <a:spAutoFit/>
          </a:bodyPr>
          <a:lstStyle/>
          <a:p>
            <a:r>
              <a:rPr kumimoji="1" lang="en-US" altLang="ja-JP" sz="2400" dirty="0" smtClean="0"/>
              <a:t>0</a:t>
            </a:r>
            <a:r>
              <a:rPr lang="en-US" altLang="ja-JP" sz="2400" dirty="0" smtClean="0"/>
              <a:t>.5</a:t>
            </a:r>
            <a:r>
              <a:rPr kumimoji="1" lang="ja-JP" altLang="en-US" sz="2400" dirty="0" smtClean="0"/>
              <a:t>ｍ</a:t>
            </a:r>
            <a:endParaRPr kumimoji="1" lang="ja-JP" altLang="en-US" sz="2400" dirty="0"/>
          </a:p>
        </p:txBody>
      </p:sp>
      <p:sp>
        <p:nvSpPr>
          <p:cNvPr id="11" name="テキスト ボックス 10"/>
          <p:cNvSpPr txBox="1"/>
          <p:nvPr/>
        </p:nvSpPr>
        <p:spPr>
          <a:xfrm>
            <a:off x="6463501" y="966698"/>
            <a:ext cx="861133" cy="461665"/>
          </a:xfrm>
          <a:prstGeom prst="rect">
            <a:avLst/>
          </a:prstGeom>
          <a:noFill/>
        </p:spPr>
        <p:txBody>
          <a:bodyPr wrap="none" rtlCol="0">
            <a:spAutoFit/>
          </a:bodyPr>
          <a:lstStyle/>
          <a:p>
            <a:r>
              <a:rPr kumimoji="1" lang="en-US" altLang="ja-JP" sz="2400" dirty="0" smtClean="0"/>
              <a:t>0</a:t>
            </a:r>
            <a:r>
              <a:rPr lang="en-US" altLang="ja-JP" sz="2400" dirty="0" smtClean="0"/>
              <a:t>.9</a:t>
            </a:r>
            <a:r>
              <a:rPr kumimoji="1" lang="ja-JP" altLang="en-US" sz="2400" dirty="0" smtClean="0"/>
              <a:t>ｍ</a:t>
            </a:r>
            <a:endParaRPr kumimoji="1" lang="ja-JP" altLang="en-US" sz="2400" dirty="0"/>
          </a:p>
        </p:txBody>
      </p:sp>
      <p:sp>
        <p:nvSpPr>
          <p:cNvPr id="13" name="二等辺三角形 12"/>
          <p:cNvSpPr/>
          <p:nvPr/>
        </p:nvSpPr>
        <p:spPr>
          <a:xfrm>
            <a:off x="484812" y="308762"/>
            <a:ext cx="6889010" cy="4582139"/>
          </a:xfrm>
          <a:prstGeom prst="triangle">
            <a:avLst>
              <a:gd name="adj" fmla="val 10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779912" y="4827199"/>
            <a:ext cx="792088" cy="523220"/>
          </a:xfrm>
          <a:prstGeom prst="rect">
            <a:avLst/>
          </a:prstGeom>
          <a:noFill/>
        </p:spPr>
        <p:txBody>
          <a:bodyPr wrap="square" rtlCol="0">
            <a:spAutoFit/>
          </a:bodyPr>
          <a:lstStyle/>
          <a:p>
            <a:r>
              <a:rPr kumimoji="1" lang="ja-JP" altLang="en-US" sz="2800" dirty="0" smtClean="0"/>
              <a:t>Ｘｍ</a:t>
            </a:r>
            <a:endParaRPr kumimoji="1" lang="ja-JP" altLang="en-US" sz="2800" dirty="0"/>
          </a:p>
        </p:txBody>
      </p:sp>
      <p:sp>
        <p:nvSpPr>
          <p:cNvPr id="9" name="フリーフォーム 8"/>
          <p:cNvSpPr/>
          <p:nvPr/>
        </p:nvSpPr>
        <p:spPr>
          <a:xfrm>
            <a:off x="7373822" y="308761"/>
            <a:ext cx="521690" cy="4582139"/>
          </a:xfrm>
          <a:custGeom>
            <a:avLst/>
            <a:gdLst>
              <a:gd name="connsiteX0" fmla="*/ 0 w 364877"/>
              <a:gd name="connsiteY0" fmla="*/ 0 h 4021156"/>
              <a:gd name="connsiteX1" fmla="*/ 286438 w 364877"/>
              <a:gd name="connsiteY1" fmla="*/ 958467 h 4021156"/>
              <a:gd name="connsiteX2" fmla="*/ 363556 w 364877"/>
              <a:gd name="connsiteY2" fmla="*/ 1938968 h 4021156"/>
              <a:gd name="connsiteX3" fmla="*/ 308472 w 364877"/>
              <a:gd name="connsiteY3" fmla="*/ 3007605 h 4021156"/>
              <a:gd name="connsiteX4" fmla="*/ 11016 w 364877"/>
              <a:gd name="connsiteY4" fmla="*/ 4021156 h 4021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877" h="4021156">
                <a:moveTo>
                  <a:pt x="0" y="0"/>
                </a:moveTo>
                <a:cubicBezTo>
                  <a:pt x="112922" y="317653"/>
                  <a:pt x="225845" y="635306"/>
                  <a:pt x="286438" y="958467"/>
                </a:cubicBezTo>
                <a:cubicBezTo>
                  <a:pt x="347031" y="1281628"/>
                  <a:pt x="359884" y="1597445"/>
                  <a:pt x="363556" y="1938968"/>
                </a:cubicBezTo>
                <a:cubicBezTo>
                  <a:pt x="367228" y="2280491"/>
                  <a:pt x="367229" y="2660574"/>
                  <a:pt x="308472" y="3007605"/>
                </a:cubicBezTo>
                <a:cubicBezTo>
                  <a:pt x="249715" y="3354636"/>
                  <a:pt x="130365" y="3687896"/>
                  <a:pt x="11016" y="402115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634667" y="2338220"/>
            <a:ext cx="1070926" cy="523220"/>
          </a:xfrm>
          <a:prstGeom prst="rect">
            <a:avLst/>
          </a:prstGeom>
          <a:solidFill>
            <a:schemeClr val="bg1"/>
          </a:solidFill>
        </p:spPr>
        <p:txBody>
          <a:bodyPr wrap="square" rtlCol="0">
            <a:spAutoFit/>
          </a:bodyPr>
          <a:lstStyle/>
          <a:p>
            <a:r>
              <a:rPr kumimoji="1" lang="en-US" altLang="ja-JP" sz="2800" dirty="0" smtClean="0"/>
              <a:t>30</a:t>
            </a:r>
            <a:r>
              <a:rPr kumimoji="1" lang="ja-JP" altLang="en-US" sz="2800" dirty="0" smtClean="0"/>
              <a:t>ｍ</a:t>
            </a:r>
            <a:endParaRPr kumimoji="1" lang="ja-JP" altLang="en-US" sz="2800" dirty="0"/>
          </a:p>
        </p:txBody>
      </p:sp>
    </p:spTree>
    <p:extLst>
      <p:ext uri="{BB962C8B-B14F-4D97-AF65-F5344CB8AC3E}">
        <p14:creationId xmlns:p14="http://schemas.microsoft.com/office/powerpoint/2010/main" val="21081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1" grpId="0"/>
      <p:bldP spid="9"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43408"/>
            <a:ext cx="9144000" cy="1916832"/>
          </a:xfrm>
        </p:spPr>
        <p:txBody>
          <a:bodyPr>
            <a:normAutofit fontScale="90000"/>
          </a:bodyPr>
          <a:lstStyle/>
          <a:p>
            <a:pPr algn="l"/>
            <a:r>
              <a:rPr kumimoji="1" lang="ja-JP" altLang="en-US" dirty="0" smtClean="0"/>
              <a:t>男性は花屋を見つけることができました。</a:t>
            </a:r>
            <a:r>
              <a:rPr kumimoji="1" lang="en-US" altLang="ja-JP" dirty="0" smtClean="0"/>
              <a:t/>
            </a:r>
            <a:br>
              <a:rPr kumimoji="1" lang="en-US" altLang="ja-JP" dirty="0" smtClean="0"/>
            </a:br>
            <a:r>
              <a:rPr kumimoji="1" lang="ja-JP" altLang="en-US" dirty="0" smtClean="0"/>
              <a:t>しかし・・・</a:t>
            </a:r>
            <a:endParaRPr kumimoji="1" lang="ja-JP" altLang="en-US" dirty="0"/>
          </a:p>
        </p:txBody>
      </p:sp>
      <p:pic>
        <p:nvPicPr>
          <p:cNvPr id="4" name="Picture 5" descr="https://encrypted-tbn1.gstatic.com/images?q=tbn:ANd9GcR19qLLN8Si-rIE0-r-UPY7ftajOHk4WobybLAT3vWQXgcyqc2L5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195" r="53077" b="20036"/>
          <a:stretch/>
        </p:blipFill>
        <p:spPr bwMode="auto">
          <a:xfrm>
            <a:off x="4853354" y="840544"/>
            <a:ext cx="4290646" cy="51769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425017"/>
            <a:ext cx="1618853" cy="328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encrypted-tbn0.gstatic.com/images?q=tbn:ANd9GcT5Twk665cdbvk7hpBP3Oz0O7Rea-PADC4PmlHNOVuPbHuiHsG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083586"/>
            <a:ext cx="1296144"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4716016" y="3645024"/>
            <a:ext cx="2160240" cy="2268832"/>
          </a:xfrm>
          <a:prstGeom prst="wedgeRoundRectCallout">
            <a:avLst>
              <a:gd name="adj1" fmla="val -72210"/>
              <a:gd name="adj2" fmla="val -279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うーん</a:t>
            </a:r>
            <a:endParaRPr kumimoji="1" lang="en-US" altLang="ja-JP" sz="2000" dirty="0" smtClean="0">
              <a:solidFill>
                <a:schemeClr val="tx1"/>
              </a:solidFill>
            </a:endParaRPr>
          </a:p>
          <a:p>
            <a:pPr algn="ctr"/>
            <a:r>
              <a:rPr lang="ja-JP" altLang="en-US" sz="2000" dirty="0">
                <a:solidFill>
                  <a:schemeClr val="tx1"/>
                </a:solidFill>
              </a:rPr>
              <a:t>知りません</a:t>
            </a:r>
            <a:r>
              <a:rPr lang="ja-JP" altLang="en-US" sz="2000" dirty="0" smtClean="0">
                <a:solidFill>
                  <a:schemeClr val="tx1"/>
                </a:solidFill>
              </a:rPr>
              <a:t>ねえ</a:t>
            </a:r>
            <a:endParaRPr lang="en-US" altLang="ja-JP" sz="2000" dirty="0" smtClean="0">
              <a:solidFill>
                <a:schemeClr val="tx1"/>
              </a:solidFill>
            </a:endParaRPr>
          </a:p>
          <a:p>
            <a:pPr algn="ctr"/>
            <a:r>
              <a:rPr kumimoji="1" lang="ja-JP" altLang="en-US" sz="2000" dirty="0">
                <a:solidFill>
                  <a:schemeClr val="tx1"/>
                </a:solidFill>
              </a:rPr>
              <a:t>うちの常連さんではないと思います。</a:t>
            </a:r>
          </a:p>
        </p:txBody>
      </p:sp>
    </p:spTree>
    <p:extLst>
      <p:ext uri="{BB962C8B-B14F-4D97-AF65-F5344CB8AC3E}">
        <p14:creationId xmlns:p14="http://schemas.microsoft.com/office/powerpoint/2010/main" val="262027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lang="ja-JP" altLang="ja-JP" dirty="0"/>
          </a:p>
          <a:p>
            <a:endParaRPr kumimoji="1" lang="ja-JP" altLang="en-US" dirty="0"/>
          </a:p>
        </p:txBody>
      </p:sp>
      <p:pic>
        <p:nvPicPr>
          <p:cNvPr id="4" name="Picture 5" descr="https://encrypted-tbn1.gstatic.com/images?q=tbn:ANd9GcR19qLLN8Si-rIE0-r-UPY7ftajOHk4WobybLAT3vWQXgcyqc2L5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195" r="53077" b="20036"/>
          <a:stretch/>
        </p:blipFill>
        <p:spPr bwMode="auto">
          <a:xfrm>
            <a:off x="4853354" y="840544"/>
            <a:ext cx="4290646" cy="51769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0.gstatic.com/images?q=tbn:ANd9GcT5Twk665cdbvk7hpBP3Oz0O7Rea-PADC4PmlHNOVuPbHuiHsG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053" y="2708920"/>
            <a:ext cx="1762947" cy="27423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30d.jp/img/projectdd/public/3c2fdd8e-d3df-11e1-ab71-00262d0af68e_medium.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0609" t="18976" r="6203"/>
          <a:stretch/>
        </p:blipFill>
        <p:spPr bwMode="auto">
          <a:xfrm>
            <a:off x="323528" y="371177"/>
            <a:ext cx="2160240" cy="5646278"/>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4716016" y="3645024"/>
            <a:ext cx="2160240" cy="2268832"/>
          </a:xfrm>
          <a:prstGeom prst="wedgeRoundRectCallout">
            <a:avLst>
              <a:gd name="adj1" fmla="val -72210"/>
              <a:gd name="adj2" fmla="val -279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とても言えなかったわ。</a:t>
            </a:r>
            <a:endParaRPr kumimoji="1" lang="en-US" altLang="ja-JP" sz="2000" dirty="0" smtClean="0">
              <a:solidFill>
                <a:schemeClr val="tx1"/>
              </a:solidFill>
            </a:endParaRPr>
          </a:p>
          <a:p>
            <a:pPr algn="ctr"/>
            <a:r>
              <a:rPr lang="ja-JP" altLang="en-US" sz="2000" dirty="0" smtClean="0">
                <a:solidFill>
                  <a:schemeClr val="tx1"/>
                </a:solidFill>
              </a:rPr>
              <a:t>あの女性が</a:t>
            </a:r>
            <a:r>
              <a:rPr lang="ja-JP" altLang="en-US" sz="2000" dirty="0">
                <a:solidFill>
                  <a:schemeClr val="tx1"/>
                </a:solidFill>
              </a:rPr>
              <a:t>店先に出していたマネキンだった</a:t>
            </a:r>
            <a:r>
              <a:rPr lang="ja-JP" altLang="en-US" sz="2000" dirty="0" smtClean="0">
                <a:solidFill>
                  <a:schemeClr val="tx1"/>
                </a:solidFill>
              </a:rPr>
              <a:t>なんて。</a:t>
            </a:r>
            <a:endParaRPr kumimoji="1" lang="ja-JP" altLang="en-US" sz="2000" dirty="0">
              <a:solidFill>
                <a:schemeClr val="tx1"/>
              </a:solidFill>
            </a:endParaRPr>
          </a:p>
        </p:txBody>
      </p:sp>
    </p:spTree>
    <p:extLst>
      <p:ext uri="{BB962C8B-B14F-4D97-AF65-F5344CB8AC3E}">
        <p14:creationId xmlns:p14="http://schemas.microsoft.com/office/powerpoint/2010/main" val="39566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rotWithShape="1">
          <a:blip r:embed="rId2"/>
          <a:srcRect l="12920" r="12920"/>
          <a:stretch/>
        </p:blipFill>
        <p:spPr>
          <a:xfrm>
            <a:off x="20929" y="0"/>
            <a:ext cx="9123071" cy="6916426"/>
          </a:xfrm>
          <a:prstGeom prst="rect">
            <a:avLst/>
          </a:prstGeom>
        </p:spPr>
      </p:pic>
    </p:spTree>
    <p:extLst>
      <p:ext uri="{BB962C8B-B14F-4D97-AF65-F5344CB8AC3E}">
        <p14:creationId xmlns:p14="http://schemas.microsoft.com/office/powerpoint/2010/main" val="2144169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250" y="218623"/>
            <a:ext cx="7884814" cy="778098"/>
          </a:xfrm>
        </p:spPr>
        <p:txBody>
          <a:bodyPr>
            <a:normAutofit/>
          </a:bodyPr>
          <a:lstStyle/>
          <a:p>
            <a:r>
              <a:rPr kumimoji="1" lang="ja-JP" altLang="en-US" dirty="0" smtClean="0"/>
              <a:t>ある病院の屋上の双眼鏡から</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060848"/>
            <a:ext cx="1603125" cy="309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商店街ヘッダーイラスト"/>
          <p:cNvPicPr>
            <a:picLocks noChangeAspect="1" noChangeArrowheads="1"/>
          </p:cNvPicPr>
          <p:nvPr/>
        </p:nvPicPr>
        <p:blipFill rotWithShape="1">
          <a:blip r:embed="rId3">
            <a:extLst>
              <a:ext uri="{28A0092B-C50C-407E-A947-70E740481C1C}">
                <a14:useLocalDpi xmlns:a14="http://schemas.microsoft.com/office/drawing/2010/main" val="0"/>
              </a:ext>
            </a:extLst>
          </a:blip>
          <a:srcRect l="2440" t="65509" r="3300" b="3603"/>
          <a:stretch/>
        </p:blipFill>
        <p:spPr bwMode="auto">
          <a:xfrm>
            <a:off x="44666" y="3789040"/>
            <a:ext cx="6909399" cy="1365339"/>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吹き出し 9"/>
          <p:cNvSpPr/>
          <p:nvPr/>
        </p:nvSpPr>
        <p:spPr>
          <a:xfrm>
            <a:off x="7749826" y="188640"/>
            <a:ext cx="1214662" cy="1872208"/>
          </a:xfrm>
          <a:prstGeom prst="wedgeRectCallout">
            <a:avLst>
              <a:gd name="adj1" fmla="val -88227"/>
              <a:gd name="adj2" fmla="val 301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C:\Users\teacher\AppData\Local\Microsoft\Windows\Temporary Internet Files\Content.IE5\P3FATBQR\MC90043258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2776"/>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orcaland.gr.jp/~morris/nikki/2011gazo/20110715-023.jpg">
            <a:hlinkClick r:id="rId5"/>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64227" t="22331"/>
          <a:stretch/>
        </p:blipFill>
        <p:spPr bwMode="auto">
          <a:xfrm>
            <a:off x="7791713" y="198767"/>
            <a:ext cx="1130887" cy="18366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a:off x="395536" y="5154379"/>
            <a:ext cx="81558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flipH="1">
            <a:off x="7124334" y="1772816"/>
            <a:ext cx="45719" cy="28803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19543743" flipH="1">
            <a:off x="6957085" y="1759864"/>
            <a:ext cx="261364" cy="9130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948264" y="2062236"/>
            <a:ext cx="1615979" cy="2662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ea typeface="ＤＦ特太ゴシック体" panose="02010609000101010101" pitchFamily="1" charset="-128"/>
              </a:rPr>
              <a:t>○　</a:t>
            </a:r>
            <a:r>
              <a:rPr kumimoji="1" lang="en-US" altLang="ja-JP" sz="1400" dirty="0" smtClean="0">
                <a:solidFill>
                  <a:schemeClr val="tx1"/>
                </a:solidFill>
                <a:ea typeface="ＤＦ特太ゴシック体" panose="02010609000101010101" pitchFamily="1" charset="-128"/>
              </a:rPr>
              <a:t>×</a:t>
            </a:r>
            <a:r>
              <a:rPr kumimoji="1" lang="ja-JP" altLang="en-US" sz="1400" dirty="0" smtClean="0">
                <a:solidFill>
                  <a:schemeClr val="tx1"/>
                </a:solidFill>
                <a:ea typeface="ＤＦ特太ゴシック体" panose="02010609000101010101" pitchFamily="1" charset="-128"/>
              </a:rPr>
              <a:t>　病　院</a:t>
            </a:r>
            <a:endParaRPr kumimoji="1" lang="ja-JP" altLang="en-US" sz="1400" dirty="0">
              <a:solidFill>
                <a:schemeClr val="tx1"/>
              </a:solidFill>
              <a:ea typeface="ＤＦ特太ゴシック体" panose="02010609000101010101" pitchFamily="1" charset="-128"/>
            </a:endParaRPr>
          </a:p>
        </p:txBody>
      </p:sp>
      <p:sp>
        <p:nvSpPr>
          <p:cNvPr id="13" name="正方形/長方形 12"/>
          <p:cNvSpPr/>
          <p:nvPr/>
        </p:nvSpPr>
        <p:spPr>
          <a:xfrm>
            <a:off x="7016322" y="2348968"/>
            <a:ext cx="216024" cy="22321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ea typeface="ＤＦ特太ゴシック体" panose="02010609000101010101" pitchFamily="1" charset="-128"/>
              </a:rPr>
              <a:t>○　</a:t>
            </a:r>
            <a:r>
              <a:rPr kumimoji="1" lang="en-US" altLang="ja-JP" sz="1400" dirty="0" smtClean="0">
                <a:solidFill>
                  <a:schemeClr val="tx1"/>
                </a:solidFill>
                <a:ea typeface="ＤＦ特太ゴシック体" panose="02010609000101010101" pitchFamily="1" charset="-128"/>
              </a:rPr>
              <a:t>×</a:t>
            </a:r>
            <a:r>
              <a:rPr kumimoji="1" lang="ja-JP" altLang="en-US" sz="1400" dirty="0" smtClean="0">
                <a:solidFill>
                  <a:schemeClr val="tx1"/>
                </a:solidFill>
                <a:ea typeface="ＤＦ特太ゴシック体" panose="02010609000101010101" pitchFamily="1" charset="-128"/>
              </a:rPr>
              <a:t>　病　院</a:t>
            </a:r>
            <a:endParaRPr kumimoji="1" lang="ja-JP" altLang="en-US" sz="1400" dirty="0">
              <a:solidFill>
                <a:schemeClr val="tx1"/>
              </a:solidFill>
              <a:ea typeface="ＤＦ特太ゴシック体" panose="02010609000101010101" pitchFamily="1" charset="-128"/>
            </a:endParaRPr>
          </a:p>
        </p:txBody>
      </p:sp>
      <p:sp>
        <p:nvSpPr>
          <p:cNvPr id="4" name="テキスト ボックス 3"/>
          <p:cNvSpPr txBox="1"/>
          <p:nvPr/>
        </p:nvSpPr>
        <p:spPr>
          <a:xfrm>
            <a:off x="92250" y="5154379"/>
            <a:ext cx="9051750" cy="1815882"/>
          </a:xfrm>
          <a:prstGeom prst="rect">
            <a:avLst/>
          </a:prstGeom>
          <a:noFill/>
        </p:spPr>
        <p:txBody>
          <a:bodyPr wrap="square" rtlCol="0">
            <a:spAutoFit/>
          </a:bodyPr>
          <a:lstStyle/>
          <a:p>
            <a:r>
              <a:rPr kumimoji="1" lang="ja-JP" altLang="en-US" sz="2800" dirty="0" smtClean="0"/>
              <a:t>その男性は、重い病気を患って長い入院生活を送っています。唯一の楽しみといえば病院の屋上の双眼鏡で景色をながめることでした。この日もいつものように双眼鏡で景色を見ていました。</a:t>
            </a:r>
            <a:endParaRPr kumimoji="1" lang="ja-JP" altLang="en-US" sz="2800" dirty="0"/>
          </a:p>
        </p:txBody>
      </p:sp>
    </p:spTree>
    <p:extLst>
      <p:ext uri="{BB962C8B-B14F-4D97-AF65-F5344CB8AC3E}">
        <p14:creationId xmlns:p14="http://schemas.microsoft.com/office/powerpoint/2010/main" val="25586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608" y="35171"/>
            <a:ext cx="10059297" cy="6706197"/>
          </a:xfrm>
        </p:spPr>
      </p:pic>
    </p:spTree>
    <p:extLst>
      <p:ext uri="{BB962C8B-B14F-4D97-AF65-F5344CB8AC3E}">
        <p14:creationId xmlns:p14="http://schemas.microsoft.com/office/powerpoint/2010/main" val="71563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endParaRPr kumimoji="1" lang="ja-JP" altLang="en-US"/>
          </a:p>
        </p:txBody>
      </p:sp>
      <p:pic>
        <p:nvPicPr>
          <p:cNvPr id="1026" name="Picture 2" descr="「屋上の双眼鏡からの景色」の画像検索結果">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5" y="-3908"/>
            <a:ext cx="9144000" cy="6861908"/>
          </a:xfrm>
          <a:prstGeom prst="rect">
            <a:avLst/>
          </a:prstGeom>
          <a:noFill/>
          <a:extLst>
            <a:ext uri="{909E8E84-426E-40DD-AFC4-6F175D3DCCD1}">
              <a14:hiddenFill xmlns:a14="http://schemas.microsoft.com/office/drawing/2010/main">
                <a:solidFill>
                  <a:srgbClr val="FFFFFF"/>
                </a:solidFill>
              </a14:hiddenFill>
            </a:ext>
          </a:extLst>
        </p:spPr>
      </p:pic>
      <p:sp>
        <p:nvSpPr>
          <p:cNvPr id="16" name="フリーフォーム 15"/>
          <p:cNvSpPr/>
          <p:nvPr/>
        </p:nvSpPr>
        <p:spPr>
          <a:xfrm>
            <a:off x="-14068" y="-548640"/>
            <a:ext cx="9186203" cy="6353904"/>
          </a:xfrm>
          <a:custGeom>
            <a:avLst/>
            <a:gdLst>
              <a:gd name="connsiteX0" fmla="*/ 0 w 9186203"/>
              <a:gd name="connsiteY0" fmla="*/ 14068 h 4487594"/>
              <a:gd name="connsiteX1" fmla="*/ 14068 w 9186203"/>
              <a:gd name="connsiteY1" fmla="*/ 3981157 h 4487594"/>
              <a:gd name="connsiteX2" fmla="*/ 661182 w 9186203"/>
              <a:gd name="connsiteY2" fmla="*/ 1266092 h 4487594"/>
              <a:gd name="connsiteX3" fmla="*/ 4543865 w 9186203"/>
              <a:gd name="connsiteY3" fmla="*/ 1322363 h 4487594"/>
              <a:gd name="connsiteX4" fmla="*/ 4853354 w 9186203"/>
              <a:gd name="connsiteY4" fmla="*/ 1800665 h 4487594"/>
              <a:gd name="connsiteX5" fmla="*/ 5106573 w 9186203"/>
              <a:gd name="connsiteY5" fmla="*/ 1294228 h 4487594"/>
              <a:gd name="connsiteX6" fmla="*/ 8707902 w 9186203"/>
              <a:gd name="connsiteY6" fmla="*/ 1322363 h 4487594"/>
              <a:gd name="connsiteX7" fmla="*/ 9186203 w 9186203"/>
              <a:gd name="connsiteY7" fmla="*/ 4487594 h 4487594"/>
              <a:gd name="connsiteX8" fmla="*/ 9158068 w 9186203"/>
              <a:gd name="connsiteY8" fmla="*/ 0 h 448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6203" h="4487594">
                <a:moveTo>
                  <a:pt x="0" y="14068"/>
                </a:moveTo>
                <a:cubicBezTo>
                  <a:pt x="4689" y="1336431"/>
                  <a:pt x="9379" y="2658794"/>
                  <a:pt x="14068" y="3981157"/>
                </a:cubicBezTo>
                <a:lnTo>
                  <a:pt x="661182" y="1266092"/>
                </a:lnTo>
                <a:lnTo>
                  <a:pt x="4543865" y="1322363"/>
                </a:lnTo>
                <a:lnTo>
                  <a:pt x="4853354" y="1800665"/>
                </a:lnTo>
                <a:lnTo>
                  <a:pt x="5106573" y="1294228"/>
                </a:lnTo>
                <a:lnTo>
                  <a:pt x="8707902" y="1322363"/>
                </a:lnTo>
                <a:lnTo>
                  <a:pt x="9186203" y="4487594"/>
                </a:lnTo>
                <a:lnTo>
                  <a:pt x="9158068" y="0"/>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リーフォーム 20"/>
          <p:cNvSpPr/>
          <p:nvPr/>
        </p:nvSpPr>
        <p:spPr>
          <a:xfrm rot="10800000">
            <a:off x="-14068" y="1412776"/>
            <a:ext cx="9220055" cy="6192688"/>
          </a:xfrm>
          <a:custGeom>
            <a:avLst/>
            <a:gdLst>
              <a:gd name="connsiteX0" fmla="*/ 0 w 9186203"/>
              <a:gd name="connsiteY0" fmla="*/ 14068 h 4487594"/>
              <a:gd name="connsiteX1" fmla="*/ 14068 w 9186203"/>
              <a:gd name="connsiteY1" fmla="*/ 3981157 h 4487594"/>
              <a:gd name="connsiteX2" fmla="*/ 661182 w 9186203"/>
              <a:gd name="connsiteY2" fmla="*/ 1266092 h 4487594"/>
              <a:gd name="connsiteX3" fmla="*/ 4543865 w 9186203"/>
              <a:gd name="connsiteY3" fmla="*/ 1322363 h 4487594"/>
              <a:gd name="connsiteX4" fmla="*/ 4853354 w 9186203"/>
              <a:gd name="connsiteY4" fmla="*/ 1800665 h 4487594"/>
              <a:gd name="connsiteX5" fmla="*/ 5106573 w 9186203"/>
              <a:gd name="connsiteY5" fmla="*/ 1294228 h 4487594"/>
              <a:gd name="connsiteX6" fmla="*/ 8707902 w 9186203"/>
              <a:gd name="connsiteY6" fmla="*/ 1322363 h 4487594"/>
              <a:gd name="connsiteX7" fmla="*/ 9186203 w 9186203"/>
              <a:gd name="connsiteY7" fmla="*/ 4487594 h 4487594"/>
              <a:gd name="connsiteX8" fmla="*/ 9158068 w 9186203"/>
              <a:gd name="connsiteY8" fmla="*/ 0 h 448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6203" h="4487594">
                <a:moveTo>
                  <a:pt x="0" y="14068"/>
                </a:moveTo>
                <a:cubicBezTo>
                  <a:pt x="4689" y="1336431"/>
                  <a:pt x="9379" y="2658794"/>
                  <a:pt x="14068" y="3981157"/>
                </a:cubicBezTo>
                <a:lnTo>
                  <a:pt x="661182" y="1266092"/>
                </a:lnTo>
                <a:lnTo>
                  <a:pt x="4543865" y="1322363"/>
                </a:lnTo>
                <a:lnTo>
                  <a:pt x="4853354" y="1800665"/>
                </a:lnTo>
                <a:lnTo>
                  <a:pt x="5106573" y="1294228"/>
                </a:lnTo>
                <a:lnTo>
                  <a:pt x="8707902" y="1322363"/>
                </a:lnTo>
                <a:lnTo>
                  <a:pt x="9186203" y="4487594"/>
                </a:lnTo>
                <a:lnTo>
                  <a:pt x="9158068" y="0"/>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397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endParaRPr kumimoji="1" lang="ja-JP" altLang="en-US"/>
          </a:p>
        </p:txBody>
      </p:sp>
      <p:pic>
        <p:nvPicPr>
          <p:cNvPr id="1026" name="Picture 2" descr="「屋上の双眼鏡からの景色」の画像検索結果">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01" t="34809" r="38954" b="35580"/>
          <a:stretch/>
        </p:blipFill>
        <p:spPr bwMode="auto">
          <a:xfrm>
            <a:off x="88135" y="1211856"/>
            <a:ext cx="8875244" cy="6393610"/>
          </a:xfrm>
          <a:prstGeom prst="rect">
            <a:avLst/>
          </a:prstGeom>
          <a:noFill/>
          <a:extLst>
            <a:ext uri="{909E8E84-426E-40DD-AFC4-6F175D3DCCD1}">
              <a14:hiddenFill xmlns:a14="http://schemas.microsoft.com/office/drawing/2010/main">
                <a:solidFill>
                  <a:srgbClr val="FFFFFF"/>
                </a:solidFill>
              </a14:hiddenFill>
            </a:ext>
          </a:extLst>
        </p:spPr>
      </p:pic>
      <p:sp>
        <p:nvSpPr>
          <p:cNvPr id="16" name="フリーフォーム 15"/>
          <p:cNvSpPr/>
          <p:nvPr/>
        </p:nvSpPr>
        <p:spPr>
          <a:xfrm>
            <a:off x="-14068" y="-548640"/>
            <a:ext cx="9186203" cy="6353904"/>
          </a:xfrm>
          <a:custGeom>
            <a:avLst/>
            <a:gdLst>
              <a:gd name="connsiteX0" fmla="*/ 0 w 9186203"/>
              <a:gd name="connsiteY0" fmla="*/ 14068 h 4487594"/>
              <a:gd name="connsiteX1" fmla="*/ 14068 w 9186203"/>
              <a:gd name="connsiteY1" fmla="*/ 3981157 h 4487594"/>
              <a:gd name="connsiteX2" fmla="*/ 661182 w 9186203"/>
              <a:gd name="connsiteY2" fmla="*/ 1266092 h 4487594"/>
              <a:gd name="connsiteX3" fmla="*/ 4543865 w 9186203"/>
              <a:gd name="connsiteY3" fmla="*/ 1322363 h 4487594"/>
              <a:gd name="connsiteX4" fmla="*/ 4853354 w 9186203"/>
              <a:gd name="connsiteY4" fmla="*/ 1800665 h 4487594"/>
              <a:gd name="connsiteX5" fmla="*/ 5106573 w 9186203"/>
              <a:gd name="connsiteY5" fmla="*/ 1294228 h 4487594"/>
              <a:gd name="connsiteX6" fmla="*/ 8707902 w 9186203"/>
              <a:gd name="connsiteY6" fmla="*/ 1322363 h 4487594"/>
              <a:gd name="connsiteX7" fmla="*/ 9186203 w 9186203"/>
              <a:gd name="connsiteY7" fmla="*/ 4487594 h 4487594"/>
              <a:gd name="connsiteX8" fmla="*/ 9158068 w 9186203"/>
              <a:gd name="connsiteY8" fmla="*/ 0 h 448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6203" h="4487594">
                <a:moveTo>
                  <a:pt x="0" y="14068"/>
                </a:moveTo>
                <a:cubicBezTo>
                  <a:pt x="4689" y="1336431"/>
                  <a:pt x="9379" y="2658794"/>
                  <a:pt x="14068" y="3981157"/>
                </a:cubicBezTo>
                <a:lnTo>
                  <a:pt x="661182" y="1266092"/>
                </a:lnTo>
                <a:lnTo>
                  <a:pt x="4543865" y="1322363"/>
                </a:lnTo>
                <a:lnTo>
                  <a:pt x="4853354" y="1800665"/>
                </a:lnTo>
                <a:lnTo>
                  <a:pt x="5106573" y="1294228"/>
                </a:lnTo>
                <a:lnTo>
                  <a:pt x="8707902" y="1322363"/>
                </a:lnTo>
                <a:lnTo>
                  <a:pt x="9186203" y="4487594"/>
                </a:lnTo>
                <a:lnTo>
                  <a:pt x="9158068" y="0"/>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リーフォーム 20"/>
          <p:cNvSpPr/>
          <p:nvPr/>
        </p:nvSpPr>
        <p:spPr>
          <a:xfrm rot="10800000">
            <a:off x="-14068" y="1412776"/>
            <a:ext cx="9220055" cy="6192688"/>
          </a:xfrm>
          <a:custGeom>
            <a:avLst/>
            <a:gdLst>
              <a:gd name="connsiteX0" fmla="*/ 0 w 9186203"/>
              <a:gd name="connsiteY0" fmla="*/ 14068 h 4487594"/>
              <a:gd name="connsiteX1" fmla="*/ 14068 w 9186203"/>
              <a:gd name="connsiteY1" fmla="*/ 3981157 h 4487594"/>
              <a:gd name="connsiteX2" fmla="*/ 661182 w 9186203"/>
              <a:gd name="connsiteY2" fmla="*/ 1266092 h 4487594"/>
              <a:gd name="connsiteX3" fmla="*/ 4543865 w 9186203"/>
              <a:gd name="connsiteY3" fmla="*/ 1322363 h 4487594"/>
              <a:gd name="connsiteX4" fmla="*/ 4853354 w 9186203"/>
              <a:gd name="connsiteY4" fmla="*/ 1800665 h 4487594"/>
              <a:gd name="connsiteX5" fmla="*/ 5106573 w 9186203"/>
              <a:gd name="connsiteY5" fmla="*/ 1294228 h 4487594"/>
              <a:gd name="connsiteX6" fmla="*/ 8707902 w 9186203"/>
              <a:gd name="connsiteY6" fmla="*/ 1322363 h 4487594"/>
              <a:gd name="connsiteX7" fmla="*/ 9186203 w 9186203"/>
              <a:gd name="connsiteY7" fmla="*/ 4487594 h 4487594"/>
              <a:gd name="connsiteX8" fmla="*/ 9158068 w 9186203"/>
              <a:gd name="connsiteY8" fmla="*/ 0 h 448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6203" h="4487594">
                <a:moveTo>
                  <a:pt x="0" y="14068"/>
                </a:moveTo>
                <a:cubicBezTo>
                  <a:pt x="4689" y="1336431"/>
                  <a:pt x="9379" y="2658794"/>
                  <a:pt x="14068" y="3981157"/>
                </a:cubicBezTo>
                <a:lnTo>
                  <a:pt x="661182" y="1266092"/>
                </a:lnTo>
                <a:lnTo>
                  <a:pt x="4543865" y="1322363"/>
                </a:lnTo>
                <a:lnTo>
                  <a:pt x="4853354" y="1800665"/>
                </a:lnTo>
                <a:lnTo>
                  <a:pt x="5106573" y="1294228"/>
                </a:lnTo>
                <a:lnTo>
                  <a:pt x="8707902" y="1322363"/>
                </a:lnTo>
                <a:lnTo>
                  <a:pt x="9186203" y="4487594"/>
                </a:lnTo>
                <a:lnTo>
                  <a:pt x="9158068" y="0"/>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3289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endParaRPr kumimoji="1" lang="ja-JP" altLang="en-US"/>
          </a:p>
        </p:txBody>
      </p:sp>
      <p:pic>
        <p:nvPicPr>
          <p:cNvPr id="2053" name="Picture 5" descr="https://encrypted-tbn1.gstatic.com/images?q=tbn:ANd9GcR19qLLN8Si-rIE0-r-UPY7ftajOHk4WobybLAT3vWQXgcyqc2L5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7444"/>
            <a:ext cx="9144000" cy="7992888"/>
          </a:xfrm>
          <a:prstGeom prst="rect">
            <a:avLst/>
          </a:prstGeom>
          <a:noFill/>
          <a:extLst>
            <a:ext uri="{909E8E84-426E-40DD-AFC4-6F175D3DCCD1}">
              <a14:hiddenFill xmlns:a14="http://schemas.microsoft.com/office/drawing/2010/main">
                <a:solidFill>
                  <a:srgbClr val="FFFFFF"/>
                </a:solidFill>
              </a14:hiddenFill>
            </a:ext>
          </a:extLst>
        </p:spPr>
      </p:pic>
      <p:sp>
        <p:nvSpPr>
          <p:cNvPr id="16" name="フリーフォーム 15"/>
          <p:cNvSpPr/>
          <p:nvPr/>
        </p:nvSpPr>
        <p:spPr>
          <a:xfrm>
            <a:off x="-14068" y="-548640"/>
            <a:ext cx="9186203" cy="6353904"/>
          </a:xfrm>
          <a:custGeom>
            <a:avLst/>
            <a:gdLst>
              <a:gd name="connsiteX0" fmla="*/ 0 w 9186203"/>
              <a:gd name="connsiteY0" fmla="*/ 14068 h 4487594"/>
              <a:gd name="connsiteX1" fmla="*/ 14068 w 9186203"/>
              <a:gd name="connsiteY1" fmla="*/ 3981157 h 4487594"/>
              <a:gd name="connsiteX2" fmla="*/ 661182 w 9186203"/>
              <a:gd name="connsiteY2" fmla="*/ 1266092 h 4487594"/>
              <a:gd name="connsiteX3" fmla="*/ 4543865 w 9186203"/>
              <a:gd name="connsiteY3" fmla="*/ 1322363 h 4487594"/>
              <a:gd name="connsiteX4" fmla="*/ 4853354 w 9186203"/>
              <a:gd name="connsiteY4" fmla="*/ 1800665 h 4487594"/>
              <a:gd name="connsiteX5" fmla="*/ 5106573 w 9186203"/>
              <a:gd name="connsiteY5" fmla="*/ 1294228 h 4487594"/>
              <a:gd name="connsiteX6" fmla="*/ 8707902 w 9186203"/>
              <a:gd name="connsiteY6" fmla="*/ 1322363 h 4487594"/>
              <a:gd name="connsiteX7" fmla="*/ 9186203 w 9186203"/>
              <a:gd name="connsiteY7" fmla="*/ 4487594 h 4487594"/>
              <a:gd name="connsiteX8" fmla="*/ 9158068 w 9186203"/>
              <a:gd name="connsiteY8" fmla="*/ 0 h 448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6203" h="4487594">
                <a:moveTo>
                  <a:pt x="0" y="14068"/>
                </a:moveTo>
                <a:cubicBezTo>
                  <a:pt x="4689" y="1336431"/>
                  <a:pt x="9379" y="2658794"/>
                  <a:pt x="14068" y="3981157"/>
                </a:cubicBezTo>
                <a:lnTo>
                  <a:pt x="661182" y="1266092"/>
                </a:lnTo>
                <a:lnTo>
                  <a:pt x="4543865" y="1322363"/>
                </a:lnTo>
                <a:lnTo>
                  <a:pt x="4853354" y="1800665"/>
                </a:lnTo>
                <a:lnTo>
                  <a:pt x="5106573" y="1294228"/>
                </a:lnTo>
                <a:lnTo>
                  <a:pt x="8707902" y="1322363"/>
                </a:lnTo>
                <a:lnTo>
                  <a:pt x="9186203" y="4487594"/>
                </a:lnTo>
                <a:lnTo>
                  <a:pt x="9158068" y="0"/>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リーフォーム 20"/>
          <p:cNvSpPr/>
          <p:nvPr/>
        </p:nvSpPr>
        <p:spPr>
          <a:xfrm rot="10800000">
            <a:off x="-14068" y="1412776"/>
            <a:ext cx="9220055" cy="6192688"/>
          </a:xfrm>
          <a:custGeom>
            <a:avLst/>
            <a:gdLst>
              <a:gd name="connsiteX0" fmla="*/ 0 w 9186203"/>
              <a:gd name="connsiteY0" fmla="*/ 14068 h 4487594"/>
              <a:gd name="connsiteX1" fmla="*/ 14068 w 9186203"/>
              <a:gd name="connsiteY1" fmla="*/ 3981157 h 4487594"/>
              <a:gd name="connsiteX2" fmla="*/ 661182 w 9186203"/>
              <a:gd name="connsiteY2" fmla="*/ 1266092 h 4487594"/>
              <a:gd name="connsiteX3" fmla="*/ 4543865 w 9186203"/>
              <a:gd name="connsiteY3" fmla="*/ 1322363 h 4487594"/>
              <a:gd name="connsiteX4" fmla="*/ 4853354 w 9186203"/>
              <a:gd name="connsiteY4" fmla="*/ 1800665 h 4487594"/>
              <a:gd name="connsiteX5" fmla="*/ 5106573 w 9186203"/>
              <a:gd name="connsiteY5" fmla="*/ 1294228 h 4487594"/>
              <a:gd name="connsiteX6" fmla="*/ 8707902 w 9186203"/>
              <a:gd name="connsiteY6" fmla="*/ 1322363 h 4487594"/>
              <a:gd name="connsiteX7" fmla="*/ 9186203 w 9186203"/>
              <a:gd name="connsiteY7" fmla="*/ 4487594 h 4487594"/>
              <a:gd name="connsiteX8" fmla="*/ 9158068 w 9186203"/>
              <a:gd name="connsiteY8" fmla="*/ 0 h 448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6203" h="4487594">
                <a:moveTo>
                  <a:pt x="0" y="14068"/>
                </a:moveTo>
                <a:cubicBezTo>
                  <a:pt x="4689" y="1336431"/>
                  <a:pt x="9379" y="2658794"/>
                  <a:pt x="14068" y="3981157"/>
                </a:cubicBezTo>
                <a:lnTo>
                  <a:pt x="661182" y="1266092"/>
                </a:lnTo>
                <a:lnTo>
                  <a:pt x="4543865" y="1322363"/>
                </a:lnTo>
                <a:lnTo>
                  <a:pt x="4853354" y="1800665"/>
                </a:lnTo>
                <a:lnTo>
                  <a:pt x="5106573" y="1294228"/>
                </a:lnTo>
                <a:lnTo>
                  <a:pt x="8707902" y="1322363"/>
                </a:lnTo>
                <a:lnTo>
                  <a:pt x="9186203" y="4487594"/>
                </a:lnTo>
                <a:lnTo>
                  <a:pt x="9158068" y="0"/>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69953" y="6021288"/>
            <a:ext cx="8085868" cy="646331"/>
          </a:xfrm>
          <a:prstGeom prst="rect">
            <a:avLst/>
          </a:prstGeom>
          <a:noFill/>
        </p:spPr>
        <p:txBody>
          <a:bodyPr wrap="none" rtlCol="0">
            <a:spAutoFit/>
          </a:bodyPr>
          <a:lstStyle/>
          <a:p>
            <a:r>
              <a:rPr kumimoji="1" lang="ja-JP" altLang="en-US" sz="3600" dirty="0" smtClean="0">
                <a:solidFill>
                  <a:schemeClr val="bg1"/>
                </a:solidFill>
              </a:rPr>
              <a:t>男性はこの女性に恋をしてしまいました。</a:t>
            </a:r>
            <a:endParaRPr kumimoji="1" lang="ja-JP" altLang="en-US" sz="3600" dirty="0">
              <a:solidFill>
                <a:schemeClr val="bg1"/>
              </a:solidFill>
            </a:endParaRPr>
          </a:p>
        </p:txBody>
      </p:sp>
    </p:spTree>
    <p:extLst>
      <p:ext uri="{BB962C8B-B14F-4D97-AF65-F5344CB8AC3E}">
        <p14:creationId xmlns:p14="http://schemas.microsoft.com/office/powerpoint/2010/main" val="219250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0" y="0"/>
            <a:ext cx="9144000" cy="6858000"/>
          </a:xfrm>
          <a:solidFill>
            <a:schemeClr val="tx1"/>
          </a:solidFill>
          <a:ln>
            <a:solidFill>
              <a:schemeClr val="tx1"/>
            </a:solidFill>
          </a:ln>
        </p:spPr>
        <p:txBody>
          <a:bodyPr/>
          <a:lstStyle/>
          <a:p>
            <a:endParaRPr kumimoji="1" lang="ja-JP" altLang="en-US" dirty="0"/>
          </a:p>
        </p:txBody>
      </p:sp>
      <p:sp>
        <p:nvSpPr>
          <p:cNvPr id="4" name="爆発 1 3"/>
          <p:cNvSpPr/>
          <p:nvPr/>
        </p:nvSpPr>
        <p:spPr>
          <a:xfrm>
            <a:off x="4355976" y="3212976"/>
            <a:ext cx="4464496" cy="3645024"/>
          </a:xfrm>
          <a:prstGeom prst="irregularSeal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rPr>
              <a:t>ガチャン</a:t>
            </a:r>
            <a:r>
              <a:rPr kumimoji="1" lang="en-US" altLang="ja-JP" sz="4000" dirty="0" smtClean="0">
                <a:solidFill>
                  <a:srgbClr val="FF0000"/>
                </a:solidFill>
              </a:rPr>
              <a:t>!!</a:t>
            </a:r>
            <a:endParaRPr kumimoji="1" lang="ja-JP" altLang="en-US" sz="4000" dirty="0">
              <a:solidFill>
                <a:srgbClr val="FF0000"/>
              </a:solidFill>
            </a:endParaRPr>
          </a:p>
        </p:txBody>
      </p:sp>
    </p:spTree>
    <p:extLst>
      <p:ext uri="{BB962C8B-B14F-4D97-AF65-F5344CB8AC3E}">
        <p14:creationId xmlns:p14="http://schemas.microsoft.com/office/powerpoint/2010/main" val="247126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3" y="721472"/>
            <a:ext cx="1603125" cy="309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395535" y="3815003"/>
            <a:ext cx="81558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9" name="Picture 5" descr="商店街ヘッダーイラスト"/>
          <p:cNvPicPr>
            <a:picLocks noChangeAspect="1" noChangeArrowheads="1"/>
          </p:cNvPicPr>
          <p:nvPr/>
        </p:nvPicPr>
        <p:blipFill rotWithShape="1">
          <a:blip r:embed="rId3">
            <a:extLst>
              <a:ext uri="{28A0092B-C50C-407E-A947-70E740481C1C}">
                <a14:useLocalDpi xmlns:a14="http://schemas.microsoft.com/office/drawing/2010/main" val="0"/>
              </a:ext>
            </a:extLst>
          </a:blip>
          <a:srcRect l="2440" t="65509" r="3300" b="3603"/>
          <a:stretch/>
        </p:blipFill>
        <p:spPr bwMode="auto">
          <a:xfrm>
            <a:off x="38864" y="2449663"/>
            <a:ext cx="6909399" cy="13653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eacher\AppData\Local\Microsoft\Windows\Temporary Internet Files\Content.IE5\P3FATBQR\MC90043258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59" y="73400"/>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flipH="1">
            <a:off x="7124333" y="433440"/>
            <a:ext cx="45719" cy="28803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19543743" flipH="1">
            <a:off x="6957084" y="420488"/>
            <a:ext cx="261364" cy="9130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4630" y="3749457"/>
            <a:ext cx="9089370" cy="3108543"/>
          </a:xfrm>
          <a:prstGeom prst="rect">
            <a:avLst/>
          </a:prstGeom>
          <a:noFill/>
        </p:spPr>
        <p:txBody>
          <a:bodyPr wrap="square" rtlCol="0">
            <a:spAutoFit/>
          </a:bodyPr>
          <a:lstStyle/>
          <a:p>
            <a:r>
              <a:rPr kumimoji="1" lang="ja-JP" altLang="en-US" sz="2800" dirty="0" smtClean="0"/>
              <a:t>もう一回その女性を見つけようとしたが、とうとう見つけられませんでした。男性はどうしてもその女性に会いたくて、なんとかその場所を見つける方法はないかと考えました。そういえば、最初に双眼鏡をのぞいた時、全く双眼鏡を持たないでのぞいたので、そのときの角度はその双眼鏡の本来の角度のままだと気づきました。</a:t>
            </a:r>
            <a:endParaRPr kumimoji="1" lang="en-US" altLang="ja-JP" sz="2800" dirty="0" smtClean="0"/>
          </a:p>
          <a:p>
            <a:r>
              <a:rPr kumimoji="1" lang="ja-JP" altLang="en-US" sz="2800" dirty="0" smtClean="0"/>
              <a:t>そうか！わかるぞ</a:t>
            </a:r>
            <a:r>
              <a:rPr kumimoji="1" lang="en-US" altLang="ja-JP" sz="2800" dirty="0" smtClean="0"/>
              <a:t>!!</a:t>
            </a:r>
            <a:endParaRPr kumimoji="1" lang="ja-JP" altLang="en-US" sz="2800" dirty="0"/>
          </a:p>
        </p:txBody>
      </p:sp>
      <p:sp>
        <p:nvSpPr>
          <p:cNvPr id="10" name="正方形/長方形 9"/>
          <p:cNvSpPr/>
          <p:nvPr/>
        </p:nvSpPr>
        <p:spPr>
          <a:xfrm>
            <a:off x="6954064" y="721472"/>
            <a:ext cx="1615979" cy="2662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ea typeface="ＤＦ特太ゴシック体" panose="02010609000101010101" pitchFamily="1" charset="-128"/>
              </a:rPr>
              <a:t>○　</a:t>
            </a:r>
            <a:r>
              <a:rPr kumimoji="1" lang="en-US" altLang="ja-JP" sz="1400" dirty="0" smtClean="0">
                <a:solidFill>
                  <a:schemeClr val="tx1"/>
                </a:solidFill>
                <a:ea typeface="ＤＦ特太ゴシック体" panose="02010609000101010101" pitchFamily="1" charset="-128"/>
              </a:rPr>
              <a:t>×</a:t>
            </a:r>
            <a:r>
              <a:rPr kumimoji="1" lang="ja-JP" altLang="en-US" sz="1400" dirty="0" smtClean="0">
                <a:solidFill>
                  <a:schemeClr val="tx1"/>
                </a:solidFill>
                <a:ea typeface="ＤＦ特太ゴシック体" panose="02010609000101010101" pitchFamily="1" charset="-128"/>
              </a:rPr>
              <a:t>　病　院</a:t>
            </a:r>
            <a:endParaRPr kumimoji="1" lang="ja-JP" altLang="en-US" sz="1400" dirty="0">
              <a:solidFill>
                <a:schemeClr val="tx1"/>
              </a:solidFill>
              <a:ea typeface="ＤＦ特太ゴシック体" panose="02010609000101010101" pitchFamily="1" charset="-128"/>
            </a:endParaRPr>
          </a:p>
        </p:txBody>
      </p:sp>
      <p:sp>
        <p:nvSpPr>
          <p:cNvPr id="11" name="正方形/長方形 10"/>
          <p:cNvSpPr/>
          <p:nvPr/>
        </p:nvSpPr>
        <p:spPr>
          <a:xfrm>
            <a:off x="7039181" y="1037217"/>
            <a:ext cx="216024" cy="22321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ea typeface="ＤＦ特太ゴシック体" panose="02010609000101010101" pitchFamily="1" charset="-128"/>
              </a:rPr>
              <a:t>○　</a:t>
            </a:r>
            <a:r>
              <a:rPr kumimoji="1" lang="en-US" altLang="ja-JP" sz="1400" dirty="0" smtClean="0">
                <a:solidFill>
                  <a:schemeClr val="tx1"/>
                </a:solidFill>
                <a:ea typeface="ＤＦ特太ゴシック体" panose="02010609000101010101" pitchFamily="1" charset="-128"/>
              </a:rPr>
              <a:t>×</a:t>
            </a:r>
            <a:r>
              <a:rPr kumimoji="1" lang="ja-JP" altLang="en-US" sz="1400" dirty="0" smtClean="0">
                <a:solidFill>
                  <a:schemeClr val="tx1"/>
                </a:solidFill>
                <a:ea typeface="ＤＦ特太ゴシック体" panose="02010609000101010101" pitchFamily="1" charset="-128"/>
              </a:rPr>
              <a:t>　病　院</a:t>
            </a:r>
            <a:endParaRPr kumimoji="1" lang="ja-JP" altLang="en-US" sz="1400" dirty="0">
              <a:solidFill>
                <a:schemeClr val="tx1"/>
              </a:solidFill>
              <a:ea typeface="ＤＦ特太ゴシック体" panose="02010609000101010101" pitchFamily="1" charset="-128"/>
            </a:endParaRPr>
          </a:p>
        </p:txBody>
      </p:sp>
      <p:sp>
        <p:nvSpPr>
          <p:cNvPr id="3" name="二等辺三角形 2"/>
          <p:cNvSpPr/>
          <p:nvPr/>
        </p:nvSpPr>
        <p:spPr>
          <a:xfrm>
            <a:off x="2440131" y="491594"/>
            <a:ext cx="4707062" cy="3323407"/>
          </a:xfrm>
          <a:prstGeom prst="triangle">
            <a:avLst>
              <a:gd name="adj" fmla="val 10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598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2"/>
          <p:cNvSpPr txBox="1">
            <a:spLocks/>
          </p:cNvSpPr>
          <p:nvPr/>
        </p:nvSpPr>
        <p:spPr bwMode="auto">
          <a:xfrm>
            <a:off x="2089547" y="2226470"/>
            <a:ext cx="2809875"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buNone/>
              <a:defRPr/>
            </a:pPr>
            <a:r>
              <a:rPr lang="ja-JP" altLang="en-US" sz="25800" kern="0" dirty="0">
                <a:solidFill>
                  <a:srgbClr val="FF0000"/>
                </a:solidFill>
              </a:rPr>
              <a:t>０</a:t>
            </a:r>
          </a:p>
        </p:txBody>
      </p:sp>
      <p:sp>
        <p:nvSpPr>
          <p:cNvPr id="2051" name="タイトル 1"/>
          <p:cNvSpPr>
            <a:spLocks noGrp="1"/>
          </p:cNvSpPr>
          <p:nvPr>
            <p:ph type="title"/>
          </p:nvPr>
        </p:nvSpPr>
        <p:spPr>
          <a:xfrm>
            <a:off x="238005" y="981671"/>
            <a:ext cx="7886700" cy="994172"/>
          </a:xfrm>
        </p:spPr>
        <p:txBody>
          <a:bodyPr>
            <a:normAutofit fontScale="90000"/>
          </a:bodyPr>
          <a:lstStyle/>
          <a:p>
            <a:r>
              <a:rPr lang="ja-JP" altLang="en-US" sz="6600" dirty="0"/>
              <a:t>話合い</a:t>
            </a:r>
          </a:p>
        </p:txBody>
      </p:sp>
      <p:sp>
        <p:nvSpPr>
          <p:cNvPr id="2052" name="コンテンツ プレースホルダー 2"/>
          <p:cNvSpPr>
            <a:spLocks noGrp="1"/>
          </p:cNvSpPr>
          <p:nvPr>
            <p:ph idx="1"/>
          </p:nvPr>
        </p:nvSpPr>
        <p:spPr>
          <a:xfrm>
            <a:off x="5653089" y="2888456"/>
            <a:ext cx="2374106" cy="3082529"/>
          </a:xfrm>
        </p:spPr>
        <p:txBody>
          <a:bodyPr/>
          <a:lstStyle/>
          <a:p>
            <a:pPr marL="0" indent="0">
              <a:buNone/>
            </a:pPr>
            <a:r>
              <a:rPr lang="ja-JP" altLang="en-US" sz="17925"/>
              <a:t>分</a:t>
            </a:r>
          </a:p>
        </p:txBody>
      </p:sp>
      <p:sp>
        <p:nvSpPr>
          <p:cNvPr id="15" name="コンテンツ プレースホルダー 2"/>
          <p:cNvSpPr txBox="1">
            <a:spLocks/>
          </p:cNvSpPr>
          <p:nvPr/>
        </p:nvSpPr>
        <p:spPr bwMode="auto">
          <a:xfrm>
            <a:off x="2325291" y="2231232"/>
            <a:ext cx="3348038"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lgn="ctr">
              <a:buNone/>
              <a:defRPr/>
            </a:pPr>
            <a:r>
              <a:rPr lang="ja-JP" altLang="en-US" sz="25800" kern="0" dirty="0">
                <a:solidFill>
                  <a:srgbClr val="FF0000"/>
                </a:solidFill>
              </a:rPr>
              <a:t>１</a:t>
            </a:r>
          </a:p>
        </p:txBody>
      </p:sp>
      <p:sp>
        <p:nvSpPr>
          <p:cNvPr id="14" name="コンテンツ プレースホルダー 2"/>
          <p:cNvSpPr txBox="1">
            <a:spLocks/>
          </p:cNvSpPr>
          <p:nvPr/>
        </p:nvSpPr>
        <p:spPr bwMode="auto">
          <a:xfrm>
            <a:off x="2100263" y="2226470"/>
            <a:ext cx="2811066"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lgn="ctr">
              <a:buNone/>
              <a:defRPr/>
            </a:pPr>
            <a:r>
              <a:rPr lang="ja-JP" altLang="en-US" sz="25800" kern="0" dirty="0">
                <a:solidFill>
                  <a:srgbClr val="FF0000"/>
                </a:solidFill>
              </a:rPr>
              <a:t>２</a:t>
            </a:r>
          </a:p>
        </p:txBody>
      </p:sp>
      <p:sp>
        <p:nvSpPr>
          <p:cNvPr id="13" name="コンテンツ プレースホルダー 2"/>
          <p:cNvSpPr txBox="1">
            <a:spLocks/>
          </p:cNvSpPr>
          <p:nvPr/>
        </p:nvSpPr>
        <p:spPr bwMode="auto">
          <a:xfrm>
            <a:off x="2070499" y="2263380"/>
            <a:ext cx="2811065"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lgn="ctr">
              <a:buNone/>
              <a:defRPr/>
            </a:pPr>
            <a:r>
              <a:rPr lang="ja-JP" altLang="en-US" sz="25800" kern="0" dirty="0">
                <a:solidFill>
                  <a:srgbClr val="FF0000"/>
                </a:solidFill>
              </a:rPr>
              <a:t>３</a:t>
            </a:r>
          </a:p>
        </p:txBody>
      </p:sp>
      <p:sp>
        <p:nvSpPr>
          <p:cNvPr id="12" name="コンテンツ プレースホルダー 2"/>
          <p:cNvSpPr txBox="1">
            <a:spLocks/>
          </p:cNvSpPr>
          <p:nvPr/>
        </p:nvSpPr>
        <p:spPr bwMode="auto">
          <a:xfrm>
            <a:off x="1760936" y="2263380"/>
            <a:ext cx="2811065"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lgn="ctr">
              <a:buNone/>
              <a:defRPr/>
            </a:pPr>
            <a:r>
              <a:rPr lang="ja-JP" altLang="en-US" sz="25800" kern="0" dirty="0">
                <a:solidFill>
                  <a:srgbClr val="FF0000"/>
                </a:solidFill>
              </a:rPr>
              <a:t>４</a:t>
            </a:r>
          </a:p>
          <a:p>
            <a:pPr marL="0" indent="0" algn="ctr">
              <a:buNone/>
              <a:defRPr/>
            </a:pPr>
            <a:endParaRPr lang="ja-JP" altLang="en-US" sz="25800" kern="0" dirty="0">
              <a:solidFill>
                <a:srgbClr val="FF0000"/>
              </a:solidFill>
            </a:endParaRPr>
          </a:p>
        </p:txBody>
      </p:sp>
      <p:sp>
        <p:nvSpPr>
          <p:cNvPr id="11" name="コンテンツ プレースホルダー 2"/>
          <p:cNvSpPr txBox="1">
            <a:spLocks/>
          </p:cNvSpPr>
          <p:nvPr/>
        </p:nvSpPr>
        <p:spPr bwMode="auto">
          <a:xfrm>
            <a:off x="2070499" y="2185989"/>
            <a:ext cx="2811065"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lgn="ctr">
              <a:buNone/>
              <a:defRPr/>
            </a:pPr>
            <a:r>
              <a:rPr lang="ja-JP" altLang="en-US" sz="25800" kern="0" dirty="0">
                <a:solidFill>
                  <a:srgbClr val="FF0000"/>
                </a:solidFill>
              </a:rPr>
              <a:t>５</a:t>
            </a:r>
          </a:p>
        </p:txBody>
      </p:sp>
      <p:sp>
        <p:nvSpPr>
          <p:cNvPr id="10" name="コンテンツ プレースホルダー 2"/>
          <p:cNvSpPr txBox="1">
            <a:spLocks/>
          </p:cNvSpPr>
          <p:nvPr/>
        </p:nvSpPr>
        <p:spPr bwMode="auto">
          <a:xfrm>
            <a:off x="2170511" y="1983582"/>
            <a:ext cx="3502819"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lgn="ctr">
              <a:buNone/>
              <a:defRPr/>
            </a:pPr>
            <a:r>
              <a:rPr lang="ja-JP" altLang="en-US" sz="25800" kern="0" dirty="0">
                <a:solidFill>
                  <a:srgbClr val="FF0000"/>
                </a:solidFill>
              </a:rPr>
              <a:t>６</a:t>
            </a:r>
          </a:p>
        </p:txBody>
      </p:sp>
      <p:sp>
        <p:nvSpPr>
          <p:cNvPr id="9" name="コンテンツ プレースホルダー 2"/>
          <p:cNvSpPr txBox="1">
            <a:spLocks/>
          </p:cNvSpPr>
          <p:nvPr/>
        </p:nvSpPr>
        <p:spPr bwMode="auto">
          <a:xfrm>
            <a:off x="2594374" y="1983582"/>
            <a:ext cx="2811065"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buNone/>
              <a:defRPr/>
            </a:pPr>
            <a:r>
              <a:rPr lang="ja-JP" altLang="en-US" sz="25800" kern="0" dirty="0">
                <a:solidFill>
                  <a:srgbClr val="FF0000"/>
                </a:solidFill>
              </a:rPr>
              <a:t>７</a:t>
            </a:r>
          </a:p>
        </p:txBody>
      </p:sp>
      <p:sp>
        <p:nvSpPr>
          <p:cNvPr id="6" name="コンテンツ プレースホルダー 2"/>
          <p:cNvSpPr txBox="1">
            <a:spLocks/>
          </p:cNvSpPr>
          <p:nvPr/>
        </p:nvSpPr>
        <p:spPr bwMode="auto">
          <a:xfrm>
            <a:off x="2269333" y="1968105"/>
            <a:ext cx="3402806"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lgn="ctr">
              <a:buNone/>
              <a:defRPr/>
            </a:pPr>
            <a:r>
              <a:rPr lang="ja-JP" altLang="en-US" sz="25800" kern="0" dirty="0">
                <a:solidFill>
                  <a:srgbClr val="FF0000"/>
                </a:solidFill>
              </a:rPr>
              <a:t>８</a:t>
            </a:r>
          </a:p>
        </p:txBody>
      </p:sp>
      <p:sp>
        <p:nvSpPr>
          <p:cNvPr id="7" name="コンテンツ プレースホルダー 2"/>
          <p:cNvSpPr txBox="1">
            <a:spLocks/>
          </p:cNvSpPr>
          <p:nvPr/>
        </p:nvSpPr>
        <p:spPr bwMode="auto">
          <a:xfrm>
            <a:off x="1865710" y="1968105"/>
            <a:ext cx="3933825"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lgn="ctr">
              <a:buNone/>
              <a:defRPr/>
            </a:pPr>
            <a:r>
              <a:rPr lang="ja-JP" altLang="en-US" sz="25800" kern="0" dirty="0">
                <a:solidFill>
                  <a:srgbClr val="FF0000"/>
                </a:solidFill>
              </a:rPr>
              <a:t>９</a:t>
            </a:r>
          </a:p>
        </p:txBody>
      </p:sp>
      <p:sp>
        <p:nvSpPr>
          <p:cNvPr id="4" name="コンテンツ プレースホルダー 2"/>
          <p:cNvSpPr txBox="1">
            <a:spLocks/>
          </p:cNvSpPr>
          <p:nvPr/>
        </p:nvSpPr>
        <p:spPr bwMode="auto">
          <a:xfrm>
            <a:off x="1539479" y="1969295"/>
            <a:ext cx="3932634" cy="3559969"/>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chemeClr val="accent1"/>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kumimoji="1"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itchFamily="2" charset="2"/>
              <a:buChar char="l"/>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a:lstStyle>
          <a:p>
            <a:pPr marL="0" indent="0">
              <a:buNone/>
              <a:defRPr/>
            </a:pPr>
            <a:r>
              <a:rPr lang="en-US" altLang="ja-JP" sz="25800" kern="0" dirty="0">
                <a:solidFill>
                  <a:srgbClr val="FF0000"/>
                </a:solidFill>
              </a:rPr>
              <a:t>10</a:t>
            </a:r>
            <a:endParaRPr lang="ja-JP" altLang="en-US" sz="25800" kern="0" dirty="0">
              <a:solidFill>
                <a:srgbClr val="FF0000"/>
              </a:solidFill>
            </a:endParaRPr>
          </a:p>
        </p:txBody>
      </p:sp>
      <p:sp>
        <p:nvSpPr>
          <p:cNvPr id="2063" name="テキスト ボックス 4"/>
          <p:cNvSpPr txBox="1">
            <a:spLocks noChangeArrowheads="1"/>
          </p:cNvSpPr>
          <p:nvPr/>
        </p:nvSpPr>
        <p:spPr bwMode="auto">
          <a:xfrm>
            <a:off x="807245" y="1765699"/>
            <a:ext cx="14991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6000" dirty="0"/>
              <a:t>あと</a:t>
            </a:r>
          </a:p>
        </p:txBody>
      </p:sp>
      <p:pic>
        <p:nvPicPr>
          <p:cNvPr id="2064" name="Picture 4" descr="C:\Users\teacher\AppData\Local\Microsoft\Windows\Temporary Internet Files\Content.IE5\DPDADRY1\MC9004460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9536" y="1104900"/>
            <a:ext cx="2015728"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189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6000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nodeType="afterGroup">
                            <p:stCondLst>
                              <p:cond delay="60500"/>
                            </p:stCondLst>
                            <p:childTnLst>
                              <p:par>
                                <p:cTn id="9" presetID="10" presetClass="exit" presetSubtype="0" fill="hold" grpId="0" nodeType="afterEffect">
                                  <p:stCondLst>
                                    <p:cond delay="6000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par>
                          <p:cTn id="12" fill="hold" nodeType="afterGroup">
                            <p:stCondLst>
                              <p:cond delay="121000"/>
                            </p:stCondLst>
                            <p:childTnLst>
                              <p:par>
                                <p:cTn id="13" presetID="10" presetClass="exit" presetSubtype="0" fill="hold" grpId="0" nodeType="afterEffect">
                                  <p:stCondLst>
                                    <p:cond delay="6000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nodeType="afterGroup">
                            <p:stCondLst>
                              <p:cond delay="181500"/>
                            </p:stCondLst>
                            <p:childTnLst>
                              <p:par>
                                <p:cTn id="17" presetID="10" presetClass="exit" presetSubtype="0" fill="hold" grpId="0" nodeType="afterEffect">
                                  <p:stCondLst>
                                    <p:cond delay="6000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nodeType="afterGroup">
                            <p:stCondLst>
                              <p:cond delay="242000"/>
                            </p:stCondLst>
                            <p:childTnLst>
                              <p:par>
                                <p:cTn id="21" presetID="10" presetClass="exit" presetSubtype="0" fill="hold" grpId="0" nodeType="afterEffect">
                                  <p:stCondLst>
                                    <p:cond delay="6000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par>
                          <p:cTn id="24" fill="hold" nodeType="afterGroup">
                            <p:stCondLst>
                              <p:cond delay="302500"/>
                            </p:stCondLst>
                            <p:childTnLst>
                              <p:par>
                                <p:cTn id="25" presetID="10" presetClass="exit" presetSubtype="0" fill="hold" grpId="0" nodeType="afterEffect">
                                  <p:stCondLst>
                                    <p:cond delay="6000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nodeType="afterGroup">
                            <p:stCondLst>
                              <p:cond delay="363000"/>
                            </p:stCondLst>
                            <p:childTnLst>
                              <p:par>
                                <p:cTn id="29" presetID="10" presetClass="exit" presetSubtype="0" fill="hold" grpId="0" nodeType="afterEffect">
                                  <p:stCondLst>
                                    <p:cond delay="6000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par>
                          <p:cTn id="32" fill="hold" nodeType="afterGroup">
                            <p:stCondLst>
                              <p:cond delay="423500"/>
                            </p:stCondLst>
                            <p:childTnLst>
                              <p:par>
                                <p:cTn id="33" presetID="10" presetClass="exit" presetSubtype="0" fill="hold" grpId="0" nodeType="afterEffect">
                                  <p:stCondLst>
                                    <p:cond delay="6000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par>
                          <p:cTn id="36" fill="hold" nodeType="afterGroup">
                            <p:stCondLst>
                              <p:cond delay="484000"/>
                            </p:stCondLst>
                            <p:childTnLst>
                              <p:par>
                                <p:cTn id="37" presetID="10" presetClass="exit" presetSubtype="0" fill="hold" grpId="0" nodeType="afterEffect">
                                  <p:stCondLst>
                                    <p:cond delay="6000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par>
                          <p:cTn id="40" fill="hold" nodeType="afterGroup">
                            <p:stCondLst>
                              <p:cond delay="544500"/>
                            </p:stCondLst>
                            <p:childTnLst>
                              <p:par>
                                <p:cTn id="41" presetID="10" presetClass="exit" presetSubtype="0" fill="hold" grpId="0" nodeType="afterEffect">
                                  <p:stCondLst>
                                    <p:cond delay="6000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2" grpId="0" animBg="1"/>
      <p:bldP spid="11" grpId="0" animBg="1"/>
      <p:bldP spid="10" grpId="0" animBg="1"/>
      <p:bldP spid="9" grpId="0" animBg="1"/>
      <p:bldP spid="6" grpId="0" animBg="1"/>
      <p:bldP spid="7" grpId="0" animBg="1"/>
      <p:bldP spid="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267</Words>
  <Application>Microsoft Office PowerPoint</Application>
  <PresentationFormat>画面に合わせる (4:3)</PresentationFormat>
  <Paragraphs>50</Paragraphs>
  <Slides>17</Slides>
  <Notes>1</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相似の利用</vt:lpstr>
      <vt:lpstr>ある病院の屋上の双眼鏡から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話合い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男性は花屋を見つけることができました。 しかし・・・</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相似の利用</dc:title>
  <dc:creator>teacher</dc:creator>
  <cp:lastModifiedBy>kajukun</cp:lastModifiedBy>
  <cp:revision>35</cp:revision>
  <cp:lastPrinted>2018-11-14T07:36:10Z</cp:lastPrinted>
  <dcterms:created xsi:type="dcterms:W3CDTF">2013-12-02T22:07:47Z</dcterms:created>
  <dcterms:modified xsi:type="dcterms:W3CDTF">2018-12-12T01:23:28Z</dcterms:modified>
</cp:coreProperties>
</file>