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7" r:id="rId4"/>
    <p:sldId id="278" r:id="rId5"/>
    <p:sldId id="280" r:id="rId6"/>
    <p:sldId id="281" r:id="rId7"/>
  </p:sldIdLst>
  <p:sldSz cx="9144000" cy="6858000" type="screen4x3"/>
  <p:notesSz cx="6735763" cy="98679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2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2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54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7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2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02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2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4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ABFE-F1A9-4C07-8C21-20964DFFE961}" type="datetimeFigureOut">
              <a:rPr kumimoji="1" lang="ja-JP" altLang="en-US" smtClean="0"/>
              <a:t>2013/11/30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51AC7-3C13-485D-BE7E-89B2E475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7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80120"/>
          </a:xfrm>
        </p:spPr>
        <p:txBody>
          <a:bodyPr>
            <a:normAutofit/>
          </a:bodyPr>
          <a:lstStyle/>
          <a:p>
            <a:r>
              <a:rPr kumimoji="1" lang="ja-JP" altLang="en-US" sz="5400" dirty="0" smtClean="0"/>
              <a:t>二次方程式の解き方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8" cy="561662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ねらい「二次方程式の解き方を理解する。」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ａ</a:t>
            </a:r>
            <a:r>
              <a:rPr lang="en-US" altLang="ja-JP" dirty="0" smtClean="0">
                <a:solidFill>
                  <a:schemeClr val="tx1"/>
                </a:solidFill>
              </a:rPr>
              <a:t>x2</a:t>
            </a:r>
            <a:r>
              <a:rPr lang="ja-JP" altLang="en-US" dirty="0" smtClean="0">
                <a:solidFill>
                  <a:schemeClr val="tx1"/>
                </a:solidFill>
              </a:rPr>
              <a:t>＝</a:t>
            </a:r>
            <a:r>
              <a:rPr lang="ja-JP" altLang="en-US" dirty="0" err="1" smtClean="0">
                <a:solidFill>
                  <a:schemeClr val="tx1"/>
                </a:solidFill>
              </a:rPr>
              <a:t>ｂ</a:t>
            </a:r>
            <a:r>
              <a:rPr lang="ja-JP" altLang="en-US" dirty="0" smtClean="0">
                <a:solidFill>
                  <a:schemeClr val="tx1"/>
                </a:solidFill>
              </a:rPr>
              <a:t>の解き方の復習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ａ</a:t>
            </a:r>
            <a:r>
              <a:rPr lang="en-US" altLang="ja-JP" dirty="0" smtClean="0">
                <a:solidFill>
                  <a:schemeClr val="tx1"/>
                </a:solidFill>
              </a:rPr>
              <a:t>x2</a:t>
            </a:r>
            <a:r>
              <a:rPr lang="ja-JP" altLang="en-US" dirty="0" smtClean="0">
                <a:solidFill>
                  <a:schemeClr val="tx1"/>
                </a:solidFill>
              </a:rPr>
              <a:t>－ｂ＝</a:t>
            </a:r>
            <a:r>
              <a:rPr lang="en-US" altLang="ja-JP" dirty="0" smtClean="0">
                <a:solidFill>
                  <a:schemeClr val="tx1"/>
                </a:solidFill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</a:rPr>
              <a:t>の</a:t>
            </a:r>
            <a:r>
              <a:rPr lang="ja-JP" altLang="en-US" dirty="0">
                <a:solidFill>
                  <a:schemeClr val="tx1"/>
                </a:solidFill>
              </a:rPr>
              <a:t>解き方</a:t>
            </a:r>
            <a:r>
              <a:rPr lang="ja-JP" altLang="en-US" dirty="0" smtClean="0">
                <a:solidFill>
                  <a:schemeClr val="tx1"/>
                </a:solidFill>
              </a:rPr>
              <a:t>の説明と練習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(</a:t>
            </a:r>
            <a:r>
              <a:rPr lang="ja-JP" altLang="en-US" dirty="0">
                <a:solidFill>
                  <a:schemeClr val="tx1"/>
                </a:solidFill>
              </a:rPr>
              <a:t>ｘ＋</a:t>
            </a:r>
            <a:r>
              <a:rPr lang="en-US" altLang="ja-JP" dirty="0">
                <a:solidFill>
                  <a:schemeClr val="tx1"/>
                </a:solidFill>
              </a:rPr>
              <a:t>m)</a:t>
            </a:r>
            <a:r>
              <a:rPr lang="en-US" altLang="ja-JP" baseline="30000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＝</a:t>
            </a:r>
            <a:r>
              <a:rPr lang="en-US" altLang="ja-JP" dirty="0">
                <a:solidFill>
                  <a:schemeClr val="tx1"/>
                </a:solidFill>
              </a:rPr>
              <a:t>n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解き方の説明と練習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↓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err="1">
                <a:solidFill>
                  <a:schemeClr val="tx1"/>
                </a:solidFill>
              </a:rPr>
              <a:t>ｘ</a:t>
            </a:r>
            <a:r>
              <a:rPr lang="en-US" altLang="ja-JP" baseline="30000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＋</a:t>
            </a:r>
            <a:r>
              <a:rPr lang="en-US" altLang="ja-JP" dirty="0">
                <a:solidFill>
                  <a:schemeClr val="tx1"/>
                </a:solidFill>
              </a:rPr>
              <a:t>p</a:t>
            </a:r>
            <a:r>
              <a:rPr lang="ja-JP" altLang="en-US" dirty="0">
                <a:solidFill>
                  <a:schemeClr val="tx1"/>
                </a:solidFill>
              </a:rPr>
              <a:t>ｘ＋</a:t>
            </a:r>
            <a:r>
              <a:rPr lang="en-US" altLang="ja-JP" dirty="0">
                <a:solidFill>
                  <a:schemeClr val="tx1"/>
                </a:solidFill>
              </a:rPr>
              <a:t>q</a:t>
            </a:r>
            <a:r>
              <a:rPr lang="ja-JP" altLang="en-US" dirty="0">
                <a:solidFill>
                  <a:schemeClr val="tx1"/>
                </a:solidFill>
              </a:rPr>
              <a:t>＝</a:t>
            </a:r>
            <a:r>
              <a:rPr lang="en-US" altLang="ja-JP" dirty="0">
                <a:solidFill>
                  <a:schemeClr val="tx1"/>
                </a:solidFill>
              </a:rPr>
              <a:t>0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解き方の説明と練習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8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90"/>
    </mc:Choice>
    <mc:Fallback>
      <p:transition spd="slow" advTm="689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088" y="0"/>
            <a:ext cx="8229600" cy="1143000"/>
          </a:xfrm>
        </p:spPr>
        <p:txBody>
          <a:bodyPr/>
          <a:lstStyle/>
          <a:p>
            <a:r>
              <a:rPr lang="ja-JP" altLang="en-US" dirty="0"/>
              <a:t>ａｘ</a:t>
            </a:r>
            <a:r>
              <a:rPr lang="en-US" altLang="ja-JP" baseline="30000" dirty="0"/>
              <a:t>2</a:t>
            </a:r>
            <a:r>
              <a:rPr lang="ja-JP" altLang="en-US" dirty="0"/>
              <a:t>＝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31640" y="911366"/>
            <a:ext cx="316835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6000" dirty="0" smtClean="0"/>
              <a:t>ａｘ</a:t>
            </a:r>
            <a:r>
              <a:rPr kumimoji="1" lang="en-US" altLang="ja-JP" sz="6000" baseline="30000" dirty="0" smtClean="0"/>
              <a:t>2</a:t>
            </a:r>
            <a:r>
              <a:rPr kumimoji="1" lang="ja-JP" altLang="en-US" sz="6000" dirty="0" smtClean="0"/>
              <a:t>＝</a:t>
            </a:r>
            <a:r>
              <a:rPr kumimoji="1" lang="en-US" altLang="ja-JP" sz="6000" dirty="0" smtClean="0"/>
              <a:t>b</a:t>
            </a:r>
          </a:p>
          <a:p>
            <a:pPr marL="0" indent="0">
              <a:buNone/>
            </a:pPr>
            <a:r>
              <a:rPr lang="ja-JP" altLang="en-US" sz="3800" dirty="0" smtClean="0"/>
              <a:t>練習１</a:t>
            </a:r>
            <a:endParaRPr lang="en-US" altLang="ja-JP" sz="3800" dirty="0" smtClean="0"/>
          </a:p>
          <a:p>
            <a:pPr marL="742950" indent="-742950">
              <a:buAutoNum type="arabicParenBoth"/>
            </a:pPr>
            <a:r>
              <a:rPr lang="en-US" altLang="ja-JP" sz="3800" dirty="0" smtClean="0"/>
              <a:t> 5x</a:t>
            </a:r>
            <a:r>
              <a:rPr lang="en-US" altLang="ja-JP" sz="3800" baseline="30000" dirty="0" smtClean="0"/>
              <a:t>2</a:t>
            </a:r>
            <a:r>
              <a:rPr lang="ja-JP" altLang="en-US" sz="3800" dirty="0" smtClean="0"/>
              <a:t>＝</a:t>
            </a:r>
            <a:r>
              <a:rPr lang="en-US" altLang="ja-JP" sz="3800" dirty="0" smtClean="0"/>
              <a:t>45</a:t>
            </a:r>
            <a:r>
              <a:rPr lang="ja-JP" altLang="en-US" sz="3800" dirty="0" smtClean="0"/>
              <a:t>　　</a:t>
            </a:r>
            <a:endParaRPr lang="en-US" altLang="ja-JP" sz="3800" dirty="0" smtClean="0"/>
          </a:p>
          <a:p>
            <a:pPr marL="742950" indent="-742950">
              <a:buAutoNum type="arabicParenBoth"/>
            </a:pPr>
            <a:r>
              <a:rPr lang="en-US" altLang="ja-JP" sz="3800" dirty="0" smtClean="0"/>
              <a:t> 4x</a:t>
            </a:r>
            <a:r>
              <a:rPr lang="en-US" altLang="ja-JP" sz="3800" baseline="30000" dirty="0" smtClean="0"/>
              <a:t>2</a:t>
            </a:r>
            <a:r>
              <a:rPr lang="ja-JP" altLang="en-US" sz="3800" dirty="0" smtClean="0"/>
              <a:t>＝</a:t>
            </a:r>
            <a:r>
              <a:rPr lang="en-US" altLang="ja-JP" sz="3800" dirty="0" smtClean="0"/>
              <a:t>28</a:t>
            </a:r>
            <a:r>
              <a:rPr lang="ja-JP" altLang="en-US" sz="3800" dirty="0" smtClean="0"/>
              <a:t>　　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en-US" altLang="ja-JP" sz="3800" dirty="0" smtClean="0"/>
              <a:t>(3)</a:t>
            </a:r>
            <a:r>
              <a:rPr lang="ja-JP" altLang="en-US" sz="3800" dirty="0" smtClean="0"/>
              <a:t>　</a:t>
            </a:r>
            <a:r>
              <a:rPr lang="en-US" altLang="ja-JP" sz="3800" dirty="0" smtClean="0"/>
              <a:t>6x</a:t>
            </a:r>
            <a:r>
              <a:rPr lang="en-US" altLang="ja-JP" sz="3800" baseline="30000" dirty="0" smtClean="0"/>
              <a:t>2</a:t>
            </a:r>
            <a:r>
              <a:rPr lang="ja-JP" altLang="en-US" sz="3800" dirty="0" smtClean="0"/>
              <a:t>＝</a:t>
            </a:r>
            <a:r>
              <a:rPr lang="en-US" altLang="ja-JP" sz="3800" dirty="0" smtClean="0"/>
              <a:t>48</a:t>
            </a:r>
            <a:r>
              <a:rPr lang="ja-JP" altLang="en-US" sz="3800" dirty="0" smtClean="0"/>
              <a:t>　　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en-US" altLang="ja-JP" sz="3800" dirty="0" smtClean="0"/>
              <a:t>(4)</a:t>
            </a:r>
            <a:r>
              <a:rPr lang="ja-JP" altLang="en-US" sz="3800" dirty="0" smtClean="0"/>
              <a:t>　</a:t>
            </a:r>
            <a:r>
              <a:rPr lang="en-US" altLang="ja-JP" sz="3800" dirty="0" smtClean="0"/>
              <a:t>9x</a:t>
            </a:r>
            <a:r>
              <a:rPr lang="en-US" altLang="ja-JP" sz="3800" baseline="30000" dirty="0" smtClean="0"/>
              <a:t>2</a:t>
            </a:r>
            <a:r>
              <a:rPr lang="ja-JP" altLang="en-US" sz="3800" dirty="0" smtClean="0"/>
              <a:t>＝</a:t>
            </a:r>
            <a:r>
              <a:rPr lang="en-US" altLang="ja-JP" sz="3800" dirty="0" smtClean="0"/>
              <a:t>54</a:t>
            </a:r>
          </a:p>
          <a:p>
            <a:pPr marL="0" indent="0">
              <a:buNone/>
            </a:pPr>
            <a:endParaRPr lang="en-US" altLang="ja-JP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3995936" y="2564904"/>
                <a:ext cx="2736304" cy="2871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4400" dirty="0">
                    <a:solidFill>
                      <a:srgbClr val="FF0000"/>
                    </a:solidFill>
                  </a:rPr>
                  <a:t>±3</a:t>
                </a:r>
                <a:r>
                  <a:rPr lang="ja-JP" altLang="en-US" sz="4400" dirty="0">
                    <a:solidFill>
                      <a:srgbClr val="FF0000"/>
                    </a:solidFill>
                  </a:rPr>
                  <a:t>　　　　　　ｘ＝</a:t>
                </a:r>
                <a14:m>
                  <m:oMath xmlns:m="http://schemas.openxmlformats.org/officeDocument/2006/math">
                    <m:r>
                      <a:rPr lang="en-US" altLang="ja-JP" sz="4000" i="1">
                        <a:solidFill>
                          <a:srgbClr val="FF0000"/>
                        </a:solidFill>
                        <a:latin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>
                            <a:solidFill>
                              <a:srgbClr val="FF0000"/>
                            </a:solidFill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400" dirty="0" smtClean="0">
                  <a:solidFill>
                    <a:srgbClr val="FF0000"/>
                  </a:solidFill>
                </a:endParaRPr>
              </a:p>
              <a:p>
                <a:r>
                  <a:rPr lang="ja-JP" altLang="en-US" sz="44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>
                      <a:rPr lang="en-US" altLang="ja-JP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40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r>
                  <a:rPr lang="ja-JP" altLang="en-US" sz="4400" dirty="0" smtClean="0">
                    <a:solidFill>
                      <a:srgbClr val="FF0000"/>
                    </a:solidFill>
                    <a:latin typeface="Cambria Math"/>
                  </a:rPr>
                  <a:t>ｘ＝</a:t>
                </a:r>
                <a:r>
                  <a:rPr lang="en-US" altLang="ja-JP" sz="4400" dirty="0" smtClean="0">
                    <a:solidFill>
                      <a:srgbClr val="FF0000"/>
                    </a:solidFill>
                    <a:latin typeface="Cambria Math"/>
                  </a:rPr>
                  <a:t>±</a:t>
                </a:r>
                <a:r>
                  <a:rPr lang="ja-JP" altLang="en-US" sz="4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4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4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564904"/>
                <a:ext cx="2736304" cy="2871427"/>
              </a:xfrm>
              <a:prstGeom prst="rect">
                <a:avLst/>
              </a:prstGeom>
              <a:blipFill rotWithShape="1">
                <a:blip r:embed="rId3"/>
                <a:stretch>
                  <a:fillRect l="-9152" t="-5520" b="-76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43928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953"/>
    </mc:Choice>
    <mc:Fallback>
      <p:transition spd="slow" advTm="209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0593" y="-171400"/>
            <a:ext cx="8229600" cy="1224136"/>
          </a:xfrm>
        </p:spPr>
        <p:txBody>
          <a:bodyPr>
            <a:normAutofit/>
          </a:bodyPr>
          <a:lstStyle/>
          <a:p>
            <a:r>
              <a:rPr lang="ja-JP" altLang="en-US" dirty="0"/>
              <a:t>ａｘ</a:t>
            </a:r>
            <a:r>
              <a:rPr lang="en-US" altLang="ja-JP" baseline="30000" dirty="0"/>
              <a:t>2</a:t>
            </a:r>
            <a:r>
              <a:rPr lang="ja-JP" altLang="en-US" dirty="0"/>
              <a:t>＝</a:t>
            </a:r>
            <a:r>
              <a:rPr lang="en-US" altLang="ja-JP" dirty="0" smtClean="0"/>
              <a:t>b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92373" y="786320"/>
                <a:ext cx="4176464" cy="307907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ja-JP" sz="4400" dirty="0" smtClean="0"/>
                  <a:t>3x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－</a:t>
                </a:r>
                <a:r>
                  <a:rPr lang="en-US" altLang="ja-JP" sz="4400" dirty="0" smtClean="0"/>
                  <a:t>24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0</a:t>
                </a:r>
              </a:p>
              <a:p>
                <a:pPr marL="0" indent="0">
                  <a:buNone/>
                </a:pPr>
                <a:r>
                  <a:rPr lang="en-US" altLang="ja-JP" sz="4400" dirty="0" smtClean="0"/>
                  <a:t>         3x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24</a:t>
                </a:r>
              </a:p>
              <a:p>
                <a:pPr marL="0" indent="0">
                  <a:buNone/>
                </a:pPr>
                <a:r>
                  <a:rPr lang="ja-JP" altLang="en-US" sz="4400" dirty="0"/>
                  <a:t> </a:t>
                </a:r>
                <a:r>
                  <a:rPr lang="ja-JP" altLang="en-US" sz="4400" dirty="0" smtClean="0"/>
                  <a:t>          </a:t>
                </a:r>
                <a:r>
                  <a:rPr lang="en-US" altLang="ja-JP" sz="4400" dirty="0" smtClean="0"/>
                  <a:t>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8</a:t>
                </a:r>
              </a:p>
              <a:p>
                <a:pPr marL="0" indent="0">
                  <a:buNone/>
                </a:pPr>
                <a:r>
                  <a:rPr lang="ja-JP" altLang="en-US" sz="4400" dirty="0" smtClean="0"/>
                  <a:t>　          </a:t>
                </a:r>
                <a:r>
                  <a:rPr lang="en-US" altLang="ja-JP" sz="4400" dirty="0" smtClean="0"/>
                  <a:t>x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±2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6600" dirty="0"/>
              </a:p>
              <a:p>
                <a:pPr marL="0" indent="0">
                  <a:buNone/>
                </a:pPr>
                <a:endParaRPr kumimoji="1" lang="en-US" altLang="ja-JP" sz="6600" dirty="0" smtClean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2373" y="786320"/>
                <a:ext cx="4176464" cy="3079079"/>
              </a:xfrm>
              <a:blipFill rotWithShape="1">
                <a:blip r:embed="rId3"/>
                <a:stretch>
                  <a:fillRect l="-5985" t="-5149" b="-152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955219" y="5982221"/>
                <a:ext cx="7699462" cy="8782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3600" dirty="0">
                    <a:solidFill>
                      <a:srgbClr val="FF0000"/>
                    </a:solidFill>
                  </a:rPr>
                  <a:t>±3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altLang="ja-JP" sz="36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>
                    <a:solidFill>
                      <a:srgbClr val="FF0000"/>
                    </a:solidFill>
                  </a:rPr>
                  <a:t>　　</a:t>
                </a: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ｘ</a:t>
                </a:r>
                <a:r>
                  <a:rPr lang="ja-JP" altLang="en-US" sz="3600" dirty="0">
                    <a:solidFill>
                      <a:srgbClr val="FF0000"/>
                    </a:solidFill>
                  </a:rPr>
                  <a:t>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sz="3600" dirty="0">
                        <a:solidFill>
                          <a:srgbClr val="FF0000"/>
                        </a:solidFill>
                      </a:rPr>
                      <m:t>±</m:t>
                    </m:r>
                    <m:r>
                      <a:rPr lang="en-US" altLang="ja-JP" sz="36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ja-JP" altLang="en-US" sz="3600" dirty="0" smtClean="0">
                    <a:solidFill>
                      <a:srgbClr val="FF0000"/>
                    </a:solidFill>
                  </a:rPr>
                  <a:t>　　　　ｘ＝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32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ja-JP" sz="3200" i="1" dirty="0" smtClean="0">
                  <a:solidFill>
                    <a:srgbClr val="FF000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19" y="5982221"/>
                <a:ext cx="7699462" cy="878254"/>
              </a:xfrm>
              <a:prstGeom prst="rect">
                <a:avLst/>
              </a:prstGeom>
              <a:blipFill rotWithShape="1">
                <a:blip r:embed="rId4"/>
                <a:stretch>
                  <a:fillRect l="-2454" b="-159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正方形/長方形 4"/>
          <p:cNvSpPr/>
          <p:nvPr/>
        </p:nvSpPr>
        <p:spPr>
          <a:xfrm>
            <a:off x="13523" y="4969244"/>
            <a:ext cx="9023635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</a:rPr>
              <a:t>問</a:t>
            </a:r>
            <a:r>
              <a:rPr lang="en-US" altLang="ja-JP" sz="3200" dirty="0" smtClean="0">
                <a:solidFill>
                  <a:prstClr val="black"/>
                </a:solidFill>
              </a:rPr>
              <a:t>3 </a:t>
            </a:r>
          </a:p>
          <a:p>
            <a:pPr lvl="0">
              <a:spcBef>
                <a:spcPct val="20000"/>
              </a:spcBef>
            </a:pPr>
            <a:r>
              <a:rPr lang="en-US" altLang="ja-JP" sz="3200" dirty="0" smtClean="0">
                <a:solidFill>
                  <a:prstClr val="black"/>
                </a:solidFill>
              </a:rPr>
              <a:t>(1)  2x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36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   </a:t>
            </a:r>
            <a:r>
              <a:rPr lang="ja-JP" altLang="en-US" sz="3200" dirty="0" smtClean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(2)  5x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60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  </a:t>
            </a:r>
            <a:r>
              <a:rPr lang="ja-JP" altLang="en-US" sz="3200" dirty="0" smtClean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 (</a:t>
            </a:r>
            <a:r>
              <a:rPr lang="en-US" altLang="ja-JP" sz="3200" dirty="0">
                <a:solidFill>
                  <a:prstClr val="black"/>
                </a:solidFill>
              </a:rPr>
              <a:t>3)</a:t>
            </a:r>
            <a:r>
              <a:rPr lang="ja-JP" altLang="en-US" sz="3200" dirty="0">
                <a:solidFill>
                  <a:prstClr val="black"/>
                </a:solidFill>
              </a:rPr>
              <a:t>　</a:t>
            </a:r>
            <a:r>
              <a:rPr lang="en-US" altLang="ja-JP" sz="3200" dirty="0" smtClean="0">
                <a:solidFill>
                  <a:prstClr val="black"/>
                </a:solidFill>
              </a:rPr>
              <a:t>9x</a:t>
            </a:r>
            <a:r>
              <a:rPr lang="en-US" altLang="ja-JP" sz="3200" baseline="300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－</a:t>
            </a:r>
            <a:r>
              <a:rPr lang="en-US" altLang="ja-JP" sz="3200" dirty="0" smtClean="0">
                <a:solidFill>
                  <a:prstClr val="black"/>
                </a:solidFill>
              </a:rPr>
              <a:t>2</a:t>
            </a:r>
            <a:r>
              <a:rPr lang="ja-JP" altLang="en-US" sz="3200" dirty="0" smtClean="0">
                <a:solidFill>
                  <a:prstClr val="black"/>
                </a:solidFill>
              </a:rPr>
              <a:t>＝</a:t>
            </a:r>
            <a:r>
              <a:rPr lang="en-US" altLang="ja-JP" sz="3200" dirty="0" smtClean="0">
                <a:solidFill>
                  <a:prstClr val="black"/>
                </a:solidFill>
              </a:rPr>
              <a:t>0</a:t>
            </a:r>
            <a:r>
              <a:rPr lang="ja-JP" altLang="en-US" sz="3200" dirty="0">
                <a:solidFill>
                  <a:prstClr val="black"/>
                </a:solidFill>
              </a:rPr>
              <a:t>　　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4368837" y="764704"/>
                <a:ext cx="4590256" cy="48591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4400" dirty="0" smtClean="0"/>
                  <a:t>4x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－</a:t>
                </a:r>
                <a:r>
                  <a:rPr lang="en-US" altLang="ja-JP" sz="4400" dirty="0" smtClean="0"/>
                  <a:t>3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/>
                  <a:t>0</a:t>
                </a:r>
              </a:p>
              <a:p>
                <a:r>
                  <a:rPr lang="en-US" altLang="ja-JP" sz="4400" dirty="0"/>
                  <a:t>       </a:t>
                </a:r>
                <a:r>
                  <a:rPr lang="en-US" altLang="ja-JP" sz="4400" dirty="0" smtClean="0"/>
                  <a:t>4x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＝</a:t>
                </a:r>
                <a:r>
                  <a:rPr lang="en-US" altLang="ja-JP" sz="4400" dirty="0" smtClean="0"/>
                  <a:t>3</a:t>
                </a:r>
                <a:endParaRPr lang="en-US" altLang="ja-JP" sz="4400" dirty="0"/>
              </a:p>
              <a:p>
                <a:r>
                  <a:rPr lang="ja-JP" altLang="en-US" sz="4400" dirty="0"/>
                  <a:t>         </a:t>
                </a:r>
                <a:r>
                  <a:rPr lang="en-US" altLang="ja-JP" sz="4400" dirty="0" smtClean="0"/>
                  <a:t>x</a:t>
                </a:r>
                <a:r>
                  <a:rPr lang="en-US" altLang="ja-JP" sz="4400" baseline="30000" dirty="0" smtClean="0"/>
                  <a:t>2</a:t>
                </a:r>
                <a:r>
                  <a:rPr lang="ja-JP" altLang="en-US" sz="44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4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altLang="ja-JP" sz="4400" dirty="0"/>
              </a:p>
              <a:p>
                <a:r>
                  <a:rPr lang="ja-JP" altLang="en-US" sz="4400" dirty="0"/>
                  <a:t>　        </a:t>
                </a:r>
                <a:r>
                  <a:rPr lang="en-US" altLang="ja-JP" sz="4400" dirty="0" smtClean="0"/>
                  <a:t>x</a:t>
                </a:r>
                <a:r>
                  <a:rPr lang="ja-JP" altLang="en-US" sz="4400" dirty="0"/>
                  <a:t>＝</a:t>
                </a:r>
                <a:r>
                  <a:rPr lang="en-US" altLang="ja-JP" sz="4400" dirty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ja-JP" sz="4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ja-JP" sz="4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ja-JP" sz="4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en-US" altLang="ja-JP" sz="4400" dirty="0" smtClean="0"/>
              </a:p>
              <a:p>
                <a:r>
                  <a:rPr lang="ja-JP" altLang="en-US" sz="4400" dirty="0"/>
                  <a:t>　</a:t>
                </a:r>
                <a:r>
                  <a:rPr lang="ja-JP" altLang="en-US" sz="4400" dirty="0" smtClean="0"/>
                  <a:t>　　　ｘ＝</a:t>
                </a:r>
                <a:r>
                  <a:rPr lang="en-US" altLang="ja-JP" sz="4400" dirty="0" smtClean="0"/>
                  <a:t>±</a:t>
                </a:r>
                <a:r>
                  <a:rPr lang="en-US" altLang="ja-JP" sz="4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400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ja-JP" sz="4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ja-JP" sz="4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altLang="ja-JP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ja-JP" altLang="en-US" sz="4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837" y="764704"/>
                <a:ext cx="4590256" cy="4859151"/>
              </a:xfrm>
              <a:prstGeom prst="rect">
                <a:avLst/>
              </a:prstGeom>
              <a:blipFill rotWithShape="1">
                <a:blip r:embed="rId5"/>
                <a:stretch>
                  <a:fillRect l="-5445" t="-32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2620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794"/>
    </mc:Choice>
    <mc:Fallback>
      <p:transition spd="slow" advTm="277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5629" y="-122190"/>
            <a:ext cx="8229600" cy="104498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m)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690813"/>
            <a:ext cx="324036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/>
              <a:t>(</a:t>
            </a:r>
            <a:r>
              <a:rPr lang="en-US" altLang="ja-JP" sz="4000" dirty="0" smtClean="0"/>
              <a:t>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1)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36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ja-JP" altLang="en-US" dirty="0">
                <a:solidFill>
                  <a:srgbClr val="FF0000"/>
                </a:solidFill>
              </a:rPr>
              <a:t>＋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Ⅹ</a:t>
            </a:r>
            <a:r>
              <a:rPr lang="ja-JP" altLang="en-US" dirty="0" smtClean="0">
                <a:solidFill>
                  <a:srgbClr val="FF0000"/>
                </a:solidFill>
              </a:rPr>
              <a:t>とすると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  </a:t>
            </a:r>
            <a:r>
              <a:rPr lang="ja-JP" altLang="en-US" sz="4000" dirty="0"/>
              <a:t> </a:t>
            </a:r>
            <a:r>
              <a:rPr lang="ja-JP" altLang="en-US" sz="4000" dirty="0" smtClean="0"/>
              <a:t> </a:t>
            </a:r>
            <a:r>
              <a:rPr lang="en-US" altLang="ja-JP" sz="4000" dirty="0" smtClean="0">
                <a:solidFill>
                  <a:srgbClr val="FF0000"/>
                </a:solidFill>
              </a:rPr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36</a:t>
            </a:r>
          </a:p>
          <a:p>
            <a:pPr marL="0" indent="0">
              <a:buNone/>
            </a:pPr>
            <a:r>
              <a:rPr lang="ja-JP" altLang="en-US" sz="4000" dirty="0"/>
              <a:t> </a:t>
            </a:r>
            <a:r>
              <a:rPr lang="ja-JP" altLang="en-US" sz="4000" dirty="0" smtClean="0"/>
              <a:t>        </a:t>
            </a:r>
            <a:r>
              <a:rPr lang="en-US" altLang="ja-JP" sz="4000" dirty="0" smtClean="0">
                <a:solidFill>
                  <a:srgbClr val="FF0000"/>
                </a:solidFill>
              </a:rPr>
              <a:t>X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±6</a:t>
            </a:r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en-US" altLang="ja-JP" sz="4000" dirty="0" smtClean="0"/>
              <a:t>x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＝</a:t>
            </a:r>
            <a:r>
              <a:rPr lang="en-US" altLang="ja-JP" sz="4000" dirty="0"/>
              <a:t>±6</a:t>
            </a:r>
            <a:endParaRPr lang="en-US" altLang="ja-JP" sz="6000" dirty="0"/>
          </a:p>
          <a:p>
            <a:pPr marL="0" indent="0">
              <a:buNone/>
            </a:pPr>
            <a:r>
              <a:rPr lang="ja-JP" altLang="en-US" sz="4000" dirty="0" smtClean="0"/>
              <a:t>　　　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  <p:sp>
        <p:nvSpPr>
          <p:cNvPr id="6" name="正方形/長方形 5"/>
          <p:cNvSpPr/>
          <p:nvPr/>
        </p:nvSpPr>
        <p:spPr>
          <a:xfrm>
            <a:off x="899592" y="5288340"/>
            <a:ext cx="67395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問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　次の方程式を解きなさい。</a:t>
            </a:r>
            <a:endParaRPr lang="en-US" altLang="ja-JP" sz="3200" dirty="0" smtClean="0"/>
          </a:p>
          <a:p>
            <a:r>
              <a:rPr lang="en-US" altLang="ja-JP" sz="3200" dirty="0" smtClean="0"/>
              <a:t>(1)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(x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2)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＝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　　</a:t>
            </a:r>
            <a:r>
              <a:rPr lang="en-US" altLang="ja-JP" sz="3200" dirty="0" smtClean="0"/>
              <a:t>(2)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(x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3)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25</a:t>
            </a:r>
            <a:r>
              <a:rPr lang="ja-JP" altLang="en-US" sz="3200" dirty="0" smtClean="0"/>
              <a:t>＝</a:t>
            </a:r>
            <a:r>
              <a:rPr lang="en-US" altLang="ja-JP" sz="3200" dirty="0" smtClean="0"/>
              <a:t>0</a:t>
            </a:r>
            <a:endParaRPr lang="en-US" altLang="ja-JP" sz="3200" dirty="0"/>
          </a:p>
          <a:p>
            <a:r>
              <a:rPr lang="ja-JP" altLang="en-US" sz="3200" dirty="0"/>
              <a:t>　       　</a:t>
            </a:r>
            <a:r>
              <a:rPr lang="ja-JP" altLang="en-US" sz="3200" dirty="0" smtClean="0">
                <a:solidFill>
                  <a:srgbClr val="FF0000"/>
                </a:solidFill>
              </a:rPr>
              <a:t>ｘ＝</a:t>
            </a:r>
            <a:r>
              <a:rPr lang="en-US" altLang="ja-JP" sz="3200" dirty="0" smtClean="0">
                <a:solidFill>
                  <a:srgbClr val="FF0000"/>
                </a:solidFill>
              </a:rPr>
              <a:t>5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3200" dirty="0" smtClean="0">
                <a:solidFill>
                  <a:srgbClr val="FF0000"/>
                </a:solidFill>
              </a:rPr>
              <a:t>－</a:t>
            </a:r>
            <a:r>
              <a:rPr lang="en-US" altLang="ja-JP" sz="3200" dirty="0" smtClean="0">
                <a:solidFill>
                  <a:srgbClr val="FF0000"/>
                </a:solidFill>
              </a:rPr>
              <a:t>1</a:t>
            </a:r>
            <a:r>
              <a:rPr lang="ja-JP" altLang="en-US" sz="3200" dirty="0" smtClean="0">
                <a:solidFill>
                  <a:srgbClr val="FF0000"/>
                </a:solidFill>
              </a:rPr>
              <a:t>　　　　　ｘ＝</a:t>
            </a:r>
            <a:r>
              <a:rPr lang="en-US" altLang="ja-JP" sz="3200" dirty="0" smtClean="0">
                <a:solidFill>
                  <a:srgbClr val="FF0000"/>
                </a:solidFill>
              </a:rPr>
              <a:t>2</a:t>
            </a:r>
            <a:r>
              <a:rPr lang="ja-JP" altLang="en-US" sz="32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3200" dirty="0" smtClean="0">
                <a:solidFill>
                  <a:srgbClr val="FF0000"/>
                </a:solidFill>
              </a:rPr>
              <a:t>－</a:t>
            </a:r>
            <a:r>
              <a:rPr lang="en-US" altLang="ja-JP" sz="3200" dirty="0" smtClean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941580" y="764704"/>
            <a:ext cx="32976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</a:rPr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ｘ＋</a:t>
            </a:r>
            <a:r>
              <a:rPr lang="en-US" altLang="ja-JP" sz="4800" dirty="0">
                <a:solidFill>
                  <a:srgbClr val="FF0000"/>
                </a:solidFill>
              </a:rPr>
              <a:t>m)</a:t>
            </a:r>
            <a:r>
              <a:rPr lang="en-US" altLang="ja-JP" sz="4800" baseline="30000" dirty="0">
                <a:solidFill>
                  <a:srgbClr val="FF0000"/>
                </a:solidFill>
              </a:rPr>
              <a:t>2</a:t>
            </a:r>
            <a:r>
              <a:rPr lang="ja-JP" altLang="en-US" sz="4800" dirty="0" smtClean="0">
                <a:solidFill>
                  <a:srgbClr val="FF0000"/>
                </a:solidFill>
              </a:rPr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k</a:t>
            </a:r>
            <a:r>
              <a:rPr lang="en-US" altLang="ja-JP" sz="4800" baseline="30000" dirty="0" smtClean="0">
                <a:solidFill>
                  <a:srgbClr val="FF0000"/>
                </a:solidFill>
              </a:rPr>
              <a:t>2</a:t>
            </a:r>
            <a:endParaRPr lang="ja-JP" altLang="en-US" sz="4800" baseline="300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27984" y="1634542"/>
            <a:ext cx="41044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1±6</a:t>
            </a:r>
          </a:p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＋</a:t>
            </a:r>
            <a:r>
              <a:rPr lang="en-US" altLang="ja-JP" sz="4000" dirty="0">
                <a:solidFill>
                  <a:prstClr val="black"/>
                </a:solidFill>
              </a:rPr>
              <a:t>6</a:t>
            </a:r>
            <a:r>
              <a:rPr lang="ja-JP" altLang="en-US" sz="4000" dirty="0">
                <a:solidFill>
                  <a:prstClr val="black"/>
                </a:solidFill>
              </a:rPr>
              <a:t>＝</a:t>
            </a:r>
            <a:r>
              <a:rPr lang="en-US" altLang="ja-JP" sz="4000" dirty="0">
                <a:solidFill>
                  <a:prstClr val="black"/>
                </a:solidFill>
              </a:rPr>
              <a:t>5</a:t>
            </a:r>
          </a:p>
          <a:p>
            <a:pPr lvl="0">
              <a:spcBef>
                <a:spcPct val="20000"/>
              </a:spcBef>
            </a:pPr>
            <a:r>
              <a:rPr lang="en-US" altLang="ja-JP" sz="4000" dirty="0">
                <a:solidFill>
                  <a:prstClr val="black"/>
                </a:solidFill>
              </a:rPr>
              <a:t>x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6</a:t>
            </a:r>
            <a:r>
              <a:rPr lang="ja-JP" altLang="en-US" sz="4000" dirty="0">
                <a:solidFill>
                  <a:prstClr val="black"/>
                </a:solidFill>
              </a:rPr>
              <a:t>＝－</a:t>
            </a:r>
            <a:r>
              <a:rPr lang="en-US" altLang="ja-JP" sz="4000" dirty="0">
                <a:solidFill>
                  <a:prstClr val="black"/>
                </a:solidFill>
              </a:rPr>
              <a:t>7</a:t>
            </a:r>
          </a:p>
          <a:p>
            <a:pPr lvl="0">
              <a:spcBef>
                <a:spcPct val="20000"/>
              </a:spcBef>
            </a:pPr>
            <a:r>
              <a:rPr lang="ja-JP" altLang="en-US" sz="4000" dirty="0">
                <a:solidFill>
                  <a:prstClr val="black"/>
                </a:solidFill>
              </a:rPr>
              <a:t>ｘ＝</a:t>
            </a:r>
            <a:r>
              <a:rPr lang="en-US" altLang="ja-JP" sz="4000" dirty="0">
                <a:solidFill>
                  <a:prstClr val="black"/>
                </a:solidFill>
              </a:rPr>
              <a:t>5</a:t>
            </a:r>
            <a:r>
              <a:rPr lang="ja-JP" altLang="en-US" sz="4000" dirty="0" err="1">
                <a:solidFill>
                  <a:prstClr val="black"/>
                </a:solidFill>
              </a:rPr>
              <a:t>、</a:t>
            </a:r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4327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207"/>
    </mc:Choice>
    <mc:Fallback>
      <p:transition spd="slow" advTm="522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5629" y="-122190"/>
            <a:ext cx="8229600" cy="104498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m)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n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1469466"/>
                <a:ext cx="3240360" cy="283445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ja-JP" sz="4000" dirty="0" smtClean="0"/>
                  <a:t>(x</a:t>
                </a:r>
                <a:r>
                  <a:rPr lang="ja-JP" altLang="en-US" sz="4000" dirty="0" smtClean="0"/>
                  <a:t>－</a:t>
                </a:r>
                <a:r>
                  <a:rPr lang="en-US" altLang="ja-JP" sz="4000" dirty="0"/>
                  <a:t>3</a:t>
                </a:r>
                <a:r>
                  <a:rPr lang="en-US" altLang="ja-JP" sz="4000" dirty="0" smtClean="0"/>
                  <a:t>)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7</a:t>
                </a:r>
              </a:p>
              <a:p>
                <a:pPr marL="0" indent="0">
                  <a:buNone/>
                </a:pPr>
                <a:r>
                  <a:rPr lang="en-US" altLang="ja-JP" dirty="0" smtClean="0">
                    <a:solidFill>
                      <a:srgbClr val="FF0000"/>
                    </a:solidFill>
                  </a:rPr>
                  <a:t>X</a:t>
                </a:r>
                <a:r>
                  <a:rPr lang="ja-JP" altLang="en-US" smtClean="0">
                    <a:solidFill>
                      <a:srgbClr val="FF0000"/>
                    </a:solidFill>
                  </a:rPr>
                  <a:t>－３を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Ⅹ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とすると</a:t>
                </a:r>
                <a:endParaRPr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sz="4000" dirty="0" smtClean="0"/>
                  <a:t>       </a:t>
                </a:r>
                <a:r>
                  <a:rPr lang="ja-JP" altLang="en-US" sz="4000" dirty="0"/>
                  <a:t> </a:t>
                </a:r>
                <a:r>
                  <a:rPr lang="ja-JP" altLang="en-US" sz="4000" dirty="0" smtClean="0"/>
                  <a:t> 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en-US" altLang="ja-JP" sz="4000" baseline="30000" dirty="0" smtClean="0"/>
                  <a:t>2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7</a:t>
                </a:r>
              </a:p>
              <a:p>
                <a:pPr marL="0" indent="0">
                  <a:buNone/>
                </a:pPr>
                <a:r>
                  <a:rPr lang="ja-JP" altLang="en-US" sz="4000" dirty="0"/>
                  <a:t> </a:t>
                </a:r>
                <a:r>
                  <a:rPr lang="ja-JP" altLang="en-US" sz="4000" dirty="0" smtClean="0"/>
                  <a:t>        </a:t>
                </a:r>
                <a:r>
                  <a:rPr lang="en-US" altLang="ja-JP" sz="4000" dirty="0" smtClean="0">
                    <a:solidFill>
                      <a:srgbClr val="FF0000"/>
                    </a:solidFill>
                  </a:rPr>
                  <a:t>X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b="0" i="1" smtClean="0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 smtClean="0"/>
              </a:p>
              <a:p>
                <a:pPr marL="0" indent="0">
                  <a:buNone/>
                </a:pPr>
                <a:r>
                  <a:rPr lang="ja-JP" altLang="en-US" sz="4000" dirty="0"/>
                  <a:t>　</a:t>
                </a:r>
                <a:endParaRPr lang="en-US" altLang="ja-JP" sz="6000" dirty="0"/>
              </a:p>
              <a:p>
                <a:pPr marL="0" indent="0">
                  <a:buNone/>
                </a:pPr>
                <a:r>
                  <a:rPr lang="ja-JP" altLang="en-US" sz="4000" dirty="0" smtClean="0"/>
                  <a:t>　　　</a:t>
                </a:r>
                <a:endParaRPr lang="en-US" altLang="ja-JP" sz="4000" dirty="0"/>
              </a:p>
              <a:p>
                <a:pPr marL="0" indent="0">
                  <a:buNone/>
                </a:pPr>
                <a:endParaRPr lang="en-US" altLang="ja-JP" sz="4000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469466"/>
                <a:ext cx="3240360" cy="2834455"/>
              </a:xfrm>
              <a:blipFill rotWithShape="1">
                <a:blip r:embed="rId3"/>
                <a:stretch>
                  <a:fillRect l="-6767" t="-5161" r="-3759" b="-88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51520" y="4437112"/>
                <a:ext cx="8712968" cy="25901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/>
                  <a:t>問</a:t>
                </a:r>
                <a:r>
                  <a:rPr lang="en-US" altLang="ja-JP" sz="2800" dirty="0" smtClean="0"/>
                  <a:t>5</a:t>
                </a:r>
                <a:r>
                  <a:rPr lang="ja-JP" altLang="en-US" sz="2800" dirty="0" smtClean="0"/>
                  <a:t>　次の方程式を解きなさい。</a:t>
                </a:r>
                <a:endParaRPr lang="en-US" altLang="ja-JP" sz="2800" dirty="0" smtClean="0"/>
              </a:p>
              <a:p>
                <a:pPr marL="514350" indent="-514350">
                  <a:buAutoNum type="arabicParenBoth"/>
                </a:pPr>
                <a:r>
                  <a:rPr lang="ja-JP" altLang="en-US" sz="3200" dirty="0" smtClean="0"/>
                  <a:t>　</a:t>
                </a:r>
                <a:r>
                  <a:rPr lang="en-US" altLang="ja-JP" sz="3200" dirty="0" smtClean="0"/>
                  <a:t>(x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/>
                  <a:t>5</a:t>
                </a:r>
                <a:r>
                  <a:rPr lang="ja-JP" altLang="en-US" sz="3200" dirty="0" smtClean="0"/>
                  <a:t>　　　　　　</a:t>
                </a:r>
                <a:r>
                  <a:rPr lang="en-US" altLang="ja-JP" sz="3200" dirty="0" smtClean="0"/>
                  <a:t>(2)</a:t>
                </a:r>
                <a:r>
                  <a:rPr lang="ja-JP" altLang="en-US" sz="3200" dirty="0" smtClean="0"/>
                  <a:t>　</a:t>
                </a:r>
                <a:r>
                  <a:rPr lang="en-US" altLang="ja-JP" sz="3200" dirty="0" smtClean="0"/>
                  <a:t>(x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5)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27</a:t>
                </a:r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　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  　ｘ＝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　　　　　    ｘ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altLang="ja-JP" sz="3200" dirty="0"/>
              </a:p>
              <a:p>
                <a:r>
                  <a:rPr lang="en-US" altLang="ja-JP" sz="3200" dirty="0" smtClean="0"/>
                  <a:t>(3)</a:t>
                </a:r>
                <a:r>
                  <a:rPr lang="ja-JP" altLang="en-US" sz="3200" dirty="0"/>
                  <a:t>　</a:t>
                </a:r>
                <a:r>
                  <a:rPr lang="en-US" altLang="ja-JP" sz="3200" dirty="0"/>
                  <a:t>(</a:t>
                </a:r>
                <a:r>
                  <a:rPr lang="en-US" altLang="ja-JP" sz="3200" dirty="0" smtClean="0"/>
                  <a:t>x</a:t>
                </a:r>
                <a:r>
                  <a:rPr lang="ja-JP" altLang="en-US" sz="3200" dirty="0" smtClean="0"/>
                  <a:t>＋</a:t>
                </a:r>
                <a:r>
                  <a:rPr lang="en-US" altLang="ja-JP" sz="3200" dirty="0" smtClean="0"/>
                  <a:t>6)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12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0</a:t>
                </a:r>
                <a:r>
                  <a:rPr lang="ja-JP" altLang="en-US" sz="3200" dirty="0" smtClean="0"/>
                  <a:t>　　　</a:t>
                </a:r>
                <a:r>
                  <a:rPr lang="en-US" altLang="ja-JP" sz="3200" dirty="0" smtClean="0"/>
                  <a:t>(4)</a:t>
                </a:r>
                <a:r>
                  <a:rPr lang="ja-JP" altLang="en-US" sz="3200" dirty="0"/>
                  <a:t>　</a:t>
                </a:r>
                <a:r>
                  <a:rPr lang="en-US" altLang="ja-JP" sz="3200" dirty="0"/>
                  <a:t>(</a:t>
                </a:r>
                <a:r>
                  <a:rPr lang="en-US" altLang="ja-JP" sz="3200" dirty="0" smtClean="0"/>
                  <a:t>x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5)</a:t>
                </a:r>
                <a:r>
                  <a:rPr lang="en-US" altLang="ja-JP" sz="3200" baseline="30000" dirty="0" smtClean="0"/>
                  <a:t>2</a:t>
                </a:r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8</a:t>
                </a:r>
                <a:r>
                  <a:rPr lang="ja-JP" altLang="en-US" sz="3200" dirty="0" smtClean="0"/>
                  <a:t>＝</a:t>
                </a:r>
                <a:r>
                  <a:rPr lang="en-US" altLang="ja-JP" sz="3200" dirty="0" smtClean="0"/>
                  <a:t>0</a:t>
                </a:r>
              </a:p>
              <a:p>
                <a:r>
                  <a:rPr lang="ja-JP" altLang="en-US" sz="3200" dirty="0" smtClean="0"/>
                  <a:t>　　　　　</a:t>
                </a:r>
                <a:r>
                  <a:rPr lang="ja-JP" altLang="en-US" sz="3200" dirty="0"/>
                  <a:t> </a:t>
                </a:r>
                <a:r>
                  <a:rPr lang="ja-JP" altLang="en-US" sz="3200" dirty="0" smtClean="0"/>
                  <a:t> 　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－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6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altLang="ja-JP" sz="32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　　           ｘ</a:t>
                </a:r>
                <a:r>
                  <a:rPr lang="ja-JP" altLang="en-US" sz="32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ja-JP" sz="3200" dirty="0" smtClean="0">
                    <a:solidFill>
                      <a:srgbClr val="FF0000"/>
                    </a:solidFill>
                  </a:rPr>
                  <a:t>5</a:t>
                </a:r>
                <a:r>
                  <a:rPr lang="en-US" altLang="ja-JP" sz="3200" dirty="0">
                    <a:solidFill>
                      <a:srgbClr val="FF0000"/>
                    </a:solidFill>
                  </a:rPr>
                  <a:t>±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rgbClr val="FF0000"/>
                        </a:solidFill>
                        <a:latin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altLang="ja-JP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437112"/>
                <a:ext cx="8712968" cy="2590133"/>
              </a:xfrm>
              <a:prstGeom prst="rect">
                <a:avLst/>
              </a:prstGeom>
              <a:blipFill rotWithShape="1">
                <a:blip r:embed="rId4"/>
                <a:stretch>
                  <a:fillRect l="-1818" t="-3294" b="-70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/>
          <p:cNvSpPr/>
          <p:nvPr/>
        </p:nvSpPr>
        <p:spPr>
          <a:xfrm>
            <a:off x="2861688" y="713299"/>
            <a:ext cx="313258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>
                <a:solidFill>
                  <a:srgbClr val="FF0000"/>
                </a:solidFill>
              </a:rPr>
              <a:t>(</a:t>
            </a:r>
            <a:r>
              <a:rPr lang="ja-JP" altLang="en-US" sz="4800" dirty="0">
                <a:solidFill>
                  <a:srgbClr val="FF0000"/>
                </a:solidFill>
              </a:rPr>
              <a:t>ｘ＋</a:t>
            </a:r>
            <a:r>
              <a:rPr lang="en-US" altLang="ja-JP" sz="4800" dirty="0">
                <a:solidFill>
                  <a:srgbClr val="FF0000"/>
                </a:solidFill>
              </a:rPr>
              <a:t>m)</a:t>
            </a:r>
            <a:r>
              <a:rPr lang="en-US" altLang="ja-JP" sz="4800" baseline="30000" dirty="0">
                <a:solidFill>
                  <a:srgbClr val="FF0000"/>
                </a:solidFill>
              </a:rPr>
              <a:t>2</a:t>
            </a:r>
            <a:r>
              <a:rPr lang="ja-JP" altLang="en-US" sz="4800" dirty="0" smtClean="0">
                <a:solidFill>
                  <a:srgbClr val="FF0000"/>
                </a:solidFill>
              </a:rPr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n</a:t>
            </a:r>
            <a:endParaRPr lang="ja-JP" altLang="en-US" sz="4800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422908" y="1412776"/>
                <a:ext cx="4104456" cy="31329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ja-JP" sz="4000" dirty="0"/>
                  <a:t>x</a:t>
                </a:r>
                <a:r>
                  <a:rPr lang="ja-JP" altLang="en-US" sz="4000" dirty="0"/>
                  <a:t>－</a:t>
                </a:r>
                <a:r>
                  <a:rPr lang="en-US" altLang="ja-JP" sz="4000" dirty="0"/>
                  <a:t>3</a:t>
                </a:r>
                <a:r>
                  <a:rPr lang="ja-JP" altLang="en-US" sz="4000" dirty="0"/>
                  <a:t>＝</a:t>
                </a:r>
                <a:r>
                  <a:rPr lang="en-US" altLang="ja-JP" sz="4000" dirty="0"/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2800" dirty="0" smtClean="0">
                    <a:solidFill>
                      <a:prstClr val="black"/>
                    </a:solidFill>
                  </a:rPr>
                  <a:t>※ 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3±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は、</a:t>
                </a:r>
                <a:endParaRPr lang="en-US" altLang="ja-JP" sz="2800" dirty="0" smtClean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en-US" altLang="ja-JP" sz="2800" dirty="0">
                    <a:solidFill>
                      <a:prstClr val="black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latin typeface="Cambria Math"/>
                      </a:rPr>
                      <m:t>＋</m:t>
                    </m:r>
                    <m:rad>
                      <m:radPr>
                        <m:degHide m:val="on"/>
                        <m:ctrlPr>
                          <a:rPr lang="en-US" altLang="ja-JP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en-US" altLang="ja-JP" sz="28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と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ja-JP" altLang="en-US" sz="2800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altLang="ja-JP" sz="2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2800" i="1">
                            <a:latin typeface="Cambria Math"/>
                          </a:rPr>
                          <m:t>7</m:t>
                        </m:r>
                      </m:e>
                    </m:rad>
                  </m:oMath>
                </a14:m>
                <a:r>
                  <a:rPr lang="ja-JP" altLang="en-US" sz="2800" dirty="0" smtClean="0">
                    <a:solidFill>
                      <a:prstClr val="black"/>
                    </a:solidFill>
                  </a:rPr>
                  <a:t>を合わせて表している。</a:t>
                </a:r>
                <a:endParaRPr lang="en-US" altLang="ja-JP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2908" y="1412776"/>
                <a:ext cx="4104456" cy="3132909"/>
              </a:xfrm>
              <a:prstGeom prst="rect">
                <a:avLst/>
              </a:prstGeom>
              <a:blipFill rotWithShape="1">
                <a:blip r:embed="rId5"/>
                <a:stretch>
                  <a:fillRect l="-5349" t="-3113" r="-1783" b="-3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69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838"/>
    </mc:Choice>
    <mc:Fallback>
      <p:transition spd="slow" advTm="578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5629" y="1"/>
            <a:ext cx="8229600" cy="716913"/>
          </a:xfrm>
        </p:spPr>
        <p:txBody>
          <a:bodyPr>
            <a:normAutofit fontScale="90000"/>
          </a:bodyPr>
          <a:lstStyle/>
          <a:p>
            <a:r>
              <a:rPr lang="ja-JP" altLang="en-US" dirty="0" err="1" smtClean="0"/>
              <a:t>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p</a:t>
            </a:r>
            <a:r>
              <a:rPr lang="ja-JP" altLang="en-US" dirty="0" smtClean="0"/>
              <a:t>ｘ＋</a:t>
            </a:r>
            <a:r>
              <a:rPr lang="en-US" altLang="ja-JP" dirty="0" smtClean="0"/>
              <a:t>q</a:t>
            </a:r>
            <a:r>
              <a:rPr lang="ja-JP" altLang="en-US" dirty="0" smtClean="0"/>
              <a:t>＝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の解き方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15" y="2159008"/>
            <a:ext cx="4332594" cy="38317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1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0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数の項－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r>
              <a:rPr lang="ja-JP" altLang="en-US" dirty="0" smtClean="0">
                <a:solidFill>
                  <a:srgbClr val="FF0000"/>
                </a:solidFill>
              </a:rPr>
              <a:t>を移項して、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 smtClean="0"/>
              <a:t>      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endParaRPr lang="en-US" altLang="ja-JP" sz="4000" dirty="0"/>
          </a:p>
          <a:p>
            <a:pPr marL="0" indent="0">
              <a:buNone/>
            </a:pPr>
            <a:r>
              <a:rPr lang="ja-JP" altLang="en-US" dirty="0" err="1" smtClean="0">
                <a:solidFill>
                  <a:srgbClr val="FF0000"/>
                </a:solidFill>
              </a:rPr>
              <a:t>ｘ</a:t>
            </a:r>
            <a:r>
              <a:rPr lang="ja-JP" altLang="en-US" dirty="0" smtClean="0">
                <a:solidFill>
                  <a:srgbClr val="FF0000"/>
                </a:solidFill>
              </a:rPr>
              <a:t>の係数</a:t>
            </a:r>
            <a:r>
              <a:rPr lang="en-US" altLang="ja-JP" dirty="0" smtClean="0">
                <a:solidFill>
                  <a:srgbClr val="FF0000"/>
                </a:solidFill>
              </a:rPr>
              <a:t>6</a:t>
            </a:r>
            <a:r>
              <a:rPr lang="ja-JP" altLang="en-US" dirty="0" smtClean="0">
                <a:solidFill>
                  <a:srgbClr val="FF0000"/>
                </a:solidFill>
              </a:rPr>
              <a:t>の半分の</a:t>
            </a:r>
            <a:r>
              <a:rPr lang="en-US" altLang="ja-JP" dirty="0" smtClean="0">
                <a:solidFill>
                  <a:srgbClr val="FF0000"/>
                </a:solidFill>
              </a:rPr>
              <a:t>2</a:t>
            </a:r>
            <a:r>
              <a:rPr lang="ja-JP" altLang="en-US" dirty="0" smtClean="0">
                <a:solidFill>
                  <a:srgbClr val="FF0000"/>
                </a:solidFill>
              </a:rPr>
              <a:t>乗を両辺にたすと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4000" dirty="0"/>
              <a:t>x</a:t>
            </a:r>
            <a:r>
              <a:rPr lang="en-US" altLang="ja-JP" sz="4000" baseline="30000" dirty="0"/>
              <a:t>2</a:t>
            </a:r>
            <a:r>
              <a:rPr lang="ja-JP" altLang="en-US" sz="4000" dirty="0"/>
              <a:t>＋</a:t>
            </a:r>
            <a:r>
              <a:rPr lang="en-US" altLang="ja-JP" sz="4000" dirty="0" smtClean="0"/>
              <a:t>6x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</a:t>
            </a:r>
            <a:r>
              <a:rPr lang="ja-JP" altLang="en-US" sz="4000" dirty="0" smtClean="0">
                <a:solidFill>
                  <a:srgbClr val="FF0000"/>
                </a:solidFill>
              </a:rPr>
              <a:t>＋</a:t>
            </a:r>
            <a:r>
              <a:rPr lang="en-US" altLang="ja-JP" sz="4000" dirty="0" smtClean="0">
                <a:solidFill>
                  <a:srgbClr val="FF0000"/>
                </a:solidFill>
              </a:rPr>
              <a:t>3</a:t>
            </a:r>
            <a:r>
              <a:rPr lang="en-US" altLang="ja-JP" sz="4000" baseline="30000" dirty="0" smtClean="0">
                <a:solidFill>
                  <a:srgbClr val="FF0000"/>
                </a:solidFill>
              </a:rPr>
              <a:t>2</a:t>
            </a:r>
            <a:endParaRPr lang="en-US" altLang="ja-JP" sz="4000" dirty="0"/>
          </a:p>
          <a:p>
            <a:pPr marL="0" indent="0">
              <a:buNone/>
            </a:pPr>
            <a:endParaRPr lang="en-US" altLang="ja-JP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125026" y="980728"/>
            <a:ext cx="8869098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600" dirty="0" err="1"/>
              <a:t>ｘ</a:t>
            </a:r>
            <a:r>
              <a:rPr lang="en-US" altLang="ja-JP" sz="3600" baseline="30000" dirty="0"/>
              <a:t>2</a:t>
            </a:r>
            <a:r>
              <a:rPr lang="ja-JP" altLang="en-US" sz="3600" dirty="0"/>
              <a:t>＋</a:t>
            </a:r>
            <a:r>
              <a:rPr lang="en-US" altLang="ja-JP" sz="3600" dirty="0"/>
              <a:t>p</a:t>
            </a:r>
            <a:r>
              <a:rPr lang="ja-JP" altLang="en-US" sz="3600" dirty="0"/>
              <a:t>ｘ＋</a:t>
            </a:r>
            <a:r>
              <a:rPr lang="en-US" altLang="ja-JP" sz="3600" dirty="0"/>
              <a:t>q</a:t>
            </a:r>
            <a:r>
              <a:rPr lang="ja-JP" altLang="en-US" sz="3600" dirty="0"/>
              <a:t>＝</a:t>
            </a:r>
            <a:r>
              <a:rPr lang="en-US" altLang="ja-JP" sz="3600" dirty="0" smtClean="0"/>
              <a:t>0</a:t>
            </a:r>
            <a:r>
              <a:rPr lang="ja-JP" altLang="en-US" sz="3600" dirty="0" smtClean="0"/>
              <a:t>は</a:t>
            </a:r>
            <a:r>
              <a:rPr lang="en-US" altLang="ja-JP" sz="3600" dirty="0" smtClean="0">
                <a:solidFill>
                  <a:srgbClr val="FF0000"/>
                </a:solidFill>
              </a:rPr>
              <a:t>(</a:t>
            </a:r>
            <a:r>
              <a:rPr lang="ja-JP" altLang="en-US" sz="3600" dirty="0">
                <a:solidFill>
                  <a:srgbClr val="FF0000"/>
                </a:solidFill>
              </a:rPr>
              <a:t>ｘ＋</a:t>
            </a:r>
            <a:r>
              <a:rPr lang="en-US" altLang="ja-JP" sz="3600" dirty="0">
                <a:solidFill>
                  <a:srgbClr val="FF0000"/>
                </a:solidFill>
              </a:rPr>
              <a:t>m)</a:t>
            </a:r>
            <a:r>
              <a:rPr lang="en-US" altLang="ja-JP" sz="3600" baseline="30000" dirty="0">
                <a:solidFill>
                  <a:srgbClr val="FF0000"/>
                </a:solidFill>
              </a:rPr>
              <a:t>2</a:t>
            </a:r>
            <a:r>
              <a:rPr lang="ja-JP" altLang="en-US" sz="3600" dirty="0" smtClean="0">
                <a:solidFill>
                  <a:srgbClr val="FF0000"/>
                </a:solidFill>
              </a:rPr>
              <a:t>＝</a:t>
            </a:r>
            <a:r>
              <a:rPr lang="en-US" altLang="ja-JP" sz="3600" dirty="0" smtClean="0">
                <a:solidFill>
                  <a:srgbClr val="FF0000"/>
                </a:solidFill>
              </a:rPr>
              <a:t>n</a:t>
            </a:r>
            <a:r>
              <a:rPr lang="ja-JP" altLang="en-US" sz="3600" dirty="0" smtClean="0"/>
              <a:t>の形に変形する。</a:t>
            </a:r>
            <a:endParaRPr lang="ja-JP" altLang="en-US" sz="36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800109" y="2132856"/>
                <a:ext cx="4323990" cy="23244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</a:pPr>
                <a:r>
                  <a:rPr lang="en-US" altLang="ja-JP" sz="4000" dirty="0" smtClean="0"/>
                  <a:t>(</a:t>
                </a:r>
                <a:r>
                  <a:rPr lang="ja-JP" altLang="en-US" sz="4000" dirty="0"/>
                  <a:t>ｘ</a:t>
                </a:r>
                <a:r>
                  <a:rPr lang="ja-JP" altLang="en-US" sz="4000" dirty="0" smtClean="0"/>
                  <a:t>＋</a:t>
                </a:r>
                <a:r>
                  <a:rPr lang="en-US" altLang="ja-JP" sz="4000" dirty="0" smtClean="0"/>
                  <a:t>3)</a:t>
                </a:r>
                <a:r>
                  <a:rPr lang="en-US" altLang="ja-JP" sz="4000" baseline="30000" dirty="0" smtClean="0"/>
                  <a:t>2 </a:t>
                </a:r>
                <a:r>
                  <a:rPr lang="ja-JP" altLang="en-US" sz="4000" dirty="0" smtClean="0"/>
                  <a:t>＝</a:t>
                </a:r>
                <a:r>
                  <a:rPr lang="en-US" altLang="ja-JP" sz="4000" dirty="0" smtClean="0"/>
                  <a:t>10</a:t>
                </a:r>
                <a:endParaRPr lang="en-US" altLang="ja-JP" sz="4000" dirty="0">
                  <a:solidFill>
                    <a:prstClr val="black"/>
                  </a:solidFill>
                </a:endParaRPr>
              </a:p>
              <a:p>
                <a:pPr lvl="0"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＋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 smtClean="0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altLang="ja-JP" sz="4000" dirty="0" smtClean="0">
                  <a:solidFill>
                    <a:prstClr val="black"/>
                  </a:solidFill>
                </a:endParaRPr>
              </a:p>
              <a:p>
                <a:pPr>
                  <a:spcBef>
                    <a:spcPct val="20000"/>
                  </a:spcBef>
                </a:pPr>
                <a:r>
                  <a:rPr lang="ja-JP" altLang="en-US" sz="4000" dirty="0" smtClean="0">
                    <a:solidFill>
                      <a:prstClr val="black"/>
                    </a:solidFill>
                  </a:rPr>
                  <a:t>　　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x</a:t>
                </a:r>
                <a:r>
                  <a:rPr lang="ja-JP" altLang="en-US" sz="4000" dirty="0" smtClean="0">
                    <a:solidFill>
                      <a:prstClr val="black"/>
                    </a:solidFill>
                  </a:rPr>
                  <a:t>＝－</a:t>
                </a:r>
                <a:r>
                  <a:rPr lang="en-US" altLang="ja-JP" sz="4000" dirty="0" smtClean="0">
                    <a:solidFill>
                      <a:prstClr val="black"/>
                    </a:solidFill>
                  </a:rPr>
                  <a:t>3</a:t>
                </a:r>
                <a:r>
                  <a:rPr lang="en-US" altLang="ja-JP" sz="4000" dirty="0">
                    <a:solidFill>
                      <a:prstClr val="black"/>
                    </a:solidFill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ja-JP" sz="4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altLang="ja-JP" sz="4000" i="1">
                            <a:latin typeface="Cambria Math"/>
                          </a:rPr>
                          <m:t>10</m:t>
                        </m:r>
                      </m:e>
                    </m:rad>
                  </m:oMath>
                </a14:m>
                <a:endParaRPr lang="en-US" altLang="ja-JP" sz="4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109" y="2132856"/>
                <a:ext cx="4323990" cy="2324482"/>
              </a:xfrm>
              <a:prstGeom prst="rect">
                <a:avLst/>
              </a:prstGeom>
              <a:blipFill rotWithShape="1">
                <a:blip r:embed="rId3"/>
                <a:stretch>
                  <a:fillRect l="-4930" t="-6299" b="-104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18548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601"/>
    </mc:Choice>
    <mc:Fallback>
      <p:transition spd="slow" advTm="326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5|1.4|2.1|2.4|2.8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2|1.4|1.3|1.9|1.2|1.5|1.5|2.3|2.6|5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2.6|3|3.5|2.3|2|2.6|2.9|2.7|3.9|3.9|2.3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5|4.6|2.6|2.2|1.1|0.8|2.5|3|3|5.2|2.4|2.3|7.9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8|2.3|2.4|2.3|3.6|4.1|3.5|2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358</Words>
  <Application>Microsoft Office PowerPoint</Application>
  <PresentationFormat>画面に合わせる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二次方程式の解き方</vt:lpstr>
      <vt:lpstr>ａｘ2＝bの解き方</vt:lpstr>
      <vt:lpstr>ａｘ2＝bの解き方</vt:lpstr>
      <vt:lpstr>(ｘ＋m)2＝nの解き方</vt:lpstr>
      <vt:lpstr>(ｘ＋m)2＝nの解き方</vt:lpstr>
      <vt:lpstr>ｘ2＋pｘ＋q＝0の解き方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二次方程式</dc:title>
  <dc:creator>teacher</dc:creator>
  <cp:lastModifiedBy>kajukun</cp:lastModifiedBy>
  <cp:revision>58</cp:revision>
  <cp:lastPrinted>2013-06-18T03:11:16Z</cp:lastPrinted>
  <dcterms:created xsi:type="dcterms:W3CDTF">2013-06-14T01:19:50Z</dcterms:created>
  <dcterms:modified xsi:type="dcterms:W3CDTF">2013-11-30T12:06:27Z</dcterms:modified>
</cp:coreProperties>
</file>