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42A37099-D84F-45EA-9CBF-3B4F1CB129B8}">
          <p14:sldIdLst>
            <p14:sldId id="256"/>
            <p14:sldId id="259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FECE1-90E9-473F-BA99-E41C921CF172}" type="datetimeFigureOut">
              <a:rPr kumimoji="1" lang="ja-JP" altLang="en-US" smtClean="0"/>
              <a:t>2013/11/30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7FDA6-A998-4E66-B605-694829D4E8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7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7FDA6-A998-4E66-B605-694829D4E86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43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7FDA6-A998-4E66-B605-694829D4E86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44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2C9-429C-4848-9228-45DA1AEC2514}" type="datetimeFigureOut">
              <a:rPr kumimoji="1" lang="ja-JP" altLang="en-US" smtClean="0"/>
              <a:t>2013/11/30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2C9-429C-4848-9228-45DA1AEC2514}" type="datetimeFigureOut">
              <a:rPr kumimoji="1" lang="ja-JP" altLang="en-US" smtClean="0"/>
              <a:t>2013/11/30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2C9-429C-4848-9228-45DA1AEC2514}" type="datetimeFigureOut">
              <a:rPr kumimoji="1" lang="ja-JP" altLang="en-US" smtClean="0"/>
              <a:t>2013/11/30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84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2C9-429C-4848-9228-45DA1AEC2514}" type="datetimeFigureOut">
              <a:rPr kumimoji="1" lang="ja-JP" altLang="en-US" smtClean="0"/>
              <a:t>2013/11/30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41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2C9-429C-4848-9228-45DA1AEC2514}" type="datetimeFigureOut">
              <a:rPr kumimoji="1" lang="ja-JP" altLang="en-US" smtClean="0"/>
              <a:t>2013/11/30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29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2C9-429C-4848-9228-45DA1AEC2514}" type="datetimeFigureOut">
              <a:rPr kumimoji="1" lang="ja-JP" altLang="en-US" smtClean="0"/>
              <a:t>2013/11/30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61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2C9-429C-4848-9228-45DA1AEC2514}" type="datetimeFigureOut">
              <a:rPr kumimoji="1" lang="ja-JP" altLang="en-US" smtClean="0"/>
              <a:t>2013/11/30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95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2C9-429C-4848-9228-45DA1AEC2514}" type="datetimeFigureOut">
              <a:rPr kumimoji="1" lang="ja-JP" altLang="en-US" smtClean="0"/>
              <a:t>2013/11/30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35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2C9-429C-4848-9228-45DA1AEC2514}" type="datetimeFigureOut">
              <a:rPr kumimoji="1" lang="ja-JP" altLang="en-US" smtClean="0"/>
              <a:t>2013/11/30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2C9-429C-4848-9228-45DA1AEC2514}" type="datetimeFigureOut">
              <a:rPr kumimoji="1" lang="ja-JP" altLang="en-US" smtClean="0"/>
              <a:t>2013/11/30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46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C2C9-429C-4848-9228-45DA1AEC2514}" type="datetimeFigureOut">
              <a:rPr kumimoji="1" lang="ja-JP" altLang="en-US" smtClean="0"/>
              <a:t>2013/11/30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36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AC2C9-429C-4848-9228-45DA1AEC2514}" type="datetimeFigureOut">
              <a:rPr kumimoji="1" lang="ja-JP" altLang="en-US" smtClean="0"/>
              <a:t>2013/11/30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FE1AF-67B6-46DF-BF2B-E749B5771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16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google.co.jp/url?sa=i&amp;rct=j&amp;q=%E5%B9%B3%E6%96%B9%E6%A0%B9&amp;source=images&amp;cd=&amp;cad=rja&amp;docid=JESvv5QzA_IdOM&amp;tbnid=4EeSY7YTkt5X6M:&amp;ved=0CAUQjRw&amp;url=http://dictionary.goo.ne.jp/leaf/jn2/198441/m0u/&amp;ei=dX2mUcffEoHJkgWJ9oHYAw&amp;bvm=bv.47008514,d.dGI&amp;psig=AFQjCNHkIaD14c7H6oS798_qk0lc7TIPYQ&amp;ust=136995198470848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098" name="Picture 2" descr="C:\Users\teacher\AppData\Local\Microsoft\Windows\Temporary Internet Files\Content.IE5\DPDADRY1\MP9004117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35703" cy="693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067944" y="4221087"/>
            <a:ext cx="480131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/>
              <a:t>平方根の値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62486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60"/>
    </mc:Choice>
    <mc:Fallback>
      <p:transition spd="slow" advTm="436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3802" y="-180307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乗して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，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になる数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0" t="64906" r="12719"/>
          <a:stretch/>
        </p:blipFill>
        <p:spPr bwMode="auto">
          <a:xfrm>
            <a:off x="0" y="813542"/>
            <a:ext cx="9185874" cy="402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708063" y="2534964"/>
            <a:ext cx="132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dirty="0" err="1" smtClean="0"/>
              <a:t>ｘ</a:t>
            </a:r>
            <a:r>
              <a:rPr lang="en-US" altLang="ja-JP" sz="3200" baseline="30000" dirty="0" smtClean="0"/>
              <a:t>2</a:t>
            </a:r>
            <a:r>
              <a:rPr lang="ja-JP" altLang="en-US" sz="3200" dirty="0"/>
              <a:t>＝ </a:t>
            </a:r>
            <a:r>
              <a:rPr lang="ja-JP" altLang="en-US" sz="3200" dirty="0" smtClean="0"/>
              <a:t>５</a:t>
            </a:r>
            <a:endParaRPr lang="ja-JP" altLang="en-US" sz="3200" dirty="0"/>
          </a:p>
        </p:txBody>
      </p:sp>
      <p:sp>
        <p:nvSpPr>
          <p:cNvPr id="6" name="正方形/長方形 5"/>
          <p:cNvSpPr/>
          <p:nvPr/>
        </p:nvSpPr>
        <p:spPr>
          <a:xfrm>
            <a:off x="1836223" y="2060848"/>
            <a:ext cx="132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dirty="0" err="1" smtClean="0"/>
              <a:t>ｘ</a:t>
            </a:r>
            <a:r>
              <a:rPr lang="en-US" altLang="ja-JP" sz="3200" baseline="30000" dirty="0" smtClean="0"/>
              <a:t>2</a:t>
            </a:r>
            <a:r>
              <a:rPr lang="ja-JP" altLang="en-US" sz="3200" dirty="0"/>
              <a:t>＝ </a:t>
            </a:r>
            <a:r>
              <a:rPr lang="ja-JP" altLang="en-US" sz="3200" dirty="0" smtClean="0"/>
              <a:t>２</a:t>
            </a:r>
            <a:endParaRPr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7883" y="1263906"/>
            <a:ext cx="375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ｘ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36825" y="2765475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ｘ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86814" y="1263905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ｘ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61134" y="3212336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ｘ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7177" y="3689115"/>
            <a:ext cx="308489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 smtClean="0"/>
              <a:t>ｘ＝</a:t>
            </a:r>
            <a:r>
              <a:rPr lang="en-US" altLang="ja-JP" sz="3200" dirty="0" smtClean="0"/>
              <a:t>1.414213…</a:t>
            </a:r>
            <a:endParaRPr lang="en-US" altLang="ja-JP" sz="3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74126" y="4548771"/>
            <a:ext cx="308489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200" dirty="0" smtClean="0"/>
              <a:t>ｘ＝</a:t>
            </a:r>
            <a:r>
              <a:rPr lang="en-US" altLang="ja-JP" sz="3200" dirty="0" smtClean="0"/>
              <a:t>2.236067…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86209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45"/>
    </mc:Choice>
    <mc:Fallback>
      <p:transition spd="slow" advTm="584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5794" y="-81776"/>
            <a:ext cx="8229600" cy="1143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http://dictionary.goo.ne.jp/img/daijisen/ref/103155.jpg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" y="115937"/>
            <a:ext cx="8789477" cy="562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1756298" y="1272386"/>
            <a:ext cx="2304256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728627" y="3720658"/>
            <a:ext cx="2304256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56298" y="2136482"/>
            <a:ext cx="2304256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1657084" y="2928570"/>
            <a:ext cx="2304256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728627" y="4584754"/>
            <a:ext cx="2304256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705007" y="5304834"/>
            <a:ext cx="2304256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876265" y="336282"/>
            <a:ext cx="2304256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4211530" y="1272386"/>
            <a:ext cx="4601552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4221084" y="2114956"/>
            <a:ext cx="4601552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4221084" y="2928570"/>
            <a:ext cx="4601552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4221084" y="3692668"/>
            <a:ext cx="4601552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4237068" y="4556764"/>
            <a:ext cx="4601552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4237068" y="5276844"/>
            <a:ext cx="4601552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9" t="27823" r="19634" b="57056"/>
          <a:stretch/>
        </p:blipFill>
        <p:spPr bwMode="auto">
          <a:xfrm>
            <a:off x="-3586" y="5770950"/>
            <a:ext cx="9144000" cy="120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627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651"/>
    </mc:Choice>
    <mc:Fallback>
      <p:transition spd="slow" advTm="61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39980" y="114396"/>
                <a:ext cx="6287054" cy="812438"/>
              </a:xfrm>
            </p:spPr>
            <p:txBody>
              <a:bodyPr>
                <a:normAutofit fontScale="90000"/>
              </a:bodyPr>
              <a:lstStyle/>
              <a:p>
                <a:r>
                  <a:rPr lang="ja-JP" altLang="en-US" dirty="0" smtClean="0"/>
                  <a:t>電卓で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ja-JP" altLang="en-US" i="1">
                            <a:latin typeface="Cambria Math"/>
                          </a:rPr>
                          <m:t>７</m:t>
                        </m:r>
                      </m:e>
                    </m:rad>
                  </m:oMath>
                </a14:m>
                <a:r>
                  <a:rPr lang="ja-JP" altLang="en-US" dirty="0"/>
                  <a:t>の</a:t>
                </a:r>
                <a:r>
                  <a:rPr lang="ja-JP" altLang="en-US" dirty="0" smtClean="0"/>
                  <a:t>値を求めよう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9980" y="114396"/>
                <a:ext cx="6287054" cy="812438"/>
              </a:xfrm>
              <a:blipFill rotWithShape="1">
                <a:blip r:embed="rId4"/>
                <a:stretch>
                  <a:fillRect t="-8271" b="-240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3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65040"/>
                <a:ext cx="8229600" cy="50162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ja-JP" altLang="en-US" dirty="0" smtClean="0"/>
                  <a:t>７を押す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i="1">
                            <a:latin typeface="Cambria Math"/>
                          </a:rPr>
                        </m:ctrlPr>
                      </m:radPr>
                      <m:deg/>
                      <m:e/>
                    </m:rad>
                  </m:oMath>
                </a14:m>
                <a:r>
                  <a:rPr kumimoji="1" lang="ja-JP" altLang="en-US" dirty="0" smtClean="0"/>
                  <a:t>を押す</a:t>
                </a:r>
                <a:endParaRPr kumimoji="1" lang="en-US" altLang="ja-JP" dirty="0" smtClean="0"/>
              </a:p>
              <a:p>
                <a:pPr marL="0" indent="0">
                  <a:buNone/>
                </a:pPr>
                <a:endParaRPr kumimoji="1" lang="en-US" altLang="ja-JP" sz="2800" dirty="0" smtClean="0"/>
              </a:p>
              <a:p>
                <a:pPr marL="0" indent="0">
                  <a:buNone/>
                </a:pPr>
                <a:r>
                  <a:rPr kumimoji="1" lang="ja-JP" altLang="en-US" sz="2800" dirty="0" smtClean="0"/>
                  <a:t>問</a:t>
                </a:r>
                <a:r>
                  <a:rPr kumimoji="1" lang="en-US" altLang="ja-JP" sz="2800" dirty="0" smtClean="0"/>
                  <a:t>2</a:t>
                </a:r>
                <a:r>
                  <a:rPr kumimoji="1" lang="ja-JP" altLang="en-US" sz="2800" dirty="0" smtClean="0"/>
                  <a:t>　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sz="2800" i="1">
                            <a:latin typeface="Cambria Math"/>
                          </a:rPr>
                          <m:t>10</m:t>
                        </m:r>
                      </m:e>
                    </m:rad>
                  </m:oMath>
                </a14:m>
                <a:r>
                  <a:rPr kumimoji="1" lang="ja-JP" altLang="en-US" sz="2800" dirty="0" smtClean="0"/>
                  <a:t>、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ja-JP" sz="2800" i="1">
                            <a:latin typeface="Cambria Math"/>
                          </a:rPr>
                          <m:t>0</m:t>
                        </m:r>
                      </m:e>
                    </m:rad>
                  </m:oMath>
                </a14:m>
                <a:r>
                  <a:rPr kumimoji="1" lang="ja-JP" altLang="en-US" sz="2800" dirty="0" smtClean="0"/>
                  <a:t>の近似値を</a:t>
                </a:r>
                <a:endParaRPr kumimoji="1" lang="en-US" altLang="ja-JP" sz="2800" dirty="0" smtClean="0"/>
              </a:p>
              <a:p>
                <a:pPr marL="0" indent="0">
                  <a:buNone/>
                </a:pPr>
                <a:r>
                  <a:rPr kumimoji="1" lang="ja-JP" altLang="en-US" sz="2800" dirty="0" smtClean="0"/>
                  <a:t>　小数第</a:t>
                </a:r>
                <a:r>
                  <a:rPr kumimoji="1" lang="en-US" altLang="ja-JP" sz="2800" dirty="0" smtClean="0"/>
                  <a:t>3</a:t>
                </a:r>
                <a:r>
                  <a:rPr kumimoji="1" lang="ja-JP" altLang="en-US" sz="2800" dirty="0" smtClean="0"/>
                  <a:t>位まで求めなさい。</a:t>
                </a:r>
                <a:endParaRPr kumimoji="1"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800" dirty="0"/>
                  <a:t>問</a:t>
                </a:r>
                <a:r>
                  <a:rPr lang="en-US" altLang="ja-JP" sz="2800" dirty="0" smtClean="0"/>
                  <a:t>3</a:t>
                </a:r>
                <a:r>
                  <a:rPr lang="ja-JP" altLang="en-US" sz="2800" dirty="0" smtClean="0"/>
                  <a:t>　面積が</a:t>
                </a:r>
                <a:r>
                  <a:rPr lang="en-US" altLang="ja-JP" sz="2800" dirty="0" smtClean="0"/>
                  <a:t>18</a:t>
                </a:r>
                <a:r>
                  <a:rPr lang="ja-JP" altLang="en-US" sz="2800" dirty="0" smtClean="0"/>
                  <a:t>㎝</a:t>
                </a:r>
                <a:r>
                  <a:rPr lang="en-US" altLang="ja-JP" sz="2800" dirty="0" smtClean="0"/>
                  <a:t>2</a:t>
                </a:r>
                <a:r>
                  <a:rPr lang="ja-JP" altLang="en-US" sz="2800" dirty="0" smtClean="0"/>
                  <a:t>である正方形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800" dirty="0" smtClean="0"/>
                  <a:t>　の花壇を作るには、</a:t>
                </a:r>
                <a:r>
                  <a:rPr lang="en-US" altLang="ja-JP" sz="2800" dirty="0" smtClean="0"/>
                  <a:t>1</a:t>
                </a:r>
                <a:r>
                  <a:rPr lang="ja-JP" altLang="en-US" sz="2800" dirty="0" smtClean="0"/>
                  <a:t>辺の長さを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800" dirty="0" smtClean="0"/>
                  <a:t>　どれだけにすればよいでしょうか。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800" dirty="0" smtClean="0"/>
                  <a:t>　㎝の位まで求めなさい。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コンテンツ プレースホルダー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65040"/>
                <a:ext cx="8229600" cy="5016288"/>
              </a:xfrm>
              <a:blipFill rotWithShape="1">
                <a:blip r:embed="rId5"/>
                <a:stretch>
                  <a:fillRect l="-1926" t="-2187" b="-1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1" t="19759" r="32329" b="20967"/>
          <a:stretch/>
        </p:blipFill>
        <p:spPr bwMode="auto">
          <a:xfrm>
            <a:off x="5508104" y="908720"/>
            <a:ext cx="3384376" cy="5852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 4"/>
          <p:cNvSpPr/>
          <p:nvPr/>
        </p:nvSpPr>
        <p:spPr>
          <a:xfrm>
            <a:off x="6339938" y="4521696"/>
            <a:ext cx="504056" cy="4572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740312" y="5020557"/>
            <a:ext cx="504056" cy="4572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161602" y="2217440"/>
            <a:ext cx="2077380" cy="457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48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53"/>
    </mc:Choice>
    <mc:Fallback>
      <p:transition spd="slow" advTm="31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8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9686" y="-15069"/>
            <a:ext cx="8229600" cy="98072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有理数と無理数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5429" y="965659"/>
            <a:ext cx="4114800" cy="252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/>
              <a:t>１，２，３，４，５，・・・・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－１，－２，－３，・・・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０</a:t>
            </a: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小さい</a:t>
            </a:r>
            <a:r>
              <a:rPr lang="ja-JP" altLang="en-US" dirty="0"/>
              <a:t>量や</a:t>
            </a:r>
            <a:r>
              <a:rPr lang="ja-JP" altLang="en-US" dirty="0" smtClean="0"/>
              <a:t>割合を表す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72528" y="96565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自然数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72528" y="156980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負の整数</a:t>
            </a:r>
            <a:endParaRPr kumimoji="1" lang="ja-JP" altLang="en-US" sz="3200" dirty="0"/>
          </a:p>
        </p:txBody>
      </p:sp>
      <p:sp>
        <p:nvSpPr>
          <p:cNvPr id="6" name="右中かっこ 5"/>
          <p:cNvSpPr/>
          <p:nvPr/>
        </p:nvSpPr>
        <p:spPr>
          <a:xfrm>
            <a:off x="6092237" y="998573"/>
            <a:ext cx="672460" cy="1562472"/>
          </a:xfrm>
          <a:prstGeom prst="rightBrace">
            <a:avLst>
              <a:gd name="adj1" fmla="val 49268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04247" y="146805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整数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78324" y="2709876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小数・分数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25429" y="3647581"/>
                <a:ext cx="838691" cy="1019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latin typeface="Cambria Math"/>
                            </a:rPr>
                            <m:t>１２</m:t>
                          </m:r>
                        </m:num>
                        <m:den>
                          <m:r>
                            <a:rPr kumimoji="1" lang="ja-JP" altLang="en-US" sz="3200" b="0" i="1" smtClean="0">
                              <a:latin typeface="Cambria Math"/>
                            </a:rPr>
                            <m:t>７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29" y="3647581"/>
                <a:ext cx="838691" cy="10197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1364120" y="3865044"/>
            <a:ext cx="4184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＝</a:t>
            </a:r>
            <a:r>
              <a:rPr kumimoji="1" lang="en-US" altLang="ja-JP" sz="3200" dirty="0" smtClean="0"/>
              <a:t>1.7142857142857……</a:t>
            </a:r>
            <a:endParaRPr kumimoji="1" lang="ja-JP" altLang="en-US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41034" y="388125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無限小数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97112" y="3618013"/>
            <a:ext cx="373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どこまで計算してもわりきれない小数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64120" y="4484199"/>
            <a:ext cx="4184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＝</a:t>
            </a:r>
            <a:r>
              <a:rPr kumimoji="1" lang="en-US" altLang="ja-JP" sz="3200" dirty="0" smtClean="0"/>
              <a:t>1.</a:t>
            </a:r>
            <a:r>
              <a:rPr kumimoji="1" lang="en-US" altLang="ja-JP" sz="3200" dirty="0" smtClean="0">
                <a:solidFill>
                  <a:srgbClr val="00B050"/>
                </a:solidFill>
              </a:rPr>
              <a:t>714285</a:t>
            </a:r>
            <a:r>
              <a:rPr kumimoji="1" lang="en-US" altLang="ja-JP" sz="3200" dirty="0" smtClean="0">
                <a:solidFill>
                  <a:srgbClr val="0070C0"/>
                </a:solidFill>
              </a:rPr>
              <a:t>714285</a:t>
            </a:r>
            <a:r>
              <a:rPr kumimoji="1" lang="en-US" altLang="ja-JP" sz="3200" dirty="0" smtClean="0"/>
              <a:t>7……</a:t>
            </a:r>
            <a:endParaRPr kumimoji="1" lang="ja-JP" altLang="en-US" sz="3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64119" y="5051535"/>
            <a:ext cx="2157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＝</a:t>
            </a:r>
            <a:r>
              <a:rPr kumimoji="1" lang="en-US" altLang="ja-JP" sz="3200" dirty="0" smtClean="0"/>
              <a:t>1.714285</a:t>
            </a:r>
            <a:endParaRPr kumimoji="1" lang="ja-JP" altLang="en-US" sz="3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14891" y="4858421"/>
            <a:ext cx="151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・　　　  ・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51293" y="507181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循環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小数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665691" y="5603488"/>
                <a:ext cx="558166" cy="1022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ja-JP" altLang="en-US" sz="3200" b="0" i="1" smtClean="0">
                              <a:latin typeface="Cambria Math"/>
                            </a:rPr>
                            <m:t>３</m:t>
                          </m:r>
                        </m:num>
                        <m:den>
                          <m:r>
                            <a:rPr kumimoji="1" lang="ja-JP" altLang="en-US" sz="3200" b="0" i="1" smtClean="0">
                              <a:latin typeface="Cambria Math"/>
                            </a:rPr>
                            <m:t>８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91" y="5603488"/>
                <a:ext cx="558166" cy="10229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1364118" y="5820951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＝</a:t>
            </a:r>
            <a:r>
              <a:rPr kumimoji="1" lang="en-US" altLang="ja-JP" sz="3200" dirty="0" smtClean="0"/>
              <a:t>0.375</a:t>
            </a:r>
            <a:endParaRPr kumimoji="1" lang="ja-JP" altLang="en-US" sz="3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51292" y="583898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有限小数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83291" y="5603488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わりきれる小数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6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72"/>
    </mc:Choice>
    <mc:Fallback>
      <p:transition spd="slow" advTm="62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853415" y="770702"/>
                <a:ext cx="511679" cy="900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ja-JP" altLang="en-US" sz="2800" b="0" i="1" smtClean="0">
                              <a:latin typeface="Cambria Math"/>
                            </a:rPr>
                            <m:t>４</m:t>
                          </m:r>
                        </m:num>
                        <m:den>
                          <m:r>
                            <a:rPr kumimoji="1" lang="ja-JP" altLang="en-US" sz="2800" b="0" i="1" smtClean="0">
                              <a:latin typeface="Cambria Math"/>
                            </a:rPr>
                            <m:t>７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15" y="770702"/>
                <a:ext cx="511679" cy="9008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1203086" y="1003008"/>
            <a:ext cx="2157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＝</a:t>
            </a:r>
            <a:r>
              <a:rPr kumimoji="1" lang="en-US" altLang="ja-JP" sz="3200" dirty="0" smtClean="0"/>
              <a:t>0.571428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712136" y="811930"/>
                <a:ext cx="756937" cy="903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ja-JP" altLang="en-US" sz="2800" i="1">
                              <a:latin typeface="Cambria Math"/>
                            </a:rPr>
                            <m:t>２５</m:t>
                          </m:r>
                        </m:num>
                        <m:den>
                          <m:r>
                            <a:rPr lang="ja-JP" altLang="en-US" sz="2800" i="1">
                              <a:latin typeface="Cambria Math"/>
                            </a:rPr>
                            <m:t>１１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136" y="811930"/>
                <a:ext cx="756937" cy="9037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4355974" y="1022859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＝</a:t>
            </a:r>
            <a:r>
              <a:rPr kumimoji="1" lang="en-US" altLang="ja-JP" sz="3200" dirty="0" smtClean="0"/>
              <a:t>2.27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78583" y="811930"/>
            <a:ext cx="151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・　　　  ・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67077" y="812699"/>
            <a:ext cx="620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・ ・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2845" y="236640"/>
            <a:ext cx="3757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循環小数で表しなさい。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7550" y="2070074"/>
            <a:ext cx="156966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有理数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24042" y="2070076"/>
            <a:ext cx="5282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分数で表すことができる数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79928" y="289510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整数は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2056767" y="2823454"/>
                <a:ext cx="6167266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/>
                      </a:rPr>
                      <m:t>すべて</m:t>
                    </m:r>
                    <m:f>
                      <m:fPr>
                        <m:ctrlPr>
                          <a:rPr kumimoji="1" lang="en-US" altLang="ja-JP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kumimoji="1" lang="ja-JP" alt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１</m:t>
                        </m:r>
                      </m:den>
                    </m:f>
                  </m:oMath>
                </a14:m>
                <a:r>
                  <a:rPr kumimoji="1" lang="ja-JP" altLang="en-US" sz="2800" dirty="0" smtClean="0"/>
                  <a:t>で表すことができるので有理数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767" y="2823454"/>
                <a:ext cx="6167266" cy="666529"/>
              </a:xfrm>
              <a:prstGeom prst="rect">
                <a:avLst/>
              </a:prstGeom>
              <a:blipFill rotWithShape="1">
                <a:blip r:embed="rId5"/>
                <a:stretch>
                  <a:fillRect t="-5455" r="-593" b="-63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093984" y="3550899"/>
                <a:ext cx="1024832" cy="566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sz="28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ja-JP" altLang="en-US" sz="2800" b="0" i="1" smtClean="0">
                            <a:latin typeface="Cambria Math"/>
                          </a:rPr>
                          <m:t>４</m:t>
                        </m:r>
                      </m:e>
                    </m:rad>
                  </m:oMath>
                </a14:m>
                <a:r>
                  <a:rPr kumimoji="1" lang="ja-JP" altLang="en-US" sz="2800" dirty="0" smtClean="0"/>
                  <a:t>は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84" y="3550899"/>
                <a:ext cx="1024832" cy="566117"/>
              </a:xfrm>
              <a:prstGeom prst="rect">
                <a:avLst/>
              </a:prstGeom>
              <a:blipFill rotWithShape="1">
                <a:blip r:embed="rId6"/>
                <a:stretch>
                  <a:fillRect t="-8602" r="-10651" b="-236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118816" y="3593796"/>
                <a:ext cx="25138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2800" i="1" smtClean="0">
                        <a:latin typeface="Cambria Math"/>
                      </a:rPr>
                      <m:t>２なので</m:t>
                    </m:r>
                  </m:oMath>
                </a14:m>
                <a:r>
                  <a:rPr kumimoji="1" lang="ja-JP" altLang="en-US" sz="2800" dirty="0" smtClean="0"/>
                  <a:t>有理数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816" y="3593796"/>
                <a:ext cx="2513830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6471" r="-3641" b="-282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820287" y="4110703"/>
                <a:ext cx="1303755" cy="969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sz="280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ja-JP" altLang="en-US" sz="2800" i="1" smtClean="0">
                                <a:latin typeface="Cambria Math"/>
                              </a:rPr>
                              <m:t>１６</m:t>
                            </m:r>
                          </m:num>
                          <m:den>
                            <m:r>
                              <a:rPr lang="ja-JP" altLang="en-US" sz="2800" i="1" smtClean="0">
                                <a:latin typeface="Cambria Math"/>
                              </a:rPr>
                              <m:t>２５</m:t>
                            </m:r>
                          </m:den>
                        </m:f>
                      </m:e>
                    </m:rad>
                  </m:oMath>
                </a14:m>
                <a:r>
                  <a:rPr kumimoji="1" lang="ja-JP" altLang="en-US" sz="2800" dirty="0" smtClean="0"/>
                  <a:t>は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87" y="4110703"/>
                <a:ext cx="1303755" cy="969176"/>
              </a:xfrm>
              <a:prstGeom prst="rect">
                <a:avLst/>
              </a:prstGeom>
              <a:blipFill rotWithShape="1">
                <a:blip r:embed="rId8"/>
                <a:stretch>
                  <a:fillRect r="-84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2118816" y="4205344"/>
                <a:ext cx="2573653" cy="779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ja-JP" altLang="en-US" sz="2800" i="1">
                            <a:latin typeface="Cambria Math"/>
                          </a:rPr>
                          <m:t>４</m:t>
                        </m:r>
                      </m:num>
                      <m:den>
                        <m:r>
                          <a:rPr lang="ja-JP" altLang="en-US" sz="2800" b="0" i="1" smtClean="0">
                            <a:latin typeface="Cambria Math"/>
                          </a:rPr>
                          <m:t>５</m:t>
                        </m:r>
                      </m:den>
                    </m:f>
                    <m:r>
                      <a:rPr lang="ja-JP" altLang="en-US" sz="2800" i="1" smtClean="0">
                        <a:latin typeface="Cambria Math"/>
                      </a:rPr>
                      <m:t>なので</m:t>
                    </m:r>
                  </m:oMath>
                </a14:m>
                <a:r>
                  <a:rPr kumimoji="1" lang="ja-JP" altLang="en-US" sz="2800" dirty="0" smtClean="0"/>
                  <a:t>有理数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816" y="4205344"/>
                <a:ext cx="2573653" cy="779893"/>
              </a:xfrm>
              <a:prstGeom prst="rect">
                <a:avLst/>
              </a:prstGeom>
              <a:blipFill rotWithShape="1">
                <a:blip r:embed="rId9"/>
                <a:stretch>
                  <a:fillRect r="-3555" b="-54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709964" y="5091417"/>
                <a:ext cx="1024832" cy="566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sz="28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ja-JP" altLang="en-US" sz="2800" b="0" i="1" smtClean="0">
                            <a:latin typeface="Cambria Math"/>
                          </a:rPr>
                          <m:t>５</m:t>
                        </m:r>
                      </m:e>
                    </m:rad>
                  </m:oMath>
                </a14:m>
                <a:r>
                  <a:rPr kumimoji="1" lang="ja-JP" altLang="en-US" sz="2800" dirty="0" smtClean="0"/>
                  <a:t>は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64" y="5091417"/>
                <a:ext cx="1024832" cy="566117"/>
              </a:xfrm>
              <a:prstGeom prst="rect">
                <a:avLst/>
              </a:prstGeom>
              <a:blipFill rotWithShape="1">
                <a:blip r:embed="rId10"/>
                <a:stretch>
                  <a:fillRect t="-8602" r="-10651" b="-236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1696087" y="5134314"/>
                <a:ext cx="73629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2800" i="1" smtClean="0">
                        <a:latin typeface="Cambria Math"/>
                      </a:rPr>
                      <m:t>整数</m:t>
                    </m:r>
                    <m:r>
                      <a:rPr lang="ja-JP" altLang="en-US" sz="2800" i="1">
                        <a:latin typeface="Cambria Math"/>
                      </a:rPr>
                      <m:t>にも</m:t>
                    </m:r>
                    <m:r>
                      <a:rPr lang="ja-JP" altLang="en-US" sz="2800" i="1" smtClean="0">
                        <a:latin typeface="Cambria Math"/>
                      </a:rPr>
                      <m:t>分数にも</m:t>
                    </m:r>
                    <m:r>
                      <a:rPr lang="ja-JP" altLang="en-US" sz="2800" i="1">
                        <a:latin typeface="Cambria Math"/>
                      </a:rPr>
                      <m:t>表せないので</m:t>
                    </m:r>
                  </m:oMath>
                </a14:m>
                <a:r>
                  <a:rPr kumimoji="1" lang="ja-JP" altLang="en-US" sz="2800" dirty="0" smtClean="0">
                    <a:solidFill>
                      <a:srgbClr val="FF0000"/>
                    </a:solidFill>
                  </a:rPr>
                  <a:t>有理数ではない</a:t>
                </a:r>
                <a:endParaRPr kumimoji="1" lang="ja-JP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087" y="5134314"/>
                <a:ext cx="7362913" cy="523220"/>
              </a:xfrm>
              <a:prstGeom prst="rect">
                <a:avLst/>
              </a:prstGeom>
              <a:blipFill rotWithShape="1">
                <a:blip r:embed="rId11"/>
                <a:stretch>
                  <a:fillRect t="-16279" r="-497" b="-26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6807369" y="5690351"/>
            <a:ext cx="156966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無理数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44203" y="5709112"/>
            <a:ext cx="5735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分数で表すことができない数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38999" y="6355443"/>
            <a:ext cx="468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循環しないし、わりきれない小数・・・無限小数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2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508"/>
    </mc:Choice>
    <mc:Fallback>
      <p:transition spd="slow" advTm="77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53326" r="19735" b="31053"/>
          <a:stretch/>
        </p:blipFill>
        <p:spPr bwMode="auto">
          <a:xfrm>
            <a:off x="-55807" y="3542269"/>
            <a:ext cx="9144000" cy="126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9099" y="-46214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分類・整理してみよう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t="14716" r="18726" b="50895"/>
          <a:stretch/>
        </p:blipFill>
        <p:spPr bwMode="auto">
          <a:xfrm>
            <a:off x="408072" y="980728"/>
            <a:ext cx="8229600" cy="25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6" t="66127" r="34821" b="23392"/>
          <a:stretch/>
        </p:blipFill>
        <p:spPr bwMode="auto">
          <a:xfrm>
            <a:off x="6767097" y="2505689"/>
            <a:ext cx="1941565" cy="76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53825" r="64886" b="33873"/>
          <a:stretch/>
        </p:blipFill>
        <p:spPr bwMode="auto">
          <a:xfrm>
            <a:off x="424738" y="1484784"/>
            <a:ext cx="1912985" cy="89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t="53235" r="50083" b="34063"/>
          <a:stretch/>
        </p:blipFill>
        <p:spPr bwMode="auto">
          <a:xfrm>
            <a:off x="2549833" y="942899"/>
            <a:ext cx="1902542" cy="92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6" t="54939" r="35720" b="34824"/>
          <a:stretch/>
        </p:blipFill>
        <p:spPr bwMode="auto">
          <a:xfrm>
            <a:off x="2592657" y="2132855"/>
            <a:ext cx="1816895" cy="74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0" t="53825" r="20737" b="33873"/>
          <a:stretch/>
        </p:blipFill>
        <p:spPr bwMode="auto">
          <a:xfrm>
            <a:off x="4588971" y="1493912"/>
            <a:ext cx="1902543" cy="89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66127" r="64626" b="21572"/>
          <a:stretch/>
        </p:blipFill>
        <p:spPr bwMode="auto">
          <a:xfrm>
            <a:off x="4522872" y="2505689"/>
            <a:ext cx="1946787" cy="89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7" t="66127" r="50040" b="21572"/>
          <a:stretch/>
        </p:blipFill>
        <p:spPr bwMode="auto">
          <a:xfrm>
            <a:off x="6735129" y="1233003"/>
            <a:ext cx="1902543" cy="89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406576" y="4741497"/>
            <a:ext cx="836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有理数・無理数はすべて数直線上に表される数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コンテンツ プレースホルダー 2"/>
              <p:cNvSpPr txBox="1">
                <a:spLocks/>
              </p:cNvSpPr>
              <p:nvPr/>
            </p:nvSpPr>
            <p:spPr>
              <a:xfrm>
                <a:off x="688732" y="5326272"/>
                <a:ext cx="7771700" cy="145853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ja-JP" altLang="en-US" sz="2800" b="0" dirty="0" smtClean="0"/>
                  <a:t>問</a:t>
                </a:r>
                <a:r>
                  <a:rPr lang="en-US" altLang="ja-JP" sz="2800" b="0" dirty="0" smtClean="0"/>
                  <a:t>1</a:t>
                </a:r>
                <a:r>
                  <a:rPr lang="ja-JP" altLang="en-US" sz="2800" b="0" dirty="0" smtClean="0"/>
                  <a:t>　次の数のうち、有理数、無理数をいいなさい。</a:t>
                </a:r>
                <a:endParaRPr lang="en-US" altLang="ja-JP" sz="2800" dirty="0" smtClean="0"/>
              </a:p>
              <a:p>
                <a:pPr marL="0" indent="0">
                  <a:buNone/>
                </a:pPr>
                <a:r>
                  <a:rPr lang="ja-JP" altLang="en-US" sz="2400" dirty="0" smtClean="0">
                    <a:latin typeface="Cambria Math"/>
                  </a:rPr>
                  <a:t>（</a:t>
                </a:r>
                <a:r>
                  <a:rPr lang="en-US" altLang="ja-JP" sz="2400" dirty="0" smtClean="0">
                    <a:latin typeface="Cambria Math"/>
                  </a:rPr>
                  <a:t>1</a:t>
                </a:r>
                <a:r>
                  <a:rPr lang="ja-JP" altLang="en-US" sz="2400" dirty="0" smtClean="0">
                    <a:latin typeface="Cambria Math"/>
                  </a:rPr>
                  <a:t>）　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ja-JP" sz="2400" i="1">
                            <a:latin typeface="Cambria Math"/>
                          </a:rPr>
                          <m:t>0.81</m:t>
                        </m:r>
                      </m:e>
                    </m:rad>
                  </m:oMath>
                </a14:m>
                <a:r>
                  <a:rPr lang="ja-JP" altLang="en-US" sz="2400" dirty="0" smtClean="0">
                    <a:latin typeface="Cambria Math"/>
                  </a:rPr>
                  <a:t>　　（２）　－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ja-JP" altLang="en-US" sz="2400" b="0" i="1" smtClean="0">
                            <a:latin typeface="Cambria Math"/>
                          </a:rPr>
                          <m:t>２</m:t>
                        </m:r>
                      </m:e>
                    </m:rad>
                    <m:r>
                      <a:rPr lang="en-US" altLang="ja-JP" sz="24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sz="2400" dirty="0" smtClean="0">
                    <a:latin typeface="Cambria Math"/>
                  </a:rPr>
                  <a:t>　（３）</a:t>
                </a:r>
                <a:r>
                  <a:rPr lang="ja-JP" altLang="en-US" sz="2400" i="1" dirty="0" smtClean="0">
                    <a:latin typeface="Cambria Math"/>
                  </a:rPr>
                  <a:t>　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ja-JP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ja-JP" altLang="en-US" sz="2400" b="0" i="1" smtClean="0">
                                <a:latin typeface="Cambria Math"/>
                              </a:rPr>
                              <m:t>４</m:t>
                            </m:r>
                          </m:num>
                          <m:den>
                            <m:r>
                              <a:rPr lang="ja-JP" altLang="en-US" sz="2400" b="0" i="1" smtClean="0">
                                <a:latin typeface="Cambria Math"/>
                              </a:rPr>
                              <m:t>９</m:t>
                            </m:r>
                          </m:den>
                        </m:f>
                      </m:e>
                    </m:rad>
                  </m:oMath>
                </a14:m>
                <a:endParaRPr lang="en-US" altLang="ja-JP" sz="240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4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32" y="5326272"/>
                <a:ext cx="7771700" cy="1458530"/>
              </a:xfrm>
              <a:prstGeom prst="rect">
                <a:avLst/>
              </a:prstGeom>
              <a:blipFill rotWithShape="1">
                <a:blip r:embed="rId5"/>
                <a:stretch>
                  <a:fillRect l="-1647" t="-5858" r="-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63406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82"/>
    </mc:Choice>
    <mc:Fallback>
      <p:transition spd="slow" advTm="44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2|2.9|2.9|3.4|3.3|4.5|2.1|3.2|3|3.1|4.6|5.7|1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4|1.3|1.7|2.8|2.8|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5|1.1|1.2|1.2|0.7|1.2|1.5|1.1|1.8|1|6.8|4.5|3.8|3.7|5.6|2.6|6|1.7|1.8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3|1.4|1.6|4.5|2.2|3.1|1.3|4.7|1.2|3.2|2.2|1.7|1.5|4.5|8.7|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.3|2.6|4.4|2.8|4.7|10.9|3.2|4.7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234</Words>
  <Application>Microsoft Office PowerPoint</Application>
  <PresentationFormat>画面に合わせる (4:3)</PresentationFormat>
  <Paragraphs>67</Paragraphs>
  <Slides>7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​​テーマ</vt:lpstr>
      <vt:lpstr>PowerPoint プレゼンテーション</vt:lpstr>
      <vt:lpstr>2乗して2，5になる数</vt:lpstr>
      <vt:lpstr>PowerPoint プレゼンテーション</vt:lpstr>
      <vt:lpstr>電卓で√７の値を求めよう</vt:lpstr>
      <vt:lpstr>有理数と無理数</vt:lpstr>
      <vt:lpstr>PowerPoint プレゼンテーション</vt:lpstr>
      <vt:lpstr>分類・整理してみよう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teacher</dc:creator>
  <cp:lastModifiedBy>kajukun</cp:lastModifiedBy>
  <cp:revision>49</cp:revision>
  <dcterms:created xsi:type="dcterms:W3CDTF">2013-05-19T22:30:44Z</dcterms:created>
  <dcterms:modified xsi:type="dcterms:W3CDTF">2013-11-30T10:49:28Z</dcterms:modified>
</cp:coreProperties>
</file>