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72" r:id="rId3"/>
    <p:sldId id="273" r:id="rId4"/>
    <p:sldId id="275" r:id="rId5"/>
    <p:sldId id="274" r:id="rId6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41" autoAdjust="0"/>
    <p:restoredTop sz="94660"/>
  </p:normalViewPr>
  <p:slideViewPr>
    <p:cSldViewPr>
      <p:cViewPr>
        <p:scale>
          <a:sx n="60" d="100"/>
          <a:sy n="60" d="100"/>
        </p:scale>
        <p:origin x="-1662" y="-2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80" d="100"/>
        <a:sy n="1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56260D-DEDF-43F9-8F25-5A80E5620900}" type="datetimeFigureOut">
              <a:rPr kumimoji="1" lang="ja-JP" altLang="en-US" smtClean="0"/>
              <a:t>2013/9/24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618A04-A1E4-455D-9208-E9CFE4F2DA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2831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61F1B-8814-44E2-B05A-027A1AEB1245}" type="datetimeFigureOut">
              <a:rPr kumimoji="1" lang="ja-JP" altLang="en-US" smtClean="0"/>
              <a:t>2013/9/24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BE0F6-E27C-4AE6-9258-157A38A462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89535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61F1B-8814-44E2-B05A-027A1AEB1245}" type="datetimeFigureOut">
              <a:rPr kumimoji="1" lang="ja-JP" altLang="en-US" smtClean="0"/>
              <a:t>2013/9/24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BE0F6-E27C-4AE6-9258-157A38A462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7857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61F1B-8814-44E2-B05A-027A1AEB1245}" type="datetimeFigureOut">
              <a:rPr kumimoji="1" lang="ja-JP" altLang="en-US" smtClean="0"/>
              <a:t>2013/9/24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BE0F6-E27C-4AE6-9258-157A38A462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73140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61F1B-8814-44E2-B05A-027A1AEB1245}" type="datetimeFigureOut">
              <a:rPr kumimoji="1" lang="ja-JP" altLang="en-US" smtClean="0"/>
              <a:t>2013/9/24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BE0F6-E27C-4AE6-9258-157A38A462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33010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61F1B-8814-44E2-B05A-027A1AEB1245}" type="datetimeFigureOut">
              <a:rPr kumimoji="1" lang="ja-JP" altLang="en-US" smtClean="0"/>
              <a:t>2013/9/24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BE0F6-E27C-4AE6-9258-157A38A462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49251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61F1B-8814-44E2-B05A-027A1AEB1245}" type="datetimeFigureOut">
              <a:rPr kumimoji="1" lang="ja-JP" altLang="en-US" smtClean="0"/>
              <a:t>2013/9/24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BE0F6-E27C-4AE6-9258-157A38A462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367138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61F1B-8814-44E2-B05A-027A1AEB1245}" type="datetimeFigureOut">
              <a:rPr kumimoji="1" lang="ja-JP" altLang="en-US" smtClean="0"/>
              <a:t>2013/9/24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BE0F6-E27C-4AE6-9258-157A38A462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828572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61F1B-8814-44E2-B05A-027A1AEB1245}" type="datetimeFigureOut">
              <a:rPr kumimoji="1" lang="ja-JP" altLang="en-US" smtClean="0"/>
              <a:t>2013/9/24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BE0F6-E27C-4AE6-9258-157A38A462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848541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61F1B-8814-44E2-B05A-027A1AEB1245}" type="datetimeFigureOut">
              <a:rPr kumimoji="1" lang="ja-JP" altLang="en-US" smtClean="0"/>
              <a:t>2013/9/24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BE0F6-E27C-4AE6-9258-157A38A462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645621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61F1B-8814-44E2-B05A-027A1AEB1245}" type="datetimeFigureOut">
              <a:rPr kumimoji="1" lang="ja-JP" altLang="en-US" smtClean="0"/>
              <a:t>2013/9/24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BE0F6-E27C-4AE6-9258-157A38A462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57219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61F1B-8814-44E2-B05A-027A1AEB1245}" type="datetimeFigureOut">
              <a:rPr kumimoji="1" lang="ja-JP" altLang="en-US" smtClean="0"/>
              <a:t>2013/9/24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BE0F6-E27C-4AE6-9258-157A38A462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94854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B61F1B-8814-44E2-B05A-027A1AEB1245}" type="datetimeFigureOut">
              <a:rPr kumimoji="1" lang="ja-JP" altLang="en-US" smtClean="0"/>
              <a:t>2013/9/24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CBE0F6-E27C-4AE6-9258-157A38A462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584886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Relationship Id="rId9" Type="http://schemas.openxmlformats.org/officeDocument/2006/relationships/image" Target="../media/image1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3568" y="116632"/>
            <a:ext cx="7772400" cy="648072"/>
          </a:xfrm>
        </p:spPr>
        <p:txBody>
          <a:bodyPr>
            <a:normAutofit fontScale="90000"/>
          </a:bodyPr>
          <a:lstStyle/>
          <a:p>
            <a:r>
              <a:rPr kumimoji="1" lang="ja-JP" altLang="en-US" dirty="0" smtClean="0"/>
              <a:t>一次関数のグラフ</a:t>
            </a:r>
            <a:r>
              <a:rPr kumimoji="1" lang="en-US" altLang="ja-JP" dirty="0" smtClean="0"/>
              <a:t>(</a:t>
            </a:r>
            <a:r>
              <a:rPr kumimoji="1" lang="ja-JP" altLang="en-US" dirty="0" smtClean="0"/>
              <a:t>式を求めること</a:t>
            </a:r>
            <a:r>
              <a:rPr kumimoji="1" lang="en-US" altLang="ja-JP" dirty="0" smtClean="0"/>
              <a:t>)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467544" y="836712"/>
            <a:ext cx="8280920" cy="5760640"/>
          </a:xfrm>
          <a:solidFill>
            <a:srgbClr val="FFFF00"/>
          </a:solidFill>
        </p:spPr>
        <p:txBody>
          <a:bodyPr>
            <a:normAutofit/>
          </a:bodyPr>
          <a:lstStyle/>
          <a:p>
            <a:r>
              <a:rPr kumimoji="1" lang="ja-JP" altLang="en-US" sz="2800" dirty="0" smtClean="0">
                <a:solidFill>
                  <a:schemeClr val="tx1"/>
                </a:solidFill>
              </a:rPr>
              <a:t>本時の流れ</a:t>
            </a:r>
            <a:endParaRPr kumimoji="1" lang="en-US" altLang="ja-JP" sz="2800" dirty="0" smtClean="0">
              <a:solidFill>
                <a:schemeClr val="tx1"/>
              </a:solidFill>
            </a:endParaRPr>
          </a:p>
          <a:p>
            <a:pPr algn="l"/>
            <a:r>
              <a:rPr lang="ja-JP" altLang="en-US" sz="2800" dirty="0" smtClean="0">
                <a:solidFill>
                  <a:schemeClr val="tx1"/>
                </a:solidFill>
              </a:rPr>
              <a:t>ねらい</a:t>
            </a:r>
            <a:r>
              <a:rPr kumimoji="1" lang="ja-JP" altLang="en-US" sz="2800" dirty="0" smtClean="0">
                <a:solidFill>
                  <a:schemeClr val="tx1"/>
                </a:solidFill>
              </a:rPr>
              <a:t>「グラフや座標など与えられた条件をもとに一次　　　</a:t>
            </a:r>
            <a:endParaRPr kumimoji="1" lang="en-US" altLang="ja-JP" sz="2800" dirty="0" smtClean="0">
              <a:solidFill>
                <a:schemeClr val="tx1"/>
              </a:solidFill>
            </a:endParaRPr>
          </a:p>
          <a:p>
            <a:pPr algn="l"/>
            <a:r>
              <a:rPr lang="ja-JP" altLang="en-US" sz="2800" dirty="0">
                <a:solidFill>
                  <a:schemeClr val="tx1"/>
                </a:solidFill>
              </a:rPr>
              <a:t>　</a:t>
            </a:r>
            <a:r>
              <a:rPr lang="ja-JP" altLang="en-US" sz="2800" dirty="0" smtClean="0">
                <a:solidFill>
                  <a:schemeClr val="tx1"/>
                </a:solidFill>
              </a:rPr>
              <a:t>　　　</a:t>
            </a:r>
            <a:r>
              <a:rPr kumimoji="1" lang="ja-JP" altLang="en-US" sz="2800" dirty="0" smtClean="0">
                <a:solidFill>
                  <a:schemeClr val="tx1"/>
                </a:solidFill>
              </a:rPr>
              <a:t>関数の式を求める。」</a:t>
            </a:r>
            <a:endParaRPr kumimoji="1" lang="en-US" altLang="ja-JP" sz="2800" dirty="0" smtClean="0">
              <a:solidFill>
                <a:schemeClr val="tx1"/>
              </a:solidFill>
            </a:endParaRPr>
          </a:p>
          <a:p>
            <a:r>
              <a:rPr lang="ja-JP" altLang="en-US" sz="2800" dirty="0">
                <a:solidFill>
                  <a:schemeClr val="tx1"/>
                </a:solidFill>
              </a:rPr>
              <a:t>↓</a:t>
            </a:r>
            <a:endParaRPr kumimoji="1" lang="en-US" altLang="ja-JP" sz="2800" dirty="0" smtClean="0">
              <a:solidFill>
                <a:schemeClr val="tx1"/>
              </a:solidFill>
            </a:endParaRPr>
          </a:p>
          <a:p>
            <a:r>
              <a:rPr lang="ja-JP" altLang="en-US" sz="2800" dirty="0" smtClean="0">
                <a:solidFill>
                  <a:schemeClr val="tx1"/>
                </a:solidFill>
              </a:rPr>
              <a:t>切片と傾きがグラフからわかるとき</a:t>
            </a:r>
            <a:endParaRPr lang="en-US" altLang="ja-JP" sz="2800" dirty="0" smtClean="0">
              <a:solidFill>
                <a:schemeClr val="tx1"/>
              </a:solidFill>
            </a:endParaRPr>
          </a:p>
          <a:p>
            <a:r>
              <a:rPr lang="ja-JP" altLang="en-US" sz="2800" dirty="0" smtClean="0">
                <a:solidFill>
                  <a:schemeClr val="tx1"/>
                </a:solidFill>
              </a:rPr>
              <a:t>↓</a:t>
            </a:r>
            <a:endParaRPr lang="en-US" altLang="ja-JP" sz="2800" dirty="0" smtClean="0">
              <a:solidFill>
                <a:schemeClr val="tx1"/>
              </a:solidFill>
            </a:endParaRPr>
          </a:p>
          <a:p>
            <a:r>
              <a:rPr lang="ja-JP" altLang="en-US" sz="2800" dirty="0">
                <a:solidFill>
                  <a:schemeClr val="tx1"/>
                </a:solidFill>
              </a:rPr>
              <a:t>傾きと</a:t>
            </a:r>
            <a:r>
              <a:rPr lang="en-US" altLang="ja-JP" sz="2800" dirty="0">
                <a:solidFill>
                  <a:schemeClr val="tx1"/>
                </a:solidFill>
              </a:rPr>
              <a:t>1</a:t>
            </a:r>
            <a:r>
              <a:rPr lang="ja-JP" altLang="en-US" sz="2800" dirty="0">
                <a:solidFill>
                  <a:schemeClr val="tx1"/>
                </a:solidFill>
              </a:rPr>
              <a:t>点の座標がわかるとき</a:t>
            </a:r>
            <a:endParaRPr lang="en-US" altLang="ja-JP" sz="2800" dirty="0" smtClean="0">
              <a:solidFill>
                <a:schemeClr val="tx1"/>
              </a:solidFill>
            </a:endParaRPr>
          </a:p>
          <a:p>
            <a:r>
              <a:rPr lang="ja-JP" altLang="en-US" sz="2800" dirty="0" smtClean="0">
                <a:solidFill>
                  <a:schemeClr val="tx1"/>
                </a:solidFill>
              </a:rPr>
              <a:t>↓</a:t>
            </a:r>
            <a:endParaRPr lang="en-US" altLang="ja-JP" sz="2800" dirty="0" smtClean="0">
              <a:solidFill>
                <a:schemeClr val="tx1"/>
              </a:solidFill>
            </a:endParaRPr>
          </a:p>
          <a:p>
            <a:r>
              <a:rPr lang="en-US" altLang="ja-JP" sz="2800" dirty="0" smtClean="0">
                <a:solidFill>
                  <a:schemeClr val="tx1"/>
                </a:solidFill>
              </a:rPr>
              <a:t>2</a:t>
            </a:r>
            <a:r>
              <a:rPr lang="ja-JP" altLang="en-US" sz="2800" dirty="0" smtClean="0">
                <a:solidFill>
                  <a:schemeClr val="tx1"/>
                </a:solidFill>
              </a:rPr>
              <a:t>点の座標がわかるとき</a:t>
            </a:r>
            <a:endParaRPr lang="en-US" altLang="ja-JP" sz="2800" dirty="0" smtClean="0">
              <a:solidFill>
                <a:schemeClr val="tx1"/>
              </a:solidFill>
            </a:endParaRPr>
          </a:p>
          <a:p>
            <a:r>
              <a:rPr lang="ja-JP" altLang="en-US" sz="2800" dirty="0" smtClean="0">
                <a:solidFill>
                  <a:schemeClr val="tx1"/>
                </a:solidFill>
              </a:rPr>
              <a:t>↓</a:t>
            </a:r>
            <a:endParaRPr lang="en-US" altLang="ja-JP" sz="2800" dirty="0">
              <a:solidFill>
                <a:schemeClr val="tx1"/>
              </a:solidFill>
            </a:endParaRPr>
          </a:p>
          <a:p>
            <a:r>
              <a:rPr lang="ja-JP" altLang="en-US" sz="2800" dirty="0" smtClean="0">
                <a:solidFill>
                  <a:schemeClr val="tx1"/>
                </a:solidFill>
              </a:rPr>
              <a:t>本時</a:t>
            </a:r>
            <a:r>
              <a:rPr lang="ja-JP" altLang="en-US" sz="2800" dirty="0">
                <a:solidFill>
                  <a:schemeClr val="tx1"/>
                </a:solidFill>
              </a:rPr>
              <a:t>のまとめと次時の予告を</a:t>
            </a:r>
            <a:r>
              <a:rPr lang="ja-JP" altLang="en-US" sz="2800" dirty="0" smtClean="0">
                <a:solidFill>
                  <a:schemeClr val="tx1"/>
                </a:solidFill>
              </a:rPr>
              <a:t>する。</a:t>
            </a:r>
            <a:endParaRPr lang="en-US" altLang="ja-JP" sz="28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6750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8" name="グループ化 47"/>
          <p:cNvGrpSpPr/>
          <p:nvPr/>
        </p:nvGrpSpPr>
        <p:grpSpPr>
          <a:xfrm>
            <a:off x="2619500" y="-133686"/>
            <a:ext cx="6602641" cy="6936867"/>
            <a:chOff x="1489427" y="-122678"/>
            <a:chExt cx="6602641" cy="6936867"/>
          </a:xfrm>
        </p:grpSpPr>
        <p:grpSp>
          <p:nvGrpSpPr>
            <p:cNvPr id="2" name="グループ化 1"/>
            <p:cNvGrpSpPr/>
            <p:nvPr/>
          </p:nvGrpSpPr>
          <p:grpSpPr>
            <a:xfrm>
              <a:off x="1489427" y="-122678"/>
              <a:ext cx="6602641" cy="6936867"/>
              <a:chOff x="3995528" y="864511"/>
              <a:chExt cx="5537305" cy="5844539"/>
            </a:xfrm>
          </p:grpSpPr>
          <p:pic>
            <p:nvPicPr>
              <p:cNvPr id="1026" name="Picture 2"/>
              <p:cNvPicPr>
                <a:picLocks noChangeAspect="1" noChangeArrowheads="1"/>
              </p:cNvPicPr>
              <p:nvPr/>
            </p:nvPicPr>
            <p:blipFill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29202" t="4742" r="28147" b="10345"/>
              <a:stretch/>
            </p:blipFill>
            <p:spPr bwMode="auto">
              <a:xfrm>
                <a:off x="3995528" y="1292084"/>
                <a:ext cx="5201904" cy="54169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cxnSp>
            <p:nvCxnSpPr>
              <p:cNvPr id="5" name="直線コネクタ 4"/>
              <p:cNvCxnSpPr/>
              <p:nvPr/>
            </p:nvCxnSpPr>
            <p:spPr>
              <a:xfrm>
                <a:off x="4129301" y="4000567"/>
                <a:ext cx="4967780" cy="0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直線コネクタ 9"/>
              <p:cNvCxnSpPr/>
              <p:nvPr/>
            </p:nvCxnSpPr>
            <p:spPr>
              <a:xfrm>
                <a:off x="6596479" y="1386481"/>
                <a:ext cx="0" cy="5228171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" name="テキスト ボックス 12"/>
              <p:cNvSpPr txBox="1"/>
              <p:nvPr/>
            </p:nvSpPr>
            <p:spPr>
              <a:xfrm>
                <a:off x="6413369" y="864511"/>
                <a:ext cx="413896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ja-JP" altLang="en-US" sz="3600" dirty="0" smtClean="0"/>
                  <a:t>ｙ</a:t>
                </a:r>
                <a:endParaRPr kumimoji="1" lang="ja-JP" altLang="en-US" sz="3600" dirty="0"/>
              </a:p>
            </p:txBody>
          </p:sp>
          <p:sp>
            <p:nvSpPr>
              <p:cNvPr id="15" name="テキスト ボックス 14"/>
              <p:cNvSpPr txBox="1"/>
              <p:nvPr/>
            </p:nvSpPr>
            <p:spPr>
              <a:xfrm>
                <a:off x="9107717" y="3641056"/>
                <a:ext cx="425116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ja-JP" altLang="en-US" sz="3600" dirty="0" smtClean="0"/>
                  <a:t>ｘ</a:t>
                </a:r>
                <a:endParaRPr kumimoji="1" lang="ja-JP" altLang="en-US" sz="3600" dirty="0"/>
              </a:p>
            </p:txBody>
          </p:sp>
          <p:sp>
            <p:nvSpPr>
              <p:cNvPr id="16" name="テキスト ボックス 15"/>
              <p:cNvSpPr txBox="1"/>
              <p:nvPr/>
            </p:nvSpPr>
            <p:spPr>
              <a:xfrm>
                <a:off x="6192171" y="3940558"/>
                <a:ext cx="49244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ja-JP" altLang="en-US" sz="2400" dirty="0" smtClean="0">
                    <a:ea typeface="ＤＦ平成明朝体W7" pitchFamily="1" charset="-128"/>
                  </a:rPr>
                  <a:t>Ｏ</a:t>
                </a:r>
                <a:endParaRPr kumimoji="1" lang="ja-JP" altLang="en-US" sz="2400" dirty="0">
                  <a:ea typeface="ＤＦ平成明朝体W7" pitchFamily="1" charset="-128"/>
                </a:endParaRPr>
              </a:p>
            </p:txBody>
          </p:sp>
          <p:sp>
            <p:nvSpPr>
              <p:cNvPr id="17" name="テキスト ボックス 16"/>
              <p:cNvSpPr txBox="1"/>
              <p:nvPr/>
            </p:nvSpPr>
            <p:spPr>
              <a:xfrm>
                <a:off x="8165731" y="3942881"/>
                <a:ext cx="367408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2800" dirty="0" smtClean="0"/>
                  <a:t>5</a:t>
                </a:r>
                <a:endParaRPr kumimoji="1" lang="ja-JP" altLang="en-US" sz="2800" dirty="0"/>
              </a:p>
            </p:txBody>
          </p:sp>
          <p:sp>
            <p:nvSpPr>
              <p:cNvPr id="18" name="テキスト ボックス 17"/>
              <p:cNvSpPr txBox="1"/>
              <p:nvPr/>
            </p:nvSpPr>
            <p:spPr>
              <a:xfrm>
                <a:off x="4442891" y="3955925"/>
                <a:ext cx="726481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ja-JP" altLang="en-US" sz="2800" dirty="0" smtClean="0"/>
                  <a:t>－</a:t>
                </a:r>
                <a:r>
                  <a:rPr kumimoji="1" lang="en-US" altLang="ja-JP" sz="2800" dirty="0" smtClean="0"/>
                  <a:t>5</a:t>
                </a:r>
                <a:endParaRPr kumimoji="1" lang="ja-JP" altLang="en-US" sz="2800" dirty="0"/>
              </a:p>
            </p:txBody>
          </p:sp>
          <p:sp>
            <p:nvSpPr>
              <p:cNvPr id="19" name="テキスト ボックス 18"/>
              <p:cNvSpPr txBox="1"/>
              <p:nvPr/>
            </p:nvSpPr>
            <p:spPr>
              <a:xfrm>
                <a:off x="6267421" y="2099167"/>
                <a:ext cx="367408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2800" dirty="0" smtClean="0"/>
                  <a:t>5</a:t>
                </a:r>
                <a:endParaRPr kumimoji="1" lang="ja-JP" altLang="en-US" sz="2800" dirty="0"/>
              </a:p>
            </p:txBody>
          </p:sp>
        </p:grpSp>
        <p:sp>
          <p:nvSpPr>
            <p:cNvPr id="53" name="テキスト ボックス 52"/>
            <p:cNvSpPr txBox="1"/>
            <p:nvPr/>
          </p:nvSpPr>
          <p:spPr>
            <a:xfrm>
              <a:off x="3850617" y="5217026"/>
              <a:ext cx="866250" cy="62100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2800" dirty="0" smtClean="0"/>
                <a:t>－</a:t>
              </a:r>
              <a:r>
                <a:rPr kumimoji="1" lang="en-US" altLang="ja-JP" sz="2800" dirty="0" smtClean="0"/>
                <a:t>5</a:t>
              </a:r>
              <a:endParaRPr kumimoji="1" lang="ja-JP" altLang="en-US" sz="2800" dirty="0"/>
            </a:p>
          </p:txBody>
        </p:sp>
      </p:grpSp>
      <p:cxnSp>
        <p:nvCxnSpPr>
          <p:cNvPr id="60" name="直線コネクタ 59"/>
          <p:cNvCxnSpPr/>
          <p:nvPr/>
        </p:nvCxnSpPr>
        <p:spPr>
          <a:xfrm flipH="1">
            <a:off x="2749364" y="3086177"/>
            <a:ext cx="5923544" cy="1805759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7" name="正方形/長方形 1036"/>
          <p:cNvSpPr/>
          <p:nvPr/>
        </p:nvSpPr>
        <p:spPr>
          <a:xfrm>
            <a:off x="263109" y="1020496"/>
            <a:ext cx="198323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3200" dirty="0"/>
              <a:t>ｙ</a:t>
            </a:r>
            <a:r>
              <a:rPr lang="ja-JP" altLang="en-US" sz="3200" dirty="0" smtClean="0"/>
              <a:t>＝３ｘ＋２</a:t>
            </a:r>
            <a:endParaRPr lang="ja-JP" altLang="en-US" sz="3200" dirty="0"/>
          </a:p>
        </p:txBody>
      </p:sp>
      <p:cxnSp>
        <p:nvCxnSpPr>
          <p:cNvPr id="103" name="直線コネクタ 102"/>
          <p:cNvCxnSpPr/>
          <p:nvPr/>
        </p:nvCxnSpPr>
        <p:spPr>
          <a:xfrm>
            <a:off x="2749364" y="3125082"/>
            <a:ext cx="5965872" cy="3289349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直線矢印コネクタ 119"/>
          <p:cNvCxnSpPr/>
          <p:nvPr/>
        </p:nvCxnSpPr>
        <p:spPr>
          <a:xfrm flipV="1">
            <a:off x="5689580" y="2852936"/>
            <a:ext cx="453654" cy="1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直線矢印コネクタ 122"/>
          <p:cNvCxnSpPr/>
          <p:nvPr/>
        </p:nvCxnSpPr>
        <p:spPr>
          <a:xfrm flipH="1" flipV="1">
            <a:off x="6142805" y="1707231"/>
            <a:ext cx="9779" cy="114765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5" name="正方形/長方形 124"/>
          <p:cNvSpPr/>
          <p:nvPr/>
        </p:nvSpPr>
        <p:spPr>
          <a:xfrm>
            <a:off x="5202032" y="2601862"/>
            <a:ext cx="42992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800" dirty="0" smtClean="0">
                <a:solidFill>
                  <a:srgbClr val="FF0000"/>
                </a:solidFill>
              </a:rPr>
              <a:t>２</a:t>
            </a:r>
            <a:endParaRPr lang="ja-JP" altLang="en-US" sz="2800" dirty="0">
              <a:solidFill>
                <a:srgbClr val="FF0000"/>
              </a:solidFill>
            </a:endParaRPr>
          </a:p>
        </p:txBody>
      </p:sp>
      <p:sp>
        <p:nvSpPr>
          <p:cNvPr id="126" name="正方形/長方形 125"/>
          <p:cNvSpPr/>
          <p:nvPr/>
        </p:nvSpPr>
        <p:spPr>
          <a:xfrm>
            <a:off x="5711136" y="2824567"/>
            <a:ext cx="42992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800" dirty="0" smtClean="0">
                <a:solidFill>
                  <a:srgbClr val="FF0000"/>
                </a:solidFill>
              </a:rPr>
              <a:t>１</a:t>
            </a:r>
            <a:endParaRPr lang="ja-JP" altLang="en-US" sz="2800" dirty="0">
              <a:solidFill>
                <a:srgbClr val="FF0000"/>
              </a:solidFill>
            </a:endParaRPr>
          </a:p>
        </p:txBody>
      </p:sp>
      <p:sp>
        <p:nvSpPr>
          <p:cNvPr id="127" name="正方形/長方形 126"/>
          <p:cNvSpPr/>
          <p:nvPr/>
        </p:nvSpPr>
        <p:spPr>
          <a:xfrm>
            <a:off x="6100826" y="2078642"/>
            <a:ext cx="42992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800" dirty="0" smtClean="0">
                <a:solidFill>
                  <a:srgbClr val="FF0000"/>
                </a:solidFill>
              </a:rPr>
              <a:t>３</a:t>
            </a:r>
            <a:endParaRPr lang="ja-JP" altLang="en-US" sz="2800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8" name="正方形/長方形 127"/>
              <p:cNvSpPr/>
              <p:nvPr/>
            </p:nvSpPr>
            <p:spPr>
              <a:xfrm>
                <a:off x="225894" y="1838723"/>
                <a:ext cx="1983235" cy="88319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ja-JP" altLang="en-US" sz="3200" dirty="0" smtClean="0">
                    <a:solidFill>
                      <a:srgbClr val="00B050"/>
                    </a:solidFill>
                  </a:rPr>
                  <a:t>ｙ＝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ja-JP" sz="3200" i="1" smtClean="0">
                            <a:solidFill>
                              <a:srgbClr val="00B05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ja-JP" altLang="en-US" sz="3200" b="0" i="1" smtClean="0">
                            <a:solidFill>
                              <a:srgbClr val="00B050"/>
                            </a:solidFill>
                            <a:latin typeface="Cambria Math"/>
                          </a:rPr>
                          <m:t>１</m:t>
                        </m:r>
                      </m:num>
                      <m:den>
                        <m:r>
                          <a:rPr lang="ja-JP" altLang="en-US" sz="3200" b="0" i="1" smtClean="0">
                            <a:solidFill>
                              <a:srgbClr val="00B050"/>
                            </a:solidFill>
                            <a:latin typeface="Cambria Math"/>
                          </a:rPr>
                          <m:t>３</m:t>
                        </m:r>
                      </m:den>
                    </m:f>
                  </m:oMath>
                </a14:m>
                <a:r>
                  <a:rPr lang="ja-JP" altLang="en-US" sz="3200" dirty="0" smtClean="0">
                    <a:solidFill>
                      <a:srgbClr val="00B050"/>
                    </a:solidFill>
                  </a:rPr>
                  <a:t>ｘ－１</a:t>
                </a:r>
                <a:endParaRPr lang="ja-JP" altLang="en-US" sz="3200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128" name="正方形/長方形 12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5894" y="1838723"/>
                <a:ext cx="1983235" cy="883190"/>
              </a:xfrm>
              <a:prstGeom prst="rect">
                <a:avLst/>
              </a:prstGeom>
              <a:blipFill rotWithShape="1">
                <a:blip r:embed="rId3"/>
                <a:stretch>
                  <a:fillRect l="-7692" r="-7692" b="-620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0" name="正方形/長方形 149"/>
          <p:cNvSpPr/>
          <p:nvPr/>
        </p:nvSpPr>
        <p:spPr>
          <a:xfrm>
            <a:off x="5057941" y="3849130"/>
            <a:ext cx="78899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800" dirty="0" smtClean="0">
                <a:solidFill>
                  <a:srgbClr val="FF0000"/>
                </a:solidFill>
              </a:rPr>
              <a:t>－１</a:t>
            </a:r>
            <a:endParaRPr lang="ja-JP" altLang="en-US" sz="2800" dirty="0">
              <a:solidFill>
                <a:srgbClr val="FF0000"/>
              </a:solidFill>
            </a:endParaRPr>
          </a:p>
        </p:txBody>
      </p:sp>
      <p:sp>
        <p:nvSpPr>
          <p:cNvPr id="151" name="正方形/長方形 150"/>
          <p:cNvSpPr/>
          <p:nvPr/>
        </p:nvSpPr>
        <p:spPr>
          <a:xfrm>
            <a:off x="17505" y="0"/>
            <a:ext cx="432201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3200" dirty="0" smtClean="0"/>
              <a:t>傾きと切片がわかるとき</a:t>
            </a:r>
            <a:endParaRPr lang="ja-JP" altLang="en-US" sz="3200" dirty="0"/>
          </a:p>
        </p:txBody>
      </p:sp>
      <p:cxnSp>
        <p:nvCxnSpPr>
          <p:cNvPr id="75" name="直線コネクタ 74"/>
          <p:cNvCxnSpPr/>
          <p:nvPr/>
        </p:nvCxnSpPr>
        <p:spPr>
          <a:xfrm flipH="1">
            <a:off x="4339522" y="485839"/>
            <a:ext cx="2198810" cy="620530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正方形/長方形 80"/>
          <p:cNvSpPr/>
          <p:nvPr/>
        </p:nvSpPr>
        <p:spPr>
          <a:xfrm>
            <a:off x="4977584" y="4510461"/>
            <a:ext cx="78899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800" dirty="0" smtClean="0">
                <a:solidFill>
                  <a:srgbClr val="FF0000"/>
                </a:solidFill>
              </a:rPr>
              <a:t>－３</a:t>
            </a:r>
            <a:endParaRPr lang="ja-JP" altLang="en-US" sz="2800" dirty="0">
              <a:solidFill>
                <a:srgbClr val="FF0000"/>
              </a:solidFill>
            </a:endParaRPr>
          </a:p>
        </p:txBody>
      </p:sp>
      <p:cxnSp>
        <p:nvCxnSpPr>
          <p:cNvPr id="82" name="直線矢印コネクタ 81"/>
          <p:cNvCxnSpPr/>
          <p:nvPr/>
        </p:nvCxnSpPr>
        <p:spPr>
          <a:xfrm flipV="1">
            <a:off x="5699272" y="3989057"/>
            <a:ext cx="1321000" cy="1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直線矢印コネクタ 83"/>
          <p:cNvCxnSpPr/>
          <p:nvPr/>
        </p:nvCxnSpPr>
        <p:spPr>
          <a:xfrm flipH="1" flipV="1">
            <a:off x="6997968" y="3599458"/>
            <a:ext cx="1" cy="383564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正方形/長方形 85"/>
          <p:cNvSpPr/>
          <p:nvPr/>
        </p:nvSpPr>
        <p:spPr>
          <a:xfrm>
            <a:off x="6997968" y="3552181"/>
            <a:ext cx="42992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800" dirty="0" smtClean="0">
                <a:solidFill>
                  <a:srgbClr val="FF0000"/>
                </a:solidFill>
              </a:rPr>
              <a:t>１</a:t>
            </a:r>
            <a:endParaRPr lang="ja-JP" altLang="en-US" sz="2800" dirty="0">
              <a:solidFill>
                <a:srgbClr val="FF0000"/>
              </a:solidFill>
            </a:endParaRPr>
          </a:p>
        </p:txBody>
      </p:sp>
      <p:sp>
        <p:nvSpPr>
          <p:cNvPr id="87" name="正方形/長方形 86"/>
          <p:cNvSpPr/>
          <p:nvPr/>
        </p:nvSpPr>
        <p:spPr>
          <a:xfrm>
            <a:off x="6281184" y="3894903"/>
            <a:ext cx="42992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800" dirty="0" smtClean="0">
                <a:solidFill>
                  <a:srgbClr val="FF0000"/>
                </a:solidFill>
              </a:rPr>
              <a:t>３</a:t>
            </a:r>
            <a:endParaRPr lang="ja-JP" altLang="en-US" sz="2800" dirty="0">
              <a:solidFill>
                <a:srgbClr val="FF0000"/>
              </a:solidFill>
            </a:endParaRPr>
          </a:p>
        </p:txBody>
      </p:sp>
      <p:cxnSp>
        <p:nvCxnSpPr>
          <p:cNvPr id="88" name="直線矢印コネクタ 87"/>
          <p:cNvCxnSpPr/>
          <p:nvPr/>
        </p:nvCxnSpPr>
        <p:spPr>
          <a:xfrm>
            <a:off x="5740782" y="4757074"/>
            <a:ext cx="2070284" cy="14997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直線矢印コネクタ 95"/>
          <p:cNvCxnSpPr/>
          <p:nvPr/>
        </p:nvCxnSpPr>
        <p:spPr>
          <a:xfrm>
            <a:off x="7811066" y="4772073"/>
            <a:ext cx="0" cy="1177207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正方形/長方形 103"/>
          <p:cNvSpPr/>
          <p:nvPr/>
        </p:nvSpPr>
        <p:spPr>
          <a:xfrm>
            <a:off x="6619955" y="4255822"/>
            <a:ext cx="42992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800" dirty="0" smtClean="0">
                <a:solidFill>
                  <a:srgbClr val="FF0000"/>
                </a:solidFill>
              </a:rPr>
              <a:t>５</a:t>
            </a:r>
            <a:endParaRPr lang="ja-JP" altLang="en-US" sz="2800" dirty="0">
              <a:solidFill>
                <a:srgbClr val="FF0000"/>
              </a:solidFill>
            </a:endParaRPr>
          </a:p>
        </p:txBody>
      </p:sp>
      <p:sp>
        <p:nvSpPr>
          <p:cNvPr id="105" name="正方形/長方形 104"/>
          <p:cNvSpPr/>
          <p:nvPr/>
        </p:nvSpPr>
        <p:spPr>
          <a:xfrm>
            <a:off x="7815151" y="5099066"/>
            <a:ext cx="78899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800" dirty="0" smtClean="0">
                <a:solidFill>
                  <a:srgbClr val="FF0000"/>
                </a:solidFill>
              </a:rPr>
              <a:t>－３</a:t>
            </a:r>
            <a:endParaRPr lang="ja-JP" altLang="en-US" sz="2800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6" name="正方形/長方形 105"/>
              <p:cNvSpPr/>
              <p:nvPr/>
            </p:nvSpPr>
            <p:spPr>
              <a:xfrm>
                <a:off x="195278" y="2906192"/>
                <a:ext cx="2357825" cy="88466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ja-JP" altLang="en-US" sz="3200" dirty="0" smtClean="0">
                    <a:solidFill>
                      <a:srgbClr val="7030A0"/>
                    </a:solidFill>
                  </a:rPr>
                  <a:t>ｙ＝</a:t>
                </a:r>
                <a14:m>
                  <m:oMath xmlns:m="http://schemas.openxmlformats.org/officeDocument/2006/math">
                    <m:r>
                      <a:rPr lang="ja-JP" altLang="en-US" sz="3200" b="0" i="1" smtClean="0">
                        <a:solidFill>
                          <a:srgbClr val="7030A0"/>
                        </a:solidFill>
                        <a:latin typeface="Cambria Math"/>
                      </a:rPr>
                      <m:t>−</m:t>
                    </m:r>
                    <m:f>
                      <m:fPr>
                        <m:ctrlPr>
                          <a:rPr lang="en-US" altLang="ja-JP" sz="3200" i="1" smtClean="0">
                            <a:solidFill>
                              <a:srgbClr val="7030A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ja-JP" altLang="en-US" sz="3200" b="0" i="1" smtClean="0">
                            <a:solidFill>
                              <a:srgbClr val="7030A0"/>
                            </a:solidFill>
                            <a:latin typeface="Cambria Math"/>
                          </a:rPr>
                          <m:t>３</m:t>
                        </m:r>
                      </m:num>
                      <m:den>
                        <m:r>
                          <a:rPr lang="ja-JP" altLang="en-US" sz="3200" b="0" i="1" smtClean="0">
                            <a:solidFill>
                              <a:srgbClr val="7030A0"/>
                            </a:solidFill>
                            <a:latin typeface="Cambria Math"/>
                          </a:rPr>
                          <m:t>５</m:t>
                        </m:r>
                      </m:den>
                    </m:f>
                  </m:oMath>
                </a14:m>
                <a:r>
                  <a:rPr lang="ja-JP" altLang="en-US" sz="3200" dirty="0" smtClean="0">
                    <a:solidFill>
                      <a:srgbClr val="7030A0"/>
                    </a:solidFill>
                  </a:rPr>
                  <a:t>ｘ－３</a:t>
                </a:r>
                <a:endParaRPr lang="ja-JP" altLang="en-US" sz="3200" dirty="0">
                  <a:solidFill>
                    <a:srgbClr val="7030A0"/>
                  </a:solidFill>
                </a:endParaRPr>
              </a:p>
            </p:txBody>
          </p:sp>
        </mc:Choice>
        <mc:Fallback xmlns="">
          <p:sp>
            <p:nvSpPr>
              <p:cNvPr id="106" name="正方形/長方形 10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5278" y="2906192"/>
                <a:ext cx="2357825" cy="884666"/>
              </a:xfrm>
              <a:prstGeom prst="rect">
                <a:avLst/>
              </a:prstGeom>
              <a:blipFill rotWithShape="1">
                <a:blip r:embed="rId4"/>
                <a:stretch>
                  <a:fillRect l="-6460" r="-5943" b="-620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7" name="正方形/長方形 106"/>
          <p:cNvSpPr/>
          <p:nvPr/>
        </p:nvSpPr>
        <p:spPr>
          <a:xfrm>
            <a:off x="66901" y="5206418"/>
            <a:ext cx="4358886" cy="58477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r>
              <a:rPr lang="en-US" altLang="ja-JP" sz="3200" dirty="0" smtClean="0"/>
              <a:t>P63</a:t>
            </a:r>
            <a:r>
              <a:rPr lang="ja-JP" altLang="en-US" sz="3200" dirty="0" smtClean="0"/>
              <a:t>の問</a:t>
            </a:r>
            <a:r>
              <a:rPr lang="en-US" altLang="ja-JP" sz="3200" dirty="0" smtClean="0"/>
              <a:t>1</a:t>
            </a:r>
            <a:r>
              <a:rPr lang="ja-JP" altLang="en-US" sz="3200" dirty="0" smtClean="0"/>
              <a:t>をやってみよう</a:t>
            </a:r>
            <a:endParaRPr lang="ja-JP" altLang="en-US" sz="3200" dirty="0"/>
          </a:p>
        </p:txBody>
      </p:sp>
    </p:spTree>
    <p:extLst>
      <p:ext uri="{BB962C8B-B14F-4D97-AF65-F5344CB8AC3E}">
        <p14:creationId xmlns:p14="http://schemas.microsoft.com/office/powerpoint/2010/main" val="3627917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7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0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7" grpId="0"/>
      <p:bldP spid="125" grpId="0"/>
      <p:bldP spid="126" grpId="0"/>
      <p:bldP spid="127" grpId="0"/>
      <p:bldP spid="128" grpId="0"/>
      <p:bldP spid="150" grpId="0"/>
      <p:bldP spid="81" grpId="0"/>
      <p:bldP spid="86" grpId="0"/>
      <p:bldP spid="87" grpId="0"/>
      <p:bldP spid="104" grpId="0"/>
      <p:bldP spid="105" grpId="0"/>
      <p:bldP spid="106" grpId="0"/>
      <p:bldP spid="10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8" name="グループ化 47"/>
          <p:cNvGrpSpPr/>
          <p:nvPr/>
        </p:nvGrpSpPr>
        <p:grpSpPr>
          <a:xfrm>
            <a:off x="2779010" y="-133686"/>
            <a:ext cx="6443131" cy="6824826"/>
            <a:chOff x="1648937" y="-122678"/>
            <a:chExt cx="6443131" cy="6824826"/>
          </a:xfrm>
        </p:grpSpPr>
        <p:grpSp>
          <p:nvGrpSpPr>
            <p:cNvPr id="2" name="グループ化 1"/>
            <p:cNvGrpSpPr/>
            <p:nvPr/>
          </p:nvGrpSpPr>
          <p:grpSpPr>
            <a:xfrm>
              <a:off x="1648937" y="-122678"/>
              <a:ext cx="6443131" cy="6824826"/>
              <a:chOff x="4129301" y="864511"/>
              <a:chExt cx="5403532" cy="5750141"/>
            </a:xfrm>
          </p:grpSpPr>
          <p:cxnSp>
            <p:nvCxnSpPr>
              <p:cNvPr id="5" name="直線コネクタ 4"/>
              <p:cNvCxnSpPr/>
              <p:nvPr/>
            </p:nvCxnSpPr>
            <p:spPr>
              <a:xfrm>
                <a:off x="4129301" y="4000567"/>
                <a:ext cx="4967780" cy="0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直線コネクタ 9"/>
              <p:cNvCxnSpPr/>
              <p:nvPr/>
            </p:nvCxnSpPr>
            <p:spPr>
              <a:xfrm>
                <a:off x="6596479" y="1386481"/>
                <a:ext cx="0" cy="5228171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" name="テキスト ボックス 12"/>
              <p:cNvSpPr txBox="1"/>
              <p:nvPr/>
            </p:nvSpPr>
            <p:spPr>
              <a:xfrm>
                <a:off x="6413369" y="864511"/>
                <a:ext cx="413896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ja-JP" altLang="en-US" sz="3600" dirty="0" smtClean="0"/>
                  <a:t>ｙ</a:t>
                </a:r>
                <a:endParaRPr kumimoji="1" lang="ja-JP" altLang="en-US" sz="3600" dirty="0"/>
              </a:p>
            </p:txBody>
          </p:sp>
          <p:sp>
            <p:nvSpPr>
              <p:cNvPr id="15" name="テキスト ボックス 14"/>
              <p:cNvSpPr txBox="1"/>
              <p:nvPr/>
            </p:nvSpPr>
            <p:spPr>
              <a:xfrm>
                <a:off x="9107717" y="3641056"/>
                <a:ext cx="425116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ja-JP" altLang="en-US" sz="3600" dirty="0" smtClean="0"/>
                  <a:t>ｘ</a:t>
                </a:r>
                <a:endParaRPr kumimoji="1" lang="ja-JP" altLang="en-US" sz="3600" dirty="0"/>
              </a:p>
            </p:txBody>
          </p:sp>
          <p:sp>
            <p:nvSpPr>
              <p:cNvPr id="16" name="テキスト ボックス 15"/>
              <p:cNvSpPr txBox="1"/>
              <p:nvPr/>
            </p:nvSpPr>
            <p:spPr>
              <a:xfrm>
                <a:off x="6192171" y="3940558"/>
                <a:ext cx="49244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ja-JP" altLang="en-US" sz="2400" dirty="0" smtClean="0">
                    <a:ea typeface="ＤＦ平成明朝体W7" pitchFamily="1" charset="-128"/>
                  </a:rPr>
                  <a:t>Ｏ</a:t>
                </a:r>
                <a:endParaRPr kumimoji="1" lang="ja-JP" altLang="en-US" sz="2400" dirty="0">
                  <a:ea typeface="ＤＦ平成明朝体W7" pitchFamily="1" charset="-128"/>
                </a:endParaRPr>
              </a:p>
            </p:txBody>
          </p:sp>
          <p:sp>
            <p:nvSpPr>
              <p:cNvPr id="17" name="テキスト ボックス 16"/>
              <p:cNvSpPr txBox="1"/>
              <p:nvPr/>
            </p:nvSpPr>
            <p:spPr>
              <a:xfrm>
                <a:off x="8165731" y="3942881"/>
                <a:ext cx="367408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2800" dirty="0" smtClean="0"/>
                  <a:t>5</a:t>
                </a:r>
                <a:endParaRPr kumimoji="1" lang="ja-JP" altLang="en-US" sz="2800" dirty="0"/>
              </a:p>
            </p:txBody>
          </p:sp>
          <p:sp>
            <p:nvSpPr>
              <p:cNvPr id="18" name="テキスト ボックス 17"/>
              <p:cNvSpPr txBox="1"/>
              <p:nvPr/>
            </p:nvSpPr>
            <p:spPr>
              <a:xfrm>
                <a:off x="4442891" y="3955925"/>
                <a:ext cx="726481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ja-JP" altLang="en-US" sz="2800" dirty="0" smtClean="0"/>
                  <a:t>－</a:t>
                </a:r>
                <a:r>
                  <a:rPr kumimoji="1" lang="en-US" altLang="ja-JP" sz="2800" dirty="0" smtClean="0"/>
                  <a:t>5</a:t>
                </a:r>
                <a:endParaRPr kumimoji="1" lang="ja-JP" altLang="en-US" sz="2800" dirty="0"/>
              </a:p>
            </p:txBody>
          </p:sp>
          <p:sp>
            <p:nvSpPr>
              <p:cNvPr id="19" name="テキスト ボックス 18"/>
              <p:cNvSpPr txBox="1"/>
              <p:nvPr/>
            </p:nvSpPr>
            <p:spPr>
              <a:xfrm>
                <a:off x="6267421" y="2099167"/>
                <a:ext cx="367408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2800" dirty="0" smtClean="0"/>
                  <a:t>5</a:t>
                </a:r>
                <a:endParaRPr kumimoji="1" lang="ja-JP" altLang="en-US" sz="2800" dirty="0"/>
              </a:p>
            </p:txBody>
          </p:sp>
        </p:grpSp>
        <p:sp>
          <p:nvSpPr>
            <p:cNvPr id="53" name="テキスト ボックス 52"/>
            <p:cNvSpPr txBox="1"/>
            <p:nvPr/>
          </p:nvSpPr>
          <p:spPr>
            <a:xfrm>
              <a:off x="3850617" y="5217026"/>
              <a:ext cx="866250" cy="62100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2800" dirty="0" smtClean="0"/>
                <a:t>－</a:t>
              </a:r>
              <a:r>
                <a:rPr kumimoji="1" lang="en-US" altLang="ja-JP" sz="2800" dirty="0" smtClean="0"/>
                <a:t>5</a:t>
              </a:r>
              <a:endParaRPr kumimoji="1" lang="ja-JP" altLang="en-US" sz="2800" dirty="0"/>
            </a:p>
          </p:txBody>
        </p:sp>
      </p:grpSp>
      <p:cxnSp>
        <p:nvCxnSpPr>
          <p:cNvPr id="60" name="直線コネクタ 59"/>
          <p:cNvCxnSpPr/>
          <p:nvPr/>
        </p:nvCxnSpPr>
        <p:spPr>
          <a:xfrm flipH="1">
            <a:off x="7164290" y="4509120"/>
            <a:ext cx="1538264" cy="2182021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37" name="正方形/長方形 1036"/>
              <p:cNvSpPr/>
              <p:nvPr/>
            </p:nvSpPr>
            <p:spPr>
              <a:xfrm>
                <a:off x="42052" y="782196"/>
                <a:ext cx="4789003" cy="7814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ja-JP" altLang="en-US" sz="2800" dirty="0" smtClean="0">
                    <a:solidFill>
                      <a:schemeClr val="tx1"/>
                    </a:solidFill>
                  </a:rPr>
                  <a:t>傾き</a:t>
                </a:r>
                <a:r>
                  <a:rPr lang="en-US" altLang="ja-JP" sz="2800" dirty="0" smtClean="0">
                    <a:solidFill>
                      <a:schemeClr val="tx1"/>
                    </a:solidFill>
                  </a:rPr>
                  <a:t>―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ja-JP" sz="2800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ja-JP" altLang="en-US" sz="28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４</m:t>
                        </m:r>
                      </m:num>
                      <m:den>
                        <m:r>
                          <a:rPr lang="ja-JP" altLang="en-US" sz="28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３</m:t>
                        </m:r>
                      </m:den>
                    </m:f>
                    <m:r>
                      <a:rPr lang="ja-JP" altLang="en-US" sz="2800" b="0" i="1" smtClean="0">
                        <a:solidFill>
                          <a:schemeClr val="tx1"/>
                        </a:solidFill>
                        <a:latin typeface="Cambria Math"/>
                      </a:rPr>
                      <m:t>で点</m:t>
                    </m:r>
                    <m:r>
                      <a:rPr lang="en-US" altLang="ja-JP" sz="2800" i="1">
                        <a:solidFill>
                          <a:schemeClr val="tx1"/>
                        </a:solidFill>
                        <a:latin typeface="Cambria Math"/>
                      </a:rPr>
                      <m:t>(</m:t>
                    </m:r>
                    <m:r>
                      <a:rPr lang="en-US" altLang="ja-JP" sz="2800" i="1" smtClean="0">
                        <a:solidFill>
                          <a:schemeClr val="tx1"/>
                        </a:solidFill>
                        <a:latin typeface="Cambria Math"/>
                      </a:rPr>
                      <m:t>3</m:t>
                    </m:r>
                    <m:r>
                      <a:rPr lang="ja-JP" altLang="en-US" sz="2800" i="1" smtClean="0">
                        <a:solidFill>
                          <a:schemeClr val="tx1"/>
                        </a:solidFill>
                        <a:latin typeface="Cambria Math"/>
                      </a:rPr>
                      <m:t>，</m:t>
                    </m:r>
                    <m:r>
                      <a:rPr lang="en-US" altLang="ja-JP" sz="2800" i="1" smtClean="0">
                        <a:solidFill>
                          <a:schemeClr val="tx1"/>
                        </a:solidFill>
                        <a:latin typeface="Cambria Math"/>
                      </a:rPr>
                      <m:t>7</m:t>
                    </m:r>
                    <m:r>
                      <a:rPr lang="en-US" altLang="ja-JP" sz="2800" i="1">
                        <a:solidFill>
                          <a:schemeClr val="tx1"/>
                        </a:solidFill>
                        <a:latin typeface="Cambria Math"/>
                      </a:rPr>
                      <m:t>)</m:t>
                    </m:r>
                    <m:r>
                      <a:rPr lang="ja-JP" altLang="en-US" sz="2800" i="1" smtClean="0">
                        <a:solidFill>
                          <a:schemeClr val="tx1"/>
                        </a:solidFill>
                        <a:latin typeface="Cambria Math"/>
                      </a:rPr>
                      <m:t>を通る</m:t>
                    </m:r>
                    <m:r>
                      <a:rPr lang="ja-JP" altLang="en-US" sz="2800" i="1">
                        <a:solidFill>
                          <a:schemeClr val="tx1"/>
                        </a:solidFill>
                        <a:latin typeface="Cambria Math"/>
                      </a:rPr>
                      <m:t>直線</m:t>
                    </m:r>
                  </m:oMath>
                </a14:m>
                <a:endParaRPr lang="ja-JP" altLang="en-US" sz="2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037" name="正方形/長方形 103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052" y="782196"/>
                <a:ext cx="4789003" cy="781432"/>
              </a:xfrm>
              <a:prstGeom prst="rect">
                <a:avLst/>
              </a:prstGeom>
              <a:blipFill rotWithShape="1">
                <a:blip r:embed="rId2"/>
                <a:stretch>
                  <a:fillRect l="-2675" b="-9302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3" name="直線コネクタ 102"/>
          <p:cNvCxnSpPr/>
          <p:nvPr/>
        </p:nvCxnSpPr>
        <p:spPr>
          <a:xfrm>
            <a:off x="6588224" y="373799"/>
            <a:ext cx="2086166" cy="2574913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19" name="正方形/長方形 118"/>
              <p:cNvSpPr/>
              <p:nvPr/>
            </p:nvSpPr>
            <p:spPr>
              <a:xfrm>
                <a:off x="157524" y="1492657"/>
                <a:ext cx="2414444" cy="87998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ja-JP" altLang="en-US" sz="3200" dirty="0" smtClean="0">
                    <a:solidFill>
                      <a:schemeClr val="tx1"/>
                    </a:solidFill>
                  </a:rPr>
                  <a:t>ｙ＝</a:t>
                </a:r>
                <a:r>
                  <a:rPr lang="en-US" altLang="ja-JP" sz="3200" dirty="0">
                    <a:solidFill>
                      <a:schemeClr val="tx1"/>
                    </a:solidFill>
                  </a:rPr>
                  <a:t> ―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ja-JP" sz="3200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ja-JP" altLang="en-US" sz="32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４</m:t>
                        </m:r>
                      </m:num>
                      <m:den>
                        <m:r>
                          <a:rPr lang="ja-JP" altLang="en-US" sz="32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３</m:t>
                        </m:r>
                      </m:den>
                    </m:f>
                  </m:oMath>
                </a14:m>
                <a:r>
                  <a:rPr lang="ja-JP" altLang="en-US" sz="3200" dirty="0" smtClean="0">
                    <a:solidFill>
                      <a:schemeClr val="tx1"/>
                    </a:solidFill>
                  </a:rPr>
                  <a:t>ｘ＋ｂ</a:t>
                </a:r>
                <a:endParaRPr lang="ja-JP" altLang="en-US" sz="32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19" name="正方形/長方形 1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7524" y="1492657"/>
                <a:ext cx="2414444" cy="879984"/>
              </a:xfrm>
              <a:prstGeom prst="rect">
                <a:avLst/>
              </a:prstGeom>
              <a:blipFill rotWithShape="1">
                <a:blip r:embed="rId3"/>
                <a:stretch>
                  <a:fillRect l="-6566" r="-5808" b="-11111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8" name="正方形/長方形 127"/>
              <p:cNvSpPr/>
              <p:nvPr/>
            </p:nvSpPr>
            <p:spPr>
              <a:xfrm>
                <a:off x="669132" y="4607307"/>
                <a:ext cx="1949573" cy="88466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ja-JP" altLang="en-US" sz="3200" dirty="0" smtClean="0">
                    <a:solidFill>
                      <a:schemeClr val="tx1"/>
                    </a:solidFill>
                  </a:rPr>
                  <a:t>ｙ＝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ja-JP" sz="320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ja-JP" altLang="en-US" sz="32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３</m:t>
                        </m:r>
                      </m:num>
                      <m:den>
                        <m:r>
                          <a:rPr lang="ja-JP" altLang="en-US" sz="32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２</m:t>
                        </m:r>
                      </m:den>
                    </m:f>
                  </m:oMath>
                </a14:m>
                <a:r>
                  <a:rPr lang="ja-JP" altLang="en-US" sz="3200" dirty="0" smtClean="0">
                    <a:solidFill>
                      <a:schemeClr val="tx1"/>
                    </a:solidFill>
                  </a:rPr>
                  <a:t>ｘ＋ｂ</a:t>
                </a:r>
                <a:endParaRPr lang="ja-JP" altLang="en-US" sz="32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28" name="正方形/長方形 12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9132" y="4607307"/>
                <a:ext cx="1949573" cy="884666"/>
              </a:xfrm>
              <a:prstGeom prst="rect">
                <a:avLst/>
              </a:prstGeom>
              <a:blipFill rotWithShape="1">
                <a:blip r:embed="rId4"/>
                <a:stretch>
                  <a:fillRect l="-8125" r="-7188" b="-620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1" name="正方形/長方形 150"/>
          <p:cNvSpPr/>
          <p:nvPr/>
        </p:nvSpPr>
        <p:spPr>
          <a:xfrm>
            <a:off x="35860" y="193451"/>
            <a:ext cx="535114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3200" dirty="0" smtClean="0"/>
              <a:t>傾きと</a:t>
            </a:r>
            <a:r>
              <a:rPr lang="en-US" altLang="ja-JP" sz="3200" dirty="0" smtClean="0"/>
              <a:t>1</a:t>
            </a:r>
            <a:r>
              <a:rPr lang="ja-JP" altLang="en-US" sz="3200" dirty="0" smtClean="0"/>
              <a:t>点の座標がわかるとき</a:t>
            </a:r>
            <a:endParaRPr lang="ja-JP" altLang="en-US" sz="3200" dirty="0"/>
          </a:p>
        </p:txBody>
      </p:sp>
      <p:sp>
        <p:nvSpPr>
          <p:cNvPr id="71" name="フローチャート : 結合子 70"/>
          <p:cNvSpPr/>
          <p:nvPr/>
        </p:nvSpPr>
        <p:spPr>
          <a:xfrm flipH="1" flipV="1">
            <a:off x="6948264" y="836712"/>
            <a:ext cx="91440" cy="96876"/>
          </a:xfrm>
          <a:prstGeom prst="flowChartConnector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5743648" y="587596"/>
            <a:ext cx="112402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dirty="0" smtClean="0"/>
              <a:t>(3</a:t>
            </a:r>
            <a:r>
              <a:rPr kumimoji="1" lang="ja-JP" altLang="en-US" sz="3200" dirty="0" err="1" smtClean="0"/>
              <a:t>，</a:t>
            </a:r>
            <a:r>
              <a:rPr kumimoji="1" lang="en-US" altLang="ja-JP" sz="3200" dirty="0" smtClean="0"/>
              <a:t>7)</a:t>
            </a:r>
            <a:endParaRPr kumimoji="1" lang="ja-JP" altLang="en-US" sz="3200" dirty="0"/>
          </a:p>
        </p:txBody>
      </p:sp>
      <p:cxnSp>
        <p:nvCxnSpPr>
          <p:cNvPr id="73" name="直線矢印コネクタ 72"/>
          <p:cNvCxnSpPr/>
          <p:nvPr/>
        </p:nvCxnSpPr>
        <p:spPr>
          <a:xfrm flipV="1">
            <a:off x="7021404" y="885152"/>
            <a:ext cx="1223004" cy="1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直線矢印コネクタ 75"/>
          <p:cNvCxnSpPr/>
          <p:nvPr/>
        </p:nvCxnSpPr>
        <p:spPr>
          <a:xfrm>
            <a:off x="8246458" y="911809"/>
            <a:ext cx="0" cy="146083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直線矢印コネクタ 77"/>
          <p:cNvCxnSpPr/>
          <p:nvPr/>
        </p:nvCxnSpPr>
        <p:spPr>
          <a:xfrm flipV="1">
            <a:off x="7414138" y="6309320"/>
            <a:ext cx="832320" cy="2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直線矢印コネクタ 79"/>
          <p:cNvCxnSpPr/>
          <p:nvPr/>
        </p:nvCxnSpPr>
        <p:spPr>
          <a:xfrm flipV="1">
            <a:off x="8244408" y="5177872"/>
            <a:ext cx="0" cy="113145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フローチャート : 結合子 81"/>
          <p:cNvSpPr/>
          <p:nvPr/>
        </p:nvSpPr>
        <p:spPr>
          <a:xfrm flipH="1" flipV="1">
            <a:off x="7327043" y="6260884"/>
            <a:ext cx="91440" cy="96876"/>
          </a:xfrm>
          <a:prstGeom prst="flowChartConnector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3" name="テキスト ボックス 82"/>
          <p:cNvSpPr txBox="1"/>
          <p:nvPr/>
        </p:nvSpPr>
        <p:spPr>
          <a:xfrm>
            <a:off x="5912310" y="5961859"/>
            <a:ext cx="149592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dirty="0" smtClean="0"/>
              <a:t>(4</a:t>
            </a:r>
            <a:r>
              <a:rPr kumimoji="1" lang="ja-JP" altLang="en-US" sz="3200" dirty="0" err="1" smtClean="0"/>
              <a:t>，</a:t>
            </a:r>
            <a:r>
              <a:rPr kumimoji="1" lang="en-US" altLang="ja-JP" sz="3200" dirty="0" smtClean="0"/>
              <a:t>―7)</a:t>
            </a:r>
            <a:endParaRPr kumimoji="1" lang="ja-JP" altLang="en-US" sz="3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4" name="正方形/長方形 83"/>
              <p:cNvSpPr/>
              <p:nvPr/>
            </p:nvSpPr>
            <p:spPr>
              <a:xfrm>
                <a:off x="87608" y="3846008"/>
                <a:ext cx="4890826" cy="78553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ja-JP" altLang="en-US" sz="2800" dirty="0" smtClean="0">
                    <a:solidFill>
                      <a:schemeClr val="tx1"/>
                    </a:solidFill>
                  </a:rPr>
                  <a:t>傾き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ja-JP" sz="2800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ja-JP" altLang="en-US" sz="28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３</m:t>
                        </m:r>
                      </m:num>
                      <m:den>
                        <m:r>
                          <a:rPr lang="ja-JP" altLang="en-US" sz="28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２</m:t>
                        </m:r>
                      </m:den>
                    </m:f>
                    <m:r>
                      <a:rPr lang="ja-JP" altLang="en-US" sz="2800" b="0" i="1" smtClean="0">
                        <a:solidFill>
                          <a:schemeClr val="tx1"/>
                        </a:solidFill>
                        <a:latin typeface="Cambria Math"/>
                      </a:rPr>
                      <m:t>で点</m:t>
                    </m:r>
                    <m:r>
                      <a:rPr lang="en-US" altLang="ja-JP" sz="2800" i="1">
                        <a:solidFill>
                          <a:schemeClr val="tx1"/>
                        </a:solidFill>
                        <a:latin typeface="Cambria Math"/>
                      </a:rPr>
                      <m:t>(</m:t>
                    </m:r>
                    <m:r>
                      <a:rPr lang="en-US" altLang="ja-JP" sz="2800" b="0" i="1" smtClean="0">
                        <a:solidFill>
                          <a:schemeClr val="tx1"/>
                        </a:solidFill>
                        <a:latin typeface="Cambria Math"/>
                      </a:rPr>
                      <m:t>4</m:t>
                    </m:r>
                    <m:r>
                      <a:rPr lang="ja-JP" altLang="en-US" sz="2800" i="1" smtClean="0">
                        <a:solidFill>
                          <a:schemeClr val="tx1"/>
                        </a:solidFill>
                        <a:latin typeface="Cambria Math"/>
                      </a:rPr>
                      <m:t>，</m:t>
                    </m:r>
                    <m:r>
                      <a:rPr lang="ja-JP" altLang="en-US" sz="2800" b="0" i="1" smtClean="0">
                        <a:solidFill>
                          <a:schemeClr val="tx1"/>
                        </a:solidFill>
                        <a:latin typeface="Cambria Math"/>
                      </a:rPr>
                      <m:t>−</m:t>
                    </m:r>
                    <m:r>
                      <a:rPr lang="en-US" altLang="ja-JP" sz="2800" i="1" smtClean="0">
                        <a:solidFill>
                          <a:schemeClr val="tx1"/>
                        </a:solidFill>
                        <a:latin typeface="Cambria Math"/>
                      </a:rPr>
                      <m:t>7</m:t>
                    </m:r>
                    <m:r>
                      <a:rPr lang="en-US" altLang="ja-JP" sz="2800" i="1">
                        <a:solidFill>
                          <a:schemeClr val="tx1"/>
                        </a:solidFill>
                        <a:latin typeface="Cambria Math"/>
                      </a:rPr>
                      <m:t>)</m:t>
                    </m:r>
                    <m:r>
                      <a:rPr lang="ja-JP" altLang="en-US" sz="2800" i="1" smtClean="0">
                        <a:solidFill>
                          <a:schemeClr val="tx1"/>
                        </a:solidFill>
                        <a:latin typeface="Cambria Math"/>
                      </a:rPr>
                      <m:t>を通る</m:t>
                    </m:r>
                    <m:r>
                      <a:rPr lang="ja-JP" altLang="en-US" sz="2800" i="1">
                        <a:solidFill>
                          <a:schemeClr val="tx1"/>
                        </a:solidFill>
                        <a:latin typeface="Cambria Math"/>
                      </a:rPr>
                      <m:t>直線</m:t>
                    </m:r>
                  </m:oMath>
                </a14:m>
                <a:endParaRPr lang="ja-JP" altLang="en-US" sz="2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84" name="正方形/長方形 8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608" y="3846008"/>
                <a:ext cx="4890826" cy="785536"/>
              </a:xfrm>
              <a:prstGeom prst="rect">
                <a:avLst/>
              </a:prstGeom>
              <a:blipFill rotWithShape="1">
                <a:blip r:embed="rId5"/>
                <a:stretch>
                  <a:fillRect l="-2491" b="-5426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6" name="テキスト ボックス 45"/>
          <p:cNvSpPr txBox="1"/>
          <p:nvPr/>
        </p:nvSpPr>
        <p:spPr>
          <a:xfrm>
            <a:off x="7538941" y="373799"/>
            <a:ext cx="42992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>
                <a:solidFill>
                  <a:srgbClr val="FF0000"/>
                </a:solidFill>
              </a:rPr>
              <a:t>３</a:t>
            </a:r>
            <a:endParaRPr kumimoji="1" lang="ja-JP" altLang="en-US" sz="2800" dirty="0">
              <a:solidFill>
                <a:srgbClr val="FF0000"/>
              </a:solidFill>
            </a:endParaRPr>
          </a:p>
        </p:txBody>
      </p:sp>
      <p:sp>
        <p:nvSpPr>
          <p:cNvPr id="86" name="テキスト ボックス 85"/>
          <p:cNvSpPr txBox="1"/>
          <p:nvPr/>
        </p:nvSpPr>
        <p:spPr>
          <a:xfrm>
            <a:off x="8285310" y="1293322"/>
            <a:ext cx="78899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>
                <a:solidFill>
                  <a:srgbClr val="FF0000"/>
                </a:solidFill>
              </a:rPr>
              <a:t>－４</a:t>
            </a:r>
            <a:endParaRPr kumimoji="1" lang="ja-JP" altLang="en-US" sz="2800" dirty="0">
              <a:solidFill>
                <a:srgbClr val="FF0000"/>
              </a:solidFill>
            </a:endParaRPr>
          </a:p>
        </p:txBody>
      </p:sp>
      <p:sp>
        <p:nvSpPr>
          <p:cNvPr id="87" name="テキスト ボックス 86"/>
          <p:cNvSpPr txBox="1"/>
          <p:nvPr/>
        </p:nvSpPr>
        <p:spPr>
          <a:xfrm>
            <a:off x="7614919" y="6254246"/>
            <a:ext cx="42992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800" dirty="0" smtClean="0">
                <a:solidFill>
                  <a:srgbClr val="FF0000"/>
                </a:solidFill>
              </a:rPr>
              <a:t>２</a:t>
            </a:r>
            <a:endParaRPr kumimoji="1" lang="en-US" altLang="ja-JP" sz="2800" dirty="0" smtClean="0">
              <a:solidFill>
                <a:srgbClr val="FF0000"/>
              </a:solidFill>
            </a:endParaRPr>
          </a:p>
        </p:txBody>
      </p:sp>
      <p:sp>
        <p:nvSpPr>
          <p:cNvPr id="88" name="テキスト ボックス 87"/>
          <p:cNvSpPr txBox="1"/>
          <p:nvPr/>
        </p:nvSpPr>
        <p:spPr>
          <a:xfrm>
            <a:off x="8272628" y="5522368"/>
            <a:ext cx="42992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800" dirty="0" smtClean="0">
                <a:solidFill>
                  <a:srgbClr val="FF0000"/>
                </a:solidFill>
              </a:rPr>
              <a:t>３</a:t>
            </a:r>
            <a:endParaRPr kumimoji="1" lang="en-US" altLang="ja-JP" sz="2800" dirty="0" smtClean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9" name="正方形/長方形 88"/>
              <p:cNvSpPr/>
              <p:nvPr/>
            </p:nvSpPr>
            <p:spPr>
              <a:xfrm>
                <a:off x="104341" y="2361804"/>
                <a:ext cx="2969083" cy="87998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ja-JP" altLang="en-US" sz="3200" dirty="0" smtClean="0">
                    <a:solidFill>
                      <a:schemeClr val="tx1"/>
                    </a:solidFill>
                  </a:rPr>
                  <a:t>７＝</a:t>
                </a:r>
                <a:r>
                  <a:rPr lang="en-US" altLang="ja-JP" sz="3200" dirty="0" smtClean="0">
                    <a:solidFill>
                      <a:schemeClr val="tx1"/>
                    </a:solidFill>
                  </a:rPr>
                  <a:t> </a:t>
                </a:r>
                <a:r>
                  <a:rPr lang="en-US" altLang="ja-JP" sz="3200" dirty="0">
                    <a:solidFill>
                      <a:schemeClr val="tx1"/>
                    </a:solidFill>
                  </a:rPr>
                  <a:t>―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ja-JP" sz="3200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ja-JP" altLang="en-US" sz="32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４</m:t>
                        </m:r>
                      </m:num>
                      <m:den>
                        <m:r>
                          <a:rPr lang="ja-JP" altLang="en-US" sz="32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３</m:t>
                        </m:r>
                      </m:den>
                    </m:f>
                  </m:oMath>
                </a14:m>
                <a:r>
                  <a:rPr lang="en-US" altLang="ja-JP" sz="3200" dirty="0" smtClean="0">
                    <a:solidFill>
                      <a:schemeClr val="tx1"/>
                    </a:solidFill>
                  </a:rPr>
                  <a:t>×</a:t>
                </a:r>
                <a:r>
                  <a:rPr lang="ja-JP" altLang="en-US" sz="3200" dirty="0" smtClean="0">
                    <a:solidFill>
                      <a:schemeClr val="tx1"/>
                    </a:solidFill>
                  </a:rPr>
                  <a:t>３＋ｂ</a:t>
                </a:r>
                <a:endParaRPr lang="ja-JP" altLang="en-US" sz="32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89" name="正方形/長方形 8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341" y="2361804"/>
                <a:ext cx="2969083" cy="879984"/>
              </a:xfrm>
              <a:prstGeom prst="rect">
                <a:avLst/>
              </a:prstGeom>
              <a:blipFill rotWithShape="1">
                <a:blip r:embed="rId6"/>
                <a:stretch>
                  <a:fillRect l="-5133" r="-4723" b="-10345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0" name="正方形/長方形 89"/>
          <p:cNvSpPr/>
          <p:nvPr/>
        </p:nvSpPr>
        <p:spPr>
          <a:xfrm>
            <a:off x="135896" y="3161787"/>
            <a:ext cx="149592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3200" dirty="0"/>
              <a:t>ｂ</a:t>
            </a:r>
            <a:r>
              <a:rPr lang="ja-JP" altLang="en-US" sz="3200" dirty="0" smtClean="0">
                <a:solidFill>
                  <a:schemeClr val="tx1"/>
                </a:solidFill>
              </a:rPr>
              <a:t>＝</a:t>
            </a:r>
            <a:r>
              <a:rPr lang="en-US" altLang="ja-JP" sz="3200" dirty="0" smtClean="0">
                <a:solidFill>
                  <a:schemeClr val="tx1"/>
                </a:solidFill>
              </a:rPr>
              <a:t> </a:t>
            </a:r>
            <a:r>
              <a:rPr lang="ja-JP" altLang="en-US" sz="3200" dirty="0" smtClean="0">
                <a:solidFill>
                  <a:schemeClr val="tx1"/>
                </a:solidFill>
              </a:rPr>
              <a:t>１１</a:t>
            </a:r>
            <a:endParaRPr lang="ja-JP" altLang="en-US" sz="3200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1" name="正方形/長方形 90"/>
              <p:cNvSpPr/>
              <p:nvPr/>
            </p:nvSpPr>
            <p:spPr>
              <a:xfrm>
                <a:off x="2956311" y="1910981"/>
                <a:ext cx="2728632" cy="87998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ja-JP" altLang="en-US" sz="3200" dirty="0" smtClean="0">
                    <a:solidFill>
                      <a:srgbClr val="FF0000"/>
                    </a:solidFill>
                  </a:rPr>
                  <a:t>ｙ＝</a:t>
                </a:r>
                <a:r>
                  <a:rPr lang="en-US" altLang="ja-JP" sz="3200" dirty="0">
                    <a:solidFill>
                      <a:srgbClr val="FF0000"/>
                    </a:solidFill>
                  </a:rPr>
                  <a:t> ―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ja-JP" sz="3200" i="1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ja-JP" altLang="en-US" sz="32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４</m:t>
                        </m:r>
                      </m:num>
                      <m:den>
                        <m:r>
                          <a:rPr lang="ja-JP" altLang="en-US" sz="32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３</m:t>
                        </m:r>
                      </m:den>
                    </m:f>
                  </m:oMath>
                </a14:m>
                <a:r>
                  <a:rPr lang="ja-JP" altLang="en-US" sz="3200" dirty="0" smtClean="0">
                    <a:solidFill>
                      <a:srgbClr val="FF0000"/>
                    </a:solidFill>
                  </a:rPr>
                  <a:t>ｘ＋１１</a:t>
                </a:r>
                <a:endParaRPr lang="ja-JP" altLang="en-US" sz="32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91" name="正方形/長方形 9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56311" y="1910981"/>
                <a:ext cx="2728632" cy="879984"/>
              </a:xfrm>
              <a:prstGeom prst="rect">
                <a:avLst/>
              </a:prstGeom>
              <a:blipFill rotWithShape="1">
                <a:blip r:embed="rId7"/>
                <a:stretch>
                  <a:fillRect l="-5804" r="-5134" b="-10345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2" name="正方形/長方形 91"/>
              <p:cNvSpPr/>
              <p:nvPr/>
            </p:nvSpPr>
            <p:spPr>
              <a:xfrm>
                <a:off x="186629" y="5491973"/>
                <a:ext cx="2914580" cy="88466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ja-JP" altLang="en-US" sz="3200" dirty="0" smtClean="0">
                    <a:solidFill>
                      <a:schemeClr val="tx1"/>
                    </a:solidFill>
                  </a:rPr>
                  <a:t>－７＝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ja-JP" sz="320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ja-JP" altLang="en-US" sz="32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３</m:t>
                        </m:r>
                      </m:num>
                      <m:den>
                        <m:r>
                          <a:rPr lang="ja-JP" altLang="en-US" sz="32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２</m:t>
                        </m:r>
                      </m:den>
                    </m:f>
                  </m:oMath>
                </a14:m>
                <a:r>
                  <a:rPr lang="en-US" altLang="ja-JP" sz="3200" dirty="0" smtClean="0">
                    <a:solidFill>
                      <a:schemeClr val="tx1"/>
                    </a:solidFill>
                  </a:rPr>
                  <a:t>×</a:t>
                </a:r>
                <a:r>
                  <a:rPr lang="ja-JP" altLang="en-US" sz="3200" dirty="0" smtClean="0">
                    <a:solidFill>
                      <a:schemeClr val="tx1"/>
                    </a:solidFill>
                  </a:rPr>
                  <a:t>４＋ｂ</a:t>
                </a:r>
                <a:endParaRPr lang="ja-JP" altLang="en-US" sz="32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92" name="正方形/長方形 9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6629" y="5491973"/>
                <a:ext cx="2914580" cy="884666"/>
              </a:xfrm>
              <a:prstGeom prst="rect">
                <a:avLst/>
              </a:prstGeom>
              <a:blipFill rotWithShape="1">
                <a:blip r:embed="rId8"/>
                <a:stretch>
                  <a:fillRect l="-5439" r="-4812" b="-620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3" name="正方形/長方形 92"/>
          <p:cNvSpPr/>
          <p:nvPr/>
        </p:nvSpPr>
        <p:spPr>
          <a:xfrm>
            <a:off x="626730" y="6273225"/>
            <a:ext cx="190629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3200" dirty="0"/>
              <a:t>ｂ</a:t>
            </a:r>
            <a:r>
              <a:rPr lang="ja-JP" altLang="en-US" sz="3200" dirty="0" smtClean="0">
                <a:solidFill>
                  <a:schemeClr val="tx1"/>
                </a:solidFill>
              </a:rPr>
              <a:t>＝</a:t>
            </a:r>
            <a:r>
              <a:rPr lang="en-US" altLang="ja-JP" sz="3200" dirty="0" smtClean="0">
                <a:solidFill>
                  <a:schemeClr val="tx1"/>
                </a:solidFill>
              </a:rPr>
              <a:t> </a:t>
            </a:r>
            <a:r>
              <a:rPr lang="ja-JP" altLang="en-US" sz="3200" dirty="0" smtClean="0">
                <a:solidFill>
                  <a:schemeClr val="tx1"/>
                </a:solidFill>
              </a:rPr>
              <a:t>－１３</a:t>
            </a:r>
            <a:endParaRPr lang="ja-JP" altLang="en-US" sz="3200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4" name="正方形/長方形 93"/>
              <p:cNvSpPr/>
              <p:nvPr/>
            </p:nvSpPr>
            <p:spPr>
              <a:xfrm>
                <a:off x="3219923" y="5633163"/>
                <a:ext cx="2263761" cy="88466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ja-JP" altLang="en-US" sz="3200" dirty="0" smtClean="0">
                    <a:solidFill>
                      <a:srgbClr val="FF0000"/>
                    </a:solidFill>
                  </a:rPr>
                  <a:t>ｙ＝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ja-JP" sz="320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ja-JP" altLang="en-US" sz="32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３</m:t>
                        </m:r>
                      </m:num>
                      <m:den>
                        <m:r>
                          <a:rPr lang="ja-JP" altLang="en-US" sz="32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２</m:t>
                        </m:r>
                      </m:den>
                    </m:f>
                  </m:oMath>
                </a14:m>
                <a:r>
                  <a:rPr lang="ja-JP" altLang="en-US" sz="3200" dirty="0" smtClean="0">
                    <a:solidFill>
                      <a:srgbClr val="FF0000"/>
                    </a:solidFill>
                  </a:rPr>
                  <a:t>ｘ－１３</a:t>
                </a:r>
                <a:endParaRPr lang="ja-JP" altLang="en-US" sz="32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94" name="正方形/長方形 9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19923" y="5633163"/>
                <a:ext cx="2263761" cy="884666"/>
              </a:xfrm>
              <a:prstGeom prst="rect">
                <a:avLst/>
              </a:prstGeom>
              <a:blipFill rotWithShape="1">
                <a:blip r:embed="rId9"/>
                <a:stretch>
                  <a:fillRect l="-6720" r="-6452" b="-620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09471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4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7" grpId="0"/>
      <p:bldP spid="119" grpId="0"/>
      <p:bldP spid="128" grpId="0"/>
      <p:bldP spid="71" grpId="0" animBg="1"/>
      <p:bldP spid="40" grpId="0"/>
      <p:bldP spid="82" grpId="0" animBg="1"/>
      <p:bldP spid="83" grpId="0"/>
      <p:bldP spid="84" grpId="0"/>
      <p:bldP spid="46" grpId="0"/>
      <p:bldP spid="86" grpId="0"/>
      <p:bldP spid="87" grpId="0"/>
      <p:bldP spid="88" grpId="0"/>
      <p:bldP spid="89" grpId="0"/>
      <p:bldP spid="90" grpId="0"/>
      <p:bldP spid="91" grpId="0"/>
      <p:bldP spid="92" grpId="0"/>
      <p:bldP spid="93" grpId="0"/>
      <p:bldP spid="9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8" name="グループ化 47"/>
          <p:cNvGrpSpPr/>
          <p:nvPr/>
        </p:nvGrpSpPr>
        <p:grpSpPr>
          <a:xfrm>
            <a:off x="4425787" y="-133686"/>
            <a:ext cx="4796355" cy="6824826"/>
            <a:chOff x="3295714" y="-122678"/>
            <a:chExt cx="4796355" cy="6824826"/>
          </a:xfrm>
        </p:grpSpPr>
        <p:grpSp>
          <p:nvGrpSpPr>
            <p:cNvPr id="2" name="グループ化 1"/>
            <p:cNvGrpSpPr/>
            <p:nvPr/>
          </p:nvGrpSpPr>
          <p:grpSpPr>
            <a:xfrm>
              <a:off x="3295714" y="-122678"/>
              <a:ext cx="4796355" cy="6824826"/>
              <a:chOff x="5510370" y="864511"/>
              <a:chExt cx="4022463" cy="5750141"/>
            </a:xfrm>
          </p:grpSpPr>
          <p:cxnSp>
            <p:nvCxnSpPr>
              <p:cNvPr id="5" name="直線コネクタ 4"/>
              <p:cNvCxnSpPr/>
              <p:nvPr/>
            </p:nvCxnSpPr>
            <p:spPr>
              <a:xfrm>
                <a:off x="5510370" y="4000567"/>
                <a:ext cx="3586711" cy="0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直線コネクタ 9"/>
              <p:cNvCxnSpPr/>
              <p:nvPr/>
            </p:nvCxnSpPr>
            <p:spPr>
              <a:xfrm>
                <a:off x="6596479" y="1386481"/>
                <a:ext cx="0" cy="5228171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" name="テキスト ボックス 12"/>
              <p:cNvSpPr txBox="1"/>
              <p:nvPr/>
            </p:nvSpPr>
            <p:spPr>
              <a:xfrm>
                <a:off x="6413369" y="864511"/>
                <a:ext cx="413896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ja-JP" altLang="en-US" sz="3600" dirty="0" smtClean="0"/>
                  <a:t>ｙ</a:t>
                </a:r>
                <a:endParaRPr kumimoji="1" lang="ja-JP" altLang="en-US" sz="3600" dirty="0"/>
              </a:p>
            </p:txBody>
          </p:sp>
          <p:sp>
            <p:nvSpPr>
              <p:cNvPr id="15" name="テキスト ボックス 14"/>
              <p:cNvSpPr txBox="1"/>
              <p:nvPr/>
            </p:nvSpPr>
            <p:spPr>
              <a:xfrm>
                <a:off x="9107717" y="3641056"/>
                <a:ext cx="425116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ja-JP" altLang="en-US" sz="3600" dirty="0" smtClean="0"/>
                  <a:t>ｘ</a:t>
                </a:r>
                <a:endParaRPr kumimoji="1" lang="ja-JP" altLang="en-US" sz="3600" dirty="0"/>
              </a:p>
            </p:txBody>
          </p:sp>
          <p:sp>
            <p:nvSpPr>
              <p:cNvPr id="16" name="テキスト ボックス 15"/>
              <p:cNvSpPr txBox="1"/>
              <p:nvPr/>
            </p:nvSpPr>
            <p:spPr>
              <a:xfrm>
                <a:off x="6192171" y="3940558"/>
                <a:ext cx="49244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ja-JP" altLang="en-US" sz="2400" dirty="0" smtClean="0">
                    <a:ea typeface="ＤＦ平成明朝体W7" pitchFamily="1" charset="-128"/>
                  </a:rPr>
                  <a:t>Ｏ</a:t>
                </a:r>
                <a:endParaRPr kumimoji="1" lang="ja-JP" altLang="en-US" sz="2400" dirty="0">
                  <a:ea typeface="ＤＦ平成明朝体W7" pitchFamily="1" charset="-128"/>
                </a:endParaRPr>
              </a:p>
            </p:txBody>
          </p:sp>
          <p:sp>
            <p:nvSpPr>
              <p:cNvPr id="17" name="テキスト ボックス 16"/>
              <p:cNvSpPr txBox="1"/>
              <p:nvPr/>
            </p:nvSpPr>
            <p:spPr>
              <a:xfrm>
                <a:off x="8165731" y="3942881"/>
                <a:ext cx="367408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2800" dirty="0" smtClean="0"/>
                  <a:t>5</a:t>
                </a:r>
                <a:endParaRPr kumimoji="1" lang="ja-JP" altLang="en-US" sz="2800" dirty="0"/>
              </a:p>
            </p:txBody>
          </p:sp>
          <p:sp>
            <p:nvSpPr>
              <p:cNvPr id="19" name="テキスト ボックス 18"/>
              <p:cNvSpPr txBox="1"/>
              <p:nvPr/>
            </p:nvSpPr>
            <p:spPr>
              <a:xfrm>
                <a:off x="6267421" y="2099167"/>
                <a:ext cx="367408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2800" dirty="0" smtClean="0"/>
                  <a:t>5</a:t>
                </a:r>
                <a:endParaRPr kumimoji="1" lang="ja-JP" altLang="en-US" sz="2800" dirty="0"/>
              </a:p>
            </p:txBody>
          </p:sp>
        </p:grpSp>
        <p:sp>
          <p:nvSpPr>
            <p:cNvPr id="53" name="テキスト ボックス 52"/>
            <p:cNvSpPr txBox="1"/>
            <p:nvPr/>
          </p:nvSpPr>
          <p:spPr>
            <a:xfrm>
              <a:off x="3850617" y="5217026"/>
              <a:ext cx="866250" cy="62100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2800" dirty="0" smtClean="0"/>
                <a:t>－</a:t>
              </a:r>
              <a:r>
                <a:rPr kumimoji="1" lang="en-US" altLang="ja-JP" sz="2800" dirty="0" smtClean="0"/>
                <a:t>5</a:t>
              </a:r>
              <a:endParaRPr kumimoji="1" lang="ja-JP" altLang="en-US" sz="2800" dirty="0"/>
            </a:p>
          </p:txBody>
        </p:sp>
      </p:grpSp>
      <p:sp>
        <p:nvSpPr>
          <p:cNvPr id="1037" name="正方形/長方形 1036"/>
          <p:cNvSpPr/>
          <p:nvPr/>
        </p:nvSpPr>
        <p:spPr>
          <a:xfrm>
            <a:off x="145448" y="854670"/>
            <a:ext cx="4552849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800" dirty="0" smtClean="0"/>
              <a:t>グラフが</a:t>
            </a:r>
            <a:r>
              <a:rPr lang="en-US" altLang="ja-JP" sz="2800" dirty="0" smtClean="0"/>
              <a:t>2</a:t>
            </a:r>
            <a:r>
              <a:rPr lang="ja-JP" altLang="en-US" sz="2800" dirty="0" smtClean="0"/>
              <a:t>点</a:t>
            </a:r>
            <a:r>
              <a:rPr lang="en-US" altLang="ja-JP" sz="2800" dirty="0" smtClean="0"/>
              <a:t>(1</a:t>
            </a:r>
            <a:r>
              <a:rPr lang="ja-JP" altLang="en-US" sz="2800" dirty="0" err="1" smtClean="0"/>
              <a:t>，</a:t>
            </a:r>
            <a:r>
              <a:rPr lang="en-US" altLang="ja-JP" sz="2800" dirty="0" smtClean="0"/>
              <a:t>2)</a:t>
            </a:r>
            <a:r>
              <a:rPr lang="ja-JP" altLang="en-US" sz="2800" dirty="0" err="1" smtClean="0"/>
              <a:t>、</a:t>
            </a:r>
            <a:r>
              <a:rPr lang="en-US" altLang="ja-JP" sz="2800" dirty="0" smtClean="0"/>
              <a:t>(5</a:t>
            </a:r>
            <a:r>
              <a:rPr lang="ja-JP" altLang="en-US" sz="2800" dirty="0" err="1" smtClean="0"/>
              <a:t>，</a:t>
            </a:r>
            <a:r>
              <a:rPr lang="ja-JP" altLang="en-US" sz="2800" dirty="0" smtClean="0"/>
              <a:t>－</a:t>
            </a:r>
            <a:r>
              <a:rPr lang="en-US" altLang="ja-JP" sz="2800" dirty="0" smtClean="0"/>
              <a:t>6)</a:t>
            </a:r>
            <a:r>
              <a:rPr lang="ja-JP" altLang="en-US" sz="2800" dirty="0" smtClean="0"/>
              <a:t>を</a:t>
            </a:r>
            <a:endParaRPr lang="en-US" altLang="ja-JP" sz="2800" dirty="0" smtClean="0"/>
          </a:p>
          <a:p>
            <a:r>
              <a:rPr lang="ja-JP" altLang="en-US" sz="2800" dirty="0" smtClean="0"/>
              <a:t>通る一次関数の式</a:t>
            </a:r>
            <a:endParaRPr lang="ja-JP" altLang="en-US" sz="2800" dirty="0"/>
          </a:p>
        </p:txBody>
      </p:sp>
      <p:sp>
        <p:nvSpPr>
          <p:cNvPr id="151" name="正方形/長方形 150"/>
          <p:cNvSpPr/>
          <p:nvPr/>
        </p:nvSpPr>
        <p:spPr>
          <a:xfrm>
            <a:off x="145448" y="149310"/>
            <a:ext cx="428033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3200" dirty="0" smtClean="0"/>
              <a:t>2</a:t>
            </a:r>
            <a:r>
              <a:rPr lang="ja-JP" altLang="en-US" sz="3200" dirty="0" smtClean="0"/>
              <a:t>点の座標がわかるとき</a:t>
            </a:r>
            <a:endParaRPr lang="ja-JP" altLang="en-US" sz="3200" dirty="0"/>
          </a:p>
        </p:txBody>
      </p:sp>
      <p:cxnSp>
        <p:nvCxnSpPr>
          <p:cNvPr id="75" name="直線コネクタ 74"/>
          <p:cNvCxnSpPr/>
          <p:nvPr/>
        </p:nvCxnSpPr>
        <p:spPr>
          <a:xfrm>
            <a:off x="4860032" y="485839"/>
            <a:ext cx="3384376" cy="620530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正方形/長方形 106"/>
          <p:cNvSpPr/>
          <p:nvPr/>
        </p:nvSpPr>
        <p:spPr>
          <a:xfrm>
            <a:off x="246413" y="5261137"/>
            <a:ext cx="4523995" cy="138499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r>
              <a:rPr lang="ja-JP" altLang="en-US" sz="2800" dirty="0" smtClean="0"/>
              <a:t>問</a:t>
            </a:r>
            <a:r>
              <a:rPr lang="en-US" altLang="ja-JP" sz="2800" dirty="0" smtClean="0"/>
              <a:t>3</a:t>
            </a:r>
            <a:r>
              <a:rPr lang="ja-JP" altLang="en-US" sz="2800" dirty="0" smtClean="0"/>
              <a:t>　グラフが</a:t>
            </a:r>
            <a:r>
              <a:rPr lang="en-US" altLang="ja-JP" sz="2800" dirty="0" smtClean="0"/>
              <a:t>2</a:t>
            </a:r>
            <a:r>
              <a:rPr lang="ja-JP" altLang="en-US" sz="2800" dirty="0" smtClean="0"/>
              <a:t>点</a:t>
            </a:r>
            <a:r>
              <a:rPr lang="en-US" altLang="ja-JP" sz="2800" dirty="0" smtClean="0"/>
              <a:t>(</a:t>
            </a:r>
            <a:r>
              <a:rPr lang="ja-JP" altLang="en-US" sz="2800" dirty="0" smtClean="0"/>
              <a:t>－</a:t>
            </a:r>
            <a:r>
              <a:rPr lang="en-US" altLang="ja-JP" sz="2800" dirty="0" smtClean="0"/>
              <a:t>1</a:t>
            </a:r>
            <a:r>
              <a:rPr lang="ja-JP" altLang="en-US" sz="2800" dirty="0" err="1" smtClean="0"/>
              <a:t>，</a:t>
            </a:r>
            <a:r>
              <a:rPr lang="ja-JP" altLang="en-US" sz="2800" dirty="0" smtClean="0"/>
              <a:t>－</a:t>
            </a:r>
            <a:r>
              <a:rPr lang="en-US" altLang="ja-JP" sz="2800" dirty="0" smtClean="0"/>
              <a:t>4)</a:t>
            </a:r>
          </a:p>
          <a:p>
            <a:r>
              <a:rPr lang="en-US" altLang="ja-JP" sz="2800" dirty="0" smtClean="0"/>
              <a:t>(3</a:t>
            </a:r>
            <a:r>
              <a:rPr lang="ja-JP" altLang="en-US" sz="2800" dirty="0" err="1" smtClean="0"/>
              <a:t>，</a:t>
            </a:r>
            <a:r>
              <a:rPr lang="en-US" altLang="ja-JP" sz="2800" dirty="0" smtClean="0"/>
              <a:t>8)</a:t>
            </a:r>
            <a:r>
              <a:rPr lang="ja-JP" altLang="en-US" sz="2800" dirty="0" smtClean="0"/>
              <a:t>を通るとき、この一次関</a:t>
            </a:r>
            <a:endParaRPr lang="en-US" altLang="ja-JP" sz="2800" dirty="0" smtClean="0"/>
          </a:p>
          <a:p>
            <a:r>
              <a:rPr lang="ja-JP" altLang="en-US" sz="2800" dirty="0" smtClean="0"/>
              <a:t>数の式を求めなさい。</a:t>
            </a:r>
            <a:endParaRPr lang="ja-JP" altLang="en-US" sz="2800" dirty="0"/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5937892" y="2198693"/>
            <a:ext cx="113204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(</a:t>
            </a:r>
            <a:r>
              <a:rPr kumimoji="1" lang="ja-JP" altLang="en-US" sz="2800" dirty="0" smtClean="0"/>
              <a:t>１，２</a:t>
            </a:r>
            <a:r>
              <a:rPr kumimoji="1" lang="en-US" altLang="ja-JP" sz="2800" dirty="0" smtClean="0"/>
              <a:t>)</a:t>
            </a:r>
            <a:endParaRPr kumimoji="1" lang="ja-JP" altLang="en-US" sz="2800" dirty="0"/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6454100" y="5953635"/>
            <a:ext cx="14911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(</a:t>
            </a:r>
            <a:r>
              <a:rPr kumimoji="1" lang="ja-JP" altLang="en-US" sz="2800" dirty="0" smtClean="0"/>
              <a:t>５，－６</a:t>
            </a:r>
            <a:r>
              <a:rPr kumimoji="1" lang="en-US" altLang="ja-JP" sz="2800" dirty="0" smtClean="0"/>
              <a:t>)</a:t>
            </a:r>
            <a:endParaRPr kumimoji="1" lang="ja-JP" altLang="en-US" sz="2800" dirty="0"/>
          </a:p>
        </p:txBody>
      </p:sp>
      <p:sp>
        <p:nvSpPr>
          <p:cNvPr id="43" name="フローチャート : 結合子 42"/>
          <p:cNvSpPr/>
          <p:nvPr/>
        </p:nvSpPr>
        <p:spPr>
          <a:xfrm flipH="1" flipV="1">
            <a:off x="6075876" y="2778979"/>
            <a:ext cx="91440" cy="96876"/>
          </a:xfrm>
          <a:prstGeom prst="flowChartConnector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フローチャート : 結合子 43"/>
          <p:cNvSpPr/>
          <p:nvPr/>
        </p:nvSpPr>
        <p:spPr>
          <a:xfrm flipH="1" flipV="1">
            <a:off x="7765346" y="5856759"/>
            <a:ext cx="91440" cy="96876"/>
          </a:xfrm>
          <a:prstGeom prst="flowChartConnector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45" name="直線矢印コネクタ 44"/>
          <p:cNvCxnSpPr>
            <a:stCxn id="43" idx="2"/>
          </p:cNvCxnSpPr>
          <p:nvPr/>
        </p:nvCxnSpPr>
        <p:spPr>
          <a:xfrm>
            <a:off x="6167316" y="2827417"/>
            <a:ext cx="1689470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直線矢印コネクタ 48"/>
          <p:cNvCxnSpPr/>
          <p:nvPr/>
        </p:nvCxnSpPr>
        <p:spPr>
          <a:xfrm flipH="1">
            <a:off x="7799740" y="2846023"/>
            <a:ext cx="5102" cy="3001972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正方形/長方形 20"/>
          <p:cNvSpPr/>
          <p:nvPr/>
        </p:nvSpPr>
        <p:spPr>
          <a:xfrm>
            <a:off x="5937892" y="3517265"/>
            <a:ext cx="36740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800" dirty="0" smtClean="0"/>
              <a:t>1</a:t>
            </a:r>
            <a:endParaRPr lang="ja-JP" altLang="en-US" sz="2800" dirty="0"/>
          </a:p>
        </p:txBody>
      </p:sp>
      <p:sp>
        <p:nvSpPr>
          <p:cNvPr id="54" name="正方形/長方形 53"/>
          <p:cNvSpPr/>
          <p:nvPr/>
        </p:nvSpPr>
        <p:spPr>
          <a:xfrm>
            <a:off x="4980690" y="5646077"/>
            <a:ext cx="72648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800" dirty="0" smtClean="0"/>
              <a:t>－</a:t>
            </a:r>
            <a:r>
              <a:rPr lang="en-US" altLang="ja-JP" sz="2800" dirty="0" smtClean="0"/>
              <a:t>6</a:t>
            </a:r>
            <a:endParaRPr lang="ja-JP" altLang="en-US" sz="2800" dirty="0"/>
          </a:p>
        </p:txBody>
      </p:sp>
      <p:sp>
        <p:nvSpPr>
          <p:cNvPr id="55" name="正方形/長方形 54"/>
          <p:cNvSpPr/>
          <p:nvPr/>
        </p:nvSpPr>
        <p:spPr>
          <a:xfrm>
            <a:off x="5348649" y="2565807"/>
            <a:ext cx="36740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800" dirty="0"/>
              <a:t>2</a:t>
            </a:r>
            <a:endParaRPr lang="ja-JP" altLang="en-US" sz="2800" dirty="0"/>
          </a:p>
        </p:txBody>
      </p:sp>
      <p:cxnSp>
        <p:nvCxnSpPr>
          <p:cNvPr id="4" name="直線コネクタ 3"/>
          <p:cNvCxnSpPr>
            <a:endCxn id="43" idx="0"/>
          </p:cNvCxnSpPr>
          <p:nvPr/>
        </p:nvCxnSpPr>
        <p:spPr>
          <a:xfrm flipV="1">
            <a:off x="6121596" y="2875855"/>
            <a:ext cx="0" cy="712635"/>
          </a:xfrm>
          <a:prstGeom prst="line">
            <a:avLst/>
          </a:prstGeom>
          <a:ln w="28575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直線コネクタ 36"/>
          <p:cNvCxnSpPr>
            <a:stCxn id="54" idx="3"/>
          </p:cNvCxnSpPr>
          <p:nvPr/>
        </p:nvCxnSpPr>
        <p:spPr>
          <a:xfrm flipV="1">
            <a:off x="5707171" y="5905198"/>
            <a:ext cx="2149615" cy="2489"/>
          </a:xfrm>
          <a:prstGeom prst="line">
            <a:avLst/>
          </a:prstGeom>
          <a:ln w="28575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直線コネクタ 39"/>
          <p:cNvCxnSpPr/>
          <p:nvPr/>
        </p:nvCxnSpPr>
        <p:spPr>
          <a:xfrm>
            <a:off x="5749279" y="2827417"/>
            <a:ext cx="355013" cy="0"/>
          </a:xfrm>
          <a:prstGeom prst="line">
            <a:avLst/>
          </a:prstGeom>
          <a:ln w="28575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6" name="正方形/長方形 45"/>
              <p:cNvSpPr/>
              <p:nvPr/>
            </p:nvSpPr>
            <p:spPr>
              <a:xfrm>
                <a:off x="157524" y="2020311"/>
                <a:ext cx="2305439" cy="88306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ja-JP" altLang="en-US" sz="3200" dirty="0" smtClean="0">
                    <a:solidFill>
                      <a:schemeClr val="tx1"/>
                    </a:solidFill>
                  </a:rPr>
                  <a:t>ａ＝</a:t>
                </a:r>
                <a:r>
                  <a:rPr lang="en-US" altLang="ja-JP" sz="3200" dirty="0" smtClean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ja-JP" sz="3200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ja-JP" altLang="en-US" sz="3200" i="1">
                            <a:latin typeface="Cambria Math"/>
                          </a:rPr>
                          <m:t>－６－２</m:t>
                        </m:r>
                      </m:num>
                      <m:den>
                        <m:r>
                          <a:rPr lang="ja-JP" altLang="en-US" sz="3200" i="1">
                            <a:latin typeface="Cambria Math"/>
                          </a:rPr>
                          <m:t>５－１</m:t>
                        </m:r>
                      </m:den>
                    </m:f>
                  </m:oMath>
                </a14:m>
                <a:endParaRPr lang="ja-JP" altLang="en-US" sz="32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6" name="正方形/長方形 4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7524" y="2020311"/>
                <a:ext cx="2305439" cy="883062"/>
              </a:xfrm>
              <a:prstGeom prst="rect">
                <a:avLst/>
              </a:prstGeom>
              <a:blipFill rotWithShape="1">
                <a:blip r:embed="rId2"/>
                <a:stretch>
                  <a:fillRect l="-6878" b="-620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正方形/長方形 46"/>
              <p:cNvSpPr/>
              <p:nvPr/>
            </p:nvSpPr>
            <p:spPr>
              <a:xfrm>
                <a:off x="2394042" y="2018772"/>
                <a:ext cx="1378904" cy="88146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ja-JP" altLang="en-US" sz="3200" dirty="0" smtClean="0">
                    <a:solidFill>
                      <a:schemeClr val="tx1"/>
                    </a:solidFill>
                  </a:rPr>
                  <a:t>＝</a:t>
                </a:r>
                <a:r>
                  <a:rPr lang="en-US" altLang="ja-JP" sz="3200" dirty="0" smtClean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ja-JP" sz="3200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ja-JP" altLang="en-US" sz="3200" i="1">
                            <a:latin typeface="Cambria Math"/>
                          </a:rPr>
                          <m:t>－</m:t>
                        </m:r>
                        <m:r>
                          <a:rPr lang="ja-JP" altLang="en-US" sz="3200" b="0" i="1" smtClean="0">
                            <a:latin typeface="Cambria Math"/>
                          </a:rPr>
                          <m:t>８</m:t>
                        </m:r>
                      </m:num>
                      <m:den>
                        <m:r>
                          <a:rPr lang="ja-JP" altLang="en-US" sz="32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４</m:t>
                        </m:r>
                      </m:den>
                    </m:f>
                  </m:oMath>
                </a14:m>
                <a:endParaRPr lang="ja-JP" altLang="en-US" sz="32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7" name="正方形/長方形 4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94042" y="2018772"/>
                <a:ext cx="1378904" cy="881460"/>
              </a:xfrm>
              <a:prstGeom prst="rect">
                <a:avLst/>
              </a:prstGeom>
              <a:blipFill rotWithShape="1">
                <a:blip r:embed="rId3"/>
                <a:stretch>
                  <a:fillRect l="-11504" b="-620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0" name="正方形/長方形 49"/>
          <p:cNvSpPr/>
          <p:nvPr/>
        </p:nvSpPr>
        <p:spPr>
          <a:xfrm>
            <a:off x="3635118" y="2242642"/>
            <a:ext cx="128592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3200" dirty="0" smtClean="0">
                <a:solidFill>
                  <a:schemeClr val="tx1"/>
                </a:solidFill>
              </a:rPr>
              <a:t>＝－２</a:t>
            </a:r>
            <a:endParaRPr lang="ja-JP" altLang="en-US" sz="3200" dirty="0">
              <a:solidFill>
                <a:schemeClr val="tx1"/>
              </a:solidFill>
            </a:endParaRPr>
          </a:p>
        </p:txBody>
      </p:sp>
      <p:sp>
        <p:nvSpPr>
          <p:cNvPr id="51" name="正方形/長方形 50"/>
          <p:cNvSpPr/>
          <p:nvPr/>
        </p:nvSpPr>
        <p:spPr>
          <a:xfrm>
            <a:off x="157524" y="2942591"/>
            <a:ext cx="2914580" cy="206210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3200" dirty="0" smtClean="0">
                <a:solidFill>
                  <a:schemeClr val="tx1"/>
                </a:solidFill>
              </a:rPr>
              <a:t>ｙ＝</a:t>
            </a:r>
            <a:r>
              <a:rPr lang="en-US" altLang="ja-JP" sz="3200" dirty="0">
                <a:solidFill>
                  <a:schemeClr val="tx1"/>
                </a:solidFill>
              </a:rPr>
              <a:t> </a:t>
            </a:r>
            <a:r>
              <a:rPr lang="en-US" altLang="ja-JP" sz="3200" dirty="0" smtClean="0">
                <a:solidFill>
                  <a:schemeClr val="tx1"/>
                </a:solidFill>
              </a:rPr>
              <a:t>―</a:t>
            </a:r>
            <a:r>
              <a:rPr lang="ja-JP" altLang="en-US" sz="3200" dirty="0" smtClean="0">
                <a:solidFill>
                  <a:schemeClr val="tx1"/>
                </a:solidFill>
              </a:rPr>
              <a:t>２ｘ＋</a:t>
            </a:r>
            <a:r>
              <a:rPr lang="ja-JP" altLang="en-US" sz="3200" dirty="0" err="1" smtClean="0">
                <a:solidFill>
                  <a:schemeClr val="tx1"/>
                </a:solidFill>
              </a:rPr>
              <a:t>ｂ</a:t>
            </a:r>
            <a:endParaRPr lang="en-US" altLang="ja-JP" sz="3200" dirty="0" smtClean="0">
              <a:solidFill>
                <a:schemeClr val="tx1"/>
              </a:solidFill>
            </a:endParaRPr>
          </a:p>
          <a:p>
            <a:r>
              <a:rPr lang="ja-JP" altLang="en-US" sz="3200" dirty="0"/>
              <a:t>２＝</a:t>
            </a:r>
            <a:r>
              <a:rPr lang="ja-JP" altLang="en-US" sz="3200" dirty="0" smtClean="0"/>
              <a:t>－２</a:t>
            </a:r>
            <a:r>
              <a:rPr lang="en-US" altLang="ja-JP" sz="3200" dirty="0" smtClean="0"/>
              <a:t>×</a:t>
            </a:r>
            <a:r>
              <a:rPr lang="ja-JP" altLang="en-US" sz="3200" dirty="0" smtClean="0"/>
              <a:t>１＋</a:t>
            </a:r>
            <a:r>
              <a:rPr lang="ja-JP" altLang="en-US" sz="3200" dirty="0" err="1" smtClean="0"/>
              <a:t>ｂ</a:t>
            </a:r>
            <a:endParaRPr lang="en-US" altLang="ja-JP" sz="3200" dirty="0" smtClean="0"/>
          </a:p>
          <a:p>
            <a:r>
              <a:rPr lang="ja-JP" altLang="en-US" sz="3200" dirty="0" smtClean="0">
                <a:solidFill>
                  <a:schemeClr val="tx1"/>
                </a:solidFill>
              </a:rPr>
              <a:t>ｂ＝４</a:t>
            </a:r>
            <a:endParaRPr lang="en-US" altLang="ja-JP" sz="3200" dirty="0" smtClean="0">
              <a:solidFill>
                <a:schemeClr val="tx1"/>
              </a:solidFill>
            </a:endParaRPr>
          </a:p>
          <a:p>
            <a:r>
              <a:rPr lang="ja-JP" altLang="en-US" sz="3200" dirty="0"/>
              <a:t>ｙ＝－２ｘ＋４</a:t>
            </a:r>
            <a:endParaRPr lang="ja-JP" altLang="en-US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8974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7" grpId="0"/>
      <p:bldP spid="107" grpId="0" animBg="1"/>
      <p:bldP spid="41" grpId="0"/>
      <p:bldP spid="42" grpId="0"/>
      <p:bldP spid="43" grpId="0" animBg="1"/>
      <p:bldP spid="44" grpId="0" animBg="1"/>
      <p:bldP spid="46" grpId="0"/>
      <p:bldP spid="47" grpId="0"/>
      <p:bldP spid="50" grpId="0"/>
      <p:bldP spid="51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8" name="グループ化 47"/>
          <p:cNvGrpSpPr/>
          <p:nvPr/>
        </p:nvGrpSpPr>
        <p:grpSpPr>
          <a:xfrm>
            <a:off x="4425787" y="-133686"/>
            <a:ext cx="4796355" cy="6824826"/>
            <a:chOff x="3295714" y="-122678"/>
            <a:chExt cx="4796355" cy="6824826"/>
          </a:xfrm>
        </p:grpSpPr>
        <p:grpSp>
          <p:nvGrpSpPr>
            <p:cNvPr id="2" name="グループ化 1"/>
            <p:cNvGrpSpPr/>
            <p:nvPr/>
          </p:nvGrpSpPr>
          <p:grpSpPr>
            <a:xfrm>
              <a:off x="3295714" y="-122678"/>
              <a:ext cx="4796355" cy="6824826"/>
              <a:chOff x="5510370" y="864511"/>
              <a:chExt cx="4022463" cy="5750141"/>
            </a:xfrm>
          </p:grpSpPr>
          <p:cxnSp>
            <p:nvCxnSpPr>
              <p:cNvPr id="5" name="直線コネクタ 4"/>
              <p:cNvCxnSpPr/>
              <p:nvPr/>
            </p:nvCxnSpPr>
            <p:spPr>
              <a:xfrm>
                <a:off x="5510370" y="4000567"/>
                <a:ext cx="3586711" cy="0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直線コネクタ 9"/>
              <p:cNvCxnSpPr/>
              <p:nvPr/>
            </p:nvCxnSpPr>
            <p:spPr>
              <a:xfrm>
                <a:off x="6596479" y="1386481"/>
                <a:ext cx="0" cy="5228171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" name="テキスト ボックス 12"/>
              <p:cNvSpPr txBox="1"/>
              <p:nvPr/>
            </p:nvSpPr>
            <p:spPr>
              <a:xfrm>
                <a:off x="6413369" y="864511"/>
                <a:ext cx="413896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ja-JP" altLang="en-US" sz="3600" dirty="0" smtClean="0"/>
                  <a:t>ｙ</a:t>
                </a:r>
                <a:endParaRPr kumimoji="1" lang="ja-JP" altLang="en-US" sz="3600" dirty="0"/>
              </a:p>
            </p:txBody>
          </p:sp>
          <p:sp>
            <p:nvSpPr>
              <p:cNvPr id="15" name="テキスト ボックス 14"/>
              <p:cNvSpPr txBox="1"/>
              <p:nvPr/>
            </p:nvSpPr>
            <p:spPr>
              <a:xfrm>
                <a:off x="9107717" y="3641056"/>
                <a:ext cx="425116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ja-JP" altLang="en-US" sz="3600" dirty="0" smtClean="0"/>
                  <a:t>ｘ</a:t>
                </a:r>
                <a:endParaRPr kumimoji="1" lang="ja-JP" altLang="en-US" sz="3600" dirty="0"/>
              </a:p>
            </p:txBody>
          </p:sp>
          <p:sp>
            <p:nvSpPr>
              <p:cNvPr id="16" name="テキスト ボックス 15"/>
              <p:cNvSpPr txBox="1"/>
              <p:nvPr/>
            </p:nvSpPr>
            <p:spPr>
              <a:xfrm>
                <a:off x="6192171" y="3940558"/>
                <a:ext cx="49244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ja-JP" altLang="en-US" sz="2400" dirty="0" smtClean="0">
                    <a:ea typeface="ＤＦ平成明朝体W7" pitchFamily="1" charset="-128"/>
                  </a:rPr>
                  <a:t>Ｏ</a:t>
                </a:r>
                <a:endParaRPr kumimoji="1" lang="ja-JP" altLang="en-US" sz="2400" dirty="0">
                  <a:ea typeface="ＤＦ平成明朝体W7" pitchFamily="1" charset="-128"/>
                </a:endParaRPr>
              </a:p>
            </p:txBody>
          </p:sp>
          <p:sp>
            <p:nvSpPr>
              <p:cNvPr id="17" name="テキスト ボックス 16"/>
              <p:cNvSpPr txBox="1"/>
              <p:nvPr/>
            </p:nvSpPr>
            <p:spPr>
              <a:xfrm>
                <a:off x="8165731" y="3942881"/>
                <a:ext cx="367408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2800" dirty="0" smtClean="0"/>
                  <a:t>5</a:t>
                </a:r>
                <a:endParaRPr kumimoji="1" lang="ja-JP" altLang="en-US" sz="2800" dirty="0"/>
              </a:p>
            </p:txBody>
          </p:sp>
          <p:sp>
            <p:nvSpPr>
              <p:cNvPr id="19" name="テキスト ボックス 18"/>
              <p:cNvSpPr txBox="1"/>
              <p:nvPr/>
            </p:nvSpPr>
            <p:spPr>
              <a:xfrm>
                <a:off x="6267421" y="2099167"/>
                <a:ext cx="367408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2800" dirty="0" smtClean="0"/>
                  <a:t>5</a:t>
                </a:r>
                <a:endParaRPr kumimoji="1" lang="ja-JP" altLang="en-US" sz="2800" dirty="0"/>
              </a:p>
            </p:txBody>
          </p:sp>
        </p:grpSp>
        <p:sp>
          <p:nvSpPr>
            <p:cNvPr id="53" name="テキスト ボックス 52"/>
            <p:cNvSpPr txBox="1"/>
            <p:nvPr/>
          </p:nvSpPr>
          <p:spPr>
            <a:xfrm>
              <a:off x="3850617" y="5217026"/>
              <a:ext cx="866250" cy="62100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2800" dirty="0" smtClean="0"/>
                <a:t>－</a:t>
              </a:r>
              <a:r>
                <a:rPr kumimoji="1" lang="en-US" altLang="ja-JP" sz="2800" dirty="0" smtClean="0"/>
                <a:t>5</a:t>
              </a:r>
              <a:endParaRPr kumimoji="1" lang="ja-JP" altLang="en-US" sz="2800" dirty="0"/>
            </a:p>
          </p:txBody>
        </p:sp>
      </p:grpSp>
      <p:sp>
        <p:nvSpPr>
          <p:cNvPr id="1037" name="正方形/長方形 1036"/>
          <p:cNvSpPr/>
          <p:nvPr/>
        </p:nvSpPr>
        <p:spPr>
          <a:xfrm>
            <a:off x="145448" y="854670"/>
            <a:ext cx="4552849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800" dirty="0" smtClean="0"/>
              <a:t>グラフが</a:t>
            </a:r>
            <a:r>
              <a:rPr lang="en-US" altLang="ja-JP" sz="2800" dirty="0" smtClean="0"/>
              <a:t>2</a:t>
            </a:r>
            <a:r>
              <a:rPr lang="ja-JP" altLang="en-US" sz="2800" dirty="0" smtClean="0"/>
              <a:t>点</a:t>
            </a:r>
            <a:r>
              <a:rPr lang="en-US" altLang="ja-JP" sz="2800" dirty="0" smtClean="0"/>
              <a:t>(1</a:t>
            </a:r>
            <a:r>
              <a:rPr lang="ja-JP" altLang="en-US" sz="2800" dirty="0" err="1" smtClean="0"/>
              <a:t>，</a:t>
            </a:r>
            <a:r>
              <a:rPr lang="en-US" altLang="ja-JP" sz="2800" dirty="0" smtClean="0"/>
              <a:t>2)</a:t>
            </a:r>
            <a:r>
              <a:rPr lang="ja-JP" altLang="en-US" sz="2800" dirty="0" err="1" smtClean="0"/>
              <a:t>、</a:t>
            </a:r>
            <a:r>
              <a:rPr lang="en-US" altLang="ja-JP" sz="2800" dirty="0" smtClean="0"/>
              <a:t>(5</a:t>
            </a:r>
            <a:r>
              <a:rPr lang="ja-JP" altLang="en-US" sz="2800" dirty="0" err="1" smtClean="0"/>
              <a:t>，</a:t>
            </a:r>
            <a:r>
              <a:rPr lang="ja-JP" altLang="en-US" sz="2800" dirty="0" smtClean="0"/>
              <a:t>－</a:t>
            </a:r>
            <a:r>
              <a:rPr lang="en-US" altLang="ja-JP" sz="2800" dirty="0" smtClean="0"/>
              <a:t>6)</a:t>
            </a:r>
            <a:r>
              <a:rPr lang="ja-JP" altLang="en-US" sz="2800" dirty="0" smtClean="0"/>
              <a:t>を</a:t>
            </a:r>
            <a:endParaRPr lang="en-US" altLang="ja-JP" sz="2800" dirty="0" smtClean="0"/>
          </a:p>
          <a:p>
            <a:r>
              <a:rPr lang="ja-JP" altLang="en-US" sz="2800" dirty="0" smtClean="0"/>
              <a:t>通る一次関数の式</a:t>
            </a:r>
            <a:endParaRPr lang="ja-JP" altLang="en-US" sz="2800" dirty="0"/>
          </a:p>
        </p:txBody>
      </p:sp>
      <p:sp>
        <p:nvSpPr>
          <p:cNvPr id="151" name="正方形/長方形 150"/>
          <p:cNvSpPr/>
          <p:nvPr/>
        </p:nvSpPr>
        <p:spPr>
          <a:xfrm>
            <a:off x="145448" y="149310"/>
            <a:ext cx="428033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3200" dirty="0" smtClean="0"/>
              <a:t>2</a:t>
            </a:r>
            <a:r>
              <a:rPr lang="ja-JP" altLang="en-US" sz="3200" dirty="0" smtClean="0"/>
              <a:t>点の座標がわかるとき</a:t>
            </a:r>
            <a:endParaRPr lang="ja-JP" altLang="en-US" sz="3200" dirty="0"/>
          </a:p>
        </p:txBody>
      </p:sp>
      <p:cxnSp>
        <p:nvCxnSpPr>
          <p:cNvPr id="75" name="直線コネクタ 74"/>
          <p:cNvCxnSpPr/>
          <p:nvPr/>
        </p:nvCxnSpPr>
        <p:spPr>
          <a:xfrm>
            <a:off x="4860032" y="485839"/>
            <a:ext cx="3384376" cy="620530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正方形/長方形 106"/>
          <p:cNvSpPr/>
          <p:nvPr/>
        </p:nvSpPr>
        <p:spPr>
          <a:xfrm>
            <a:off x="115239" y="4919085"/>
            <a:ext cx="4613619" cy="181588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ja-JP" altLang="en-US" sz="2800" dirty="0" smtClean="0"/>
              <a:t>問</a:t>
            </a:r>
            <a:r>
              <a:rPr lang="en-US" altLang="ja-JP" sz="2800" dirty="0" smtClean="0"/>
              <a:t>5</a:t>
            </a:r>
            <a:r>
              <a:rPr lang="ja-JP" altLang="en-US" sz="2800" dirty="0" smtClean="0"/>
              <a:t>　</a:t>
            </a:r>
            <a:r>
              <a:rPr lang="ja-JP" altLang="en-US" sz="2800" dirty="0" err="1" smtClean="0"/>
              <a:t>ｙ</a:t>
            </a:r>
            <a:r>
              <a:rPr lang="ja-JP" altLang="en-US" sz="2800" dirty="0" smtClean="0"/>
              <a:t>はｘの一次関数でがｘ＝－</a:t>
            </a:r>
            <a:r>
              <a:rPr lang="en-US" altLang="ja-JP" sz="2800" dirty="0" smtClean="0"/>
              <a:t>2</a:t>
            </a:r>
            <a:r>
              <a:rPr lang="ja-JP" altLang="en-US" sz="2800" dirty="0" smtClean="0"/>
              <a:t>のときｙ＝－</a:t>
            </a:r>
            <a:r>
              <a:rPr lang="en-US" altLang="ja-JP" sz="2800" dirty="0" smtClean="0"/>
              <a:t>1</a:t>
            </a:r>
            <a:r>
              <a:rPr lang="ja-JP" altLang="en-US" sz="2800" dirty="0" err="1" smtClean="0"/>
              <a:t>、</a:t>
            </a:r>
            <a:r>
              <a:rPr lang="ja-JP" altLang="en-US" sz="2800" dirty="0" smtClean="0"/>
              <a:t>ｘ</a:t>
            </a:r>
            <a:r>
              <a:rPr lang="ja-JP" altLang="en-US" sz="2800" dirty="0"/>
              <a:t>＝</a:t>
            </a:r>
            <a:r>
              <a:rPr lang="en-US" altLang="ja-JP" sz="2800" dirty="0" smtClean="0"/>
              <a:t>4</a:t>
            </a:r>
            <a:r>
              <a:rPr lang="ja-JP" altLang="en-US" sz="2800" dirty="0" smtClean="0"/>
              <a:t>のときｙ＝</a:t>
            </a:r>
            <a:r>
              <a:rPr lang="en-US" altLang="ja-JP" sz="2800" dirty="0" smtClean="0"/>
              <a:t>8</a:t>
            </a:r>
            <a:r>
              <a:rPr lang="ja-JP" altLang="en-US" sz="2800" dirty="0" smtClean="0"/>
              <a:t>となります。この一次関数の式を求めなさい。</a:t>
            </a:r>
            <a:endParaRPr lang="ja-JP" altLang="en-US" sz="2800" dirty="0"/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5937892" y="2198693"/>
            <a:ext cx="113204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(</a:t>
            </a:r>
            <a:r>
              <a:rPr kumimoji="1" lang="ja-JP" altLang="en-US" sz="2800" dirty="0" smtClean="0"/>
              <a:t>１，２</a:t>
            </a:r>
            <a:r>
              <a:rPr kumimoji="1" lang="en-US" altLang="ja-JP" sz="2800" dirty="0" smtClean="0"/>
              <a:t>)</a:t>
            </a:r>
            <a:endParaRPr kumimoji="1" lang="ja-JP" altLang="en-US" sz="2800" dirty="0"/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6454100" y="5953635"/>
            <a:ext cx="14911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(</a:t>
            </a:r>
            <a:r>
              <a:rPr kumimoji="1" lang="ja-JP" altLang="en-US" sz="2800" dirty="0" smtClean="0"/>
              <a:t>５，－６</a:t>
            </a:r>
            <a:r>
              <a:rPr kumimoji="1" lang="en-US" altLang="ja-JP" sz="2800" dirty="0" smtClean="0"/>
              <a:t>)</a:t>
            </a:r>
            <a:endParaRPr kumimoji="1" lang="ja-JP" altLang="en-US" sz="2800" dirty="0"/>
          </a:p>
        </p:txBody>
      </p:sp>
      <p:sp>
        <p:nvSpPr>
          <p:cNvPr id="43" name="フローチャート : 結合子 42"/>
          <p:cNvSpPr/>
          <p:nvPr/>
        </p:nvSpPr>
        <p:spPr>
          <a:xfrm flipH="1" flipV="1">
            <a:off x="6075876" y="2778979"/>
            <a:ext cx="91440" cy="96876"/>
          </a:xfrm>
          <a:prstGeom prst="flowChartConnector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フローチャート : 結合子 43"/>
          <p:cNvSpPr/>
          <p:nvPr/>
        </p:nvSpPr>
        <p:spPr>
          <a:xfrm flipH="1" flipV="1">
            <a:off x="7765346" y="5856759"/>
            <a:ext cx="91440" cy="96876"/>
          </a:xfrm>
          <a:prstGeom prst="flowChartConnector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45" name="直線矢印コネクタ 44"/>
          <p:cNvCxnSpPr>
            <a:stCxn id="43" idx="2"/>
          </p:cNvCxnSpPr>
          <p:nvPr/>
        </p:nvCxnSpPr>
        <p:spPr>
          <a:xfrm>
            <a:off x="6167316" y="2827417"/>
            <a:ext cx="1689470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直線矢印コネクタ 48"/>
          <p:cNvCxnSpPr/>
          <p:nvPr/>
        </p:nvCxnSpPr>
        <p:spPr>
          <a:xfrm flipH="1">
            <a:off x="7799740" y="2846023"/>
            <a:ext cx="5102" cy="3001972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正方形/長方形 20"/>
          <p:cNvSpPr/>
          <p:nvPr/>
        </p:nvSpPr>
        <p:spPr>
          <a:xfrm>
            <a:off x="5937892" y="3517265"/>
            <a:ext cx="36740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800" dirty="0" smtClean="0"/>
              <a:t>1</a:t>
            </a:r>
            <a:endParaRPr lang="ja-JP" altLang="en-US" sz="2800" dirty="0"/>
          </a:p>
        </p:txBody>
      </p:sp>
      <p:sp>
        <p:nvSpPr>
          <p:cNvPr id="54" name="正方形/長方形 53"/>
          <p:cNvSpPr/>
          <p:nvPr/>
        </p:nvSpPr>
        <p:spPr>
          <a:xfrm>
            <a:off x="4980690" y="5646077"/>
            <a:ext cx="72648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800" dirty="0" smtClean="0"/>
              <a:t>－</a:t>
            </a:r>
            <a:r>
              <a:rPr lang="en-US" altLang="ja-JP" sz="2800" dirty="0" smtClean="0"/>
              <a:t>6</a:t>
            </a:r>
            <a:endParaRPr lang="ja-JP" altLang="en-US" sz="2800" dirty="0"/>
          </a:p>
        </p:txBody>
      </p:sp>
      <p:sp>
        <p:nvSpPr>
          <p:cNvPr id="55" name="正方形/長方形 54"/>
          <p:cNvSpPr/>
          <p:nvPr/>
        </p:nvSpPr>
        <p:spPr>
          <a:xfrm>
            <a:off x="5348649" y="2565807"/>
            <a:ext cx="36740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800" dirty="0"/>
              <a:t>2</a:t>
            </a:r>
            <a:endParaRPr lang="ja-JP" altLang="en-US" sz="2800" dirty="0"/>
          </a:p>
        </p:txBody>
      </p:sp>
      <p:cxnSp>
        <p:nvCxnSpPr>
          <p:cNvPr id="4" name="直線コネクタ 3"/>
          <p:cNvCxnSpPr>
            <a:endCxn id="43" idx="0"/>
          </p:cNvCxnSpPr>
          <p:nvPr/>
        </p:nvCxnSpPr>
        <p:spPr>
          <a:xfrm flipV="1">
            <a:off x="6121596" y="2875855"/>
            <a:ext cx="0" cy="712635"/>
          </a:xfrm>
          <a:prstGeom prst="line">
            <a:avLst/>
          </a:prstGeom>
          <a:ln w="28575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直線コネクタ 36"/>
          <p:cNvCxnSpPr>
            <a:stCxn id="54" idx="3"/>
          </p:cNvCxnSpPr>
          <p:nvPr/>
        </p:nvCxnSpPr>
        <p:spPr>
          <a:xfrm flipV="1">
            <a:off x="5707171" y="5905198"/>
            <a:ext cx="2149615" cy="2489"/>
          </a:xfrm>
          <a:prstGeom prst="line">
            <a:avLst/>
          </a:prstGeom>
          <a:ln w="28575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直線コネクタ 39"/>
          <p:cNvCxnSpPr/>
          <p:nvPr/>
        </p:nvCxnSpPr>
        <p:spPr>
          <a:xfrm>
            <a:off x="5749279" y="2827417"/>
            <a:ext cx="355013" cy="0"/>
          </a:xfrm>
          <a:prstGeom prst="line">
            <a:avLst/>
          </a:prstGeom>
          <a:ln w="28575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正方形/長方形 45"/>
          <p:cNvSpPr/>
          <p:nvPr/>
        </p:nvSpPr>
        <p:spPr>
          <a:xfrm>
            <a:off x="84678" y="1780977"/>
            <a:ext cx="4764446" cy="30469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3200" dirty="0" smtClean="0">
                <a:solidFill>
                  <a:schemeClr val="tx1"/>
                </a:solidFill>
              </a:rPr>
              <a:t>ｙ＝ａｘ＋ｂで、</a:t>
            </a:r>
            <a:endParaRPr lang="en-US" altLang="ja-JP" sz="3200" dirty="0" smtClean="0">
              <a:solidFill>
                <a:schemeClr val="tx1"/>
              </a:solidFill>
            </a:endParaRPr>
          </a:p>
          <a:p>
            <a:r>
              <a:rPr lang="ja-JP" altLang="en-US" sz="3200" dirty="0" smtClean="0">
                <a:solidFill>
                  <a:schemeClr val="tx1"/>
                </a:solidFill>
              </a:rPr>
              <a:t>ｘ＝</a:t>
            </a:r>
            <a:r>
              <a:rPr lang="en-US" altLang="ja-JP" sz="3200" dirty="0" smtClean="0">
                <a:solidFill>
                  <a:schemeClr val="tx1"/>
                </a:solidFill>
              </a:rPr>
              <a:t>1</a:t>
            </a:r>
            <a:r>
              <a:rPr lang="ja-JP" altLang="en-US" sz="3200" dirty="0" smtClean="0">
                <a:solidFill>
                  <a:schemeClr val="tx1"/>
                </a:solidFill>
              </a:rPr>
              <a:t>のときｙ＝</a:t>
            </a:r>
            <a:r>
              <a:rPr lang="en-US" altLang="ja-JP" sz="3200" dirty="0" smtClean="0">
                <a:solidFill>
                  <a:schemeClr val="tx1"/>
                </a:solidFill>
              </a:rPr>
              <a:t>2</a:t>
            </a:r>
            <a:r>
              <a:rPr lang="ja-JP" altLang="en-US" sz="3200" dirty="0" err="1" smtClean="0">
                <a:solidFill>
                  <a:schemeClr val="tx1"/>
                </a:solidFill>
              </a:rPr>
              <a:t>なの</a:t>
            </a:r>
            <a:r>
              <a:rPr lang="ja-JP" altLang="en-US" sz="3200" dirty="0" smtClean="0">
                <a:solidFill>
                  <a:schemeClr val="tx1"/>
                </a:solidFill>
              </a:rPr>
              <a:t>で</a:t>
            </a:r>
            <a:endParaRPr lang="en-US" altLang="ja-JP" sz="3200" dirty="0" smtClean="0">
              <a:solidFill>
                <a:schemeClr val="tx1"/>
              </a:solidFill>
            </a:endParaRPr>
          </a:p>
          <a:p>
            <a:r>
              <a:rPr lang="en-US" altLang="ja-JP" sz="3200" dirty="0">
                <a:solidFill>
                  <a:srgbClr val="FF0000"/>
                </a:solidFill>
              </a:rPr>
              <a:t>2</a:t>
            </a:r>
            <a:r>
              <a:rPr lang="ja-JP" altLang="en-US" sz="3200" dirty="0" smtClean="0">
                <a:solidFill>
                  <a:srgbClr val="FF0000"/>
                </a:solidFill>
              </a:rPr>
              <a:t>＝ａ＋</a:t>
            </a:r>
            <a:r>
              <a:rPr lang="ja-JP" altLang="en-US" sz="3200" dirty="0" err="1" smtClean="0">
                <a:solidFill>
                  <a:srgbClr val="FF0000"/>
                </a:solidFill>
              </a:rPr>
              <a:t>ｂ</a:t>
            </a:r>
            <a:endParaRPr lang="en-US" altLang="ja-JP" sz="3200" dirty="0" smtClean="0">
              <a:solidFill>
                <a:srgbClr val="FF0000"/>
              </a:solidFill>
            </a:endParaRPr>
          </a:p>
          <a:p>
            <a:r>
              <a:rPr lang="ja-JP" altLang="en-US" sz="3200" dirty="0"/>
              <a:t>ｘ</a:t>
            </a:r>
            <a:r>
              <a:rPr lang="ja-JP" altLang="en-US" sz="3200" dirty="0" smtClean="0"/>
              <a:t>＝</a:t>
            </a:r>
            <a:r>
              <a:rPr lang="en-US" altLang="ja-JP" sz="3200" dirty="0" smtClean="0"/>
              <a:t>5</a:t>
            </a:r>
            <a:r>
              <a:rPr lang="ja-JP" altLang="en-US" sz="3200" dirty="0" smtClean="0"/>
              <a:t>のときｙ＝－</a:t>
            </a:r>
            <a:r>
              <a:rPr lang="en-US" altLang="ja-JP" sz="3200" dirty="0" smtClean="0"/>
              <a:t>6</a:t>
            </a:r>
            <a:r>
              <a:rPr lang="ja-JP" altLang="en-US" sz="3200" dirty="0" err="1" smtClean="0"/>
              <a:t>なの</a:t>
            </a:r>
            <a:r>
              <a:rPr lang="ja-JP" altLang="en-US" sz="3200" dirty="0" smtClean="0"/>
              <a:t>で</a:t>
            </a:r>
            <a:endParaRPr lang="en-US" altLang="ja-JP" sz="3200" dirty="0" smtClean="0"/>
          </a:p>
          <a:p>
            <a:r>
              <a:rPr lang="ja-JP" altLang="en-US" sz="3200" dirty="0">
                <a:solidFill>
                  <a:srgbClr val="FF0000"/>
                </a:solidFill>
              </a:rPr>
              <a:t>－</a:t>
            </a:r>
            <a:r>
              <a:rPr lang="en-US" altLang="ja-JP" sz="3200" dirty="0" smtClean="0">
                <a:solidFill>
                  <a:srgbClr val="FF0000"/>
                </a:solidFill>
              </a:rPr>
              <a:t>6</a:t>
            </a:r>
            <a:r>
              <a:rPr lang="ja-JP" altLang="en-US" sz="3200" dirty="0" smtClean="0">
                <a:solidFill>
                  <a:srgbClr val="FF0000"/>
                </a:solidFill>
              </a:rPr>
              <a:t>＝</a:t>
            </a:r>
            <a:r>
              <a:rPr lang="en-US" altLang="ja-JP" sz="3200" dirty="0" smtClean="0">
                <a:solidFill>
                  <a:srgbClr val="FF0000"/>
                </a:solidFill>
              </a:rPr>
              <a:t>5</a:t>
            </a:r>
            <a:r>
              <a:rPr lang="ja-JP" altLang="en-US" sz="3200" dirty="0" smtClean="0">
                <a:solidFill>
                  <a:srgbClr val="FF0000"/>
                </a:solidFill>
              </a:rPr>
              <a:t>ａ＋</a:t>
            </a:r>
            <a:r>
              <a:rPr lang="ja-JP" altLang="en-US" sz="3200" dirty="0" err="1" smtClean="0">
                <a:solidFill>
                  <a:srgbClr val="FF0000"/>
                </a:solidFill>
              </a:rPr>
              <a:t>ｂ</a:t>
            </a:r>
            <a:endParaRPr lang="en-US" altLang="ja-JP" sz="3200" dirty="0" smtClean="0">
              <a:solidFill>
                <a:srgbClr val="FF0000"/>
              </a:solidFill>
            </a:endParaRPr>
          </a:p>
          <a:p>
            <a:r>
              <a:rPr lang="ja-JP" altLang="en-US" sz="3200" dirty="0"/>
              <a:t>この連立方程式を求める。</a:t>
            </a:r>
            <a:endParaRPr lang="ja-JP" altLang="en-US" sz="3200" dirty="0"/>
          </a:p>
        </p:txBody>
      </p:sp>
      <p:sp>
        <p:nvSpPr>
          <p:cNvPr id="32" name="正方形/長方形 31"/>
          <p:cNvSpPr/>
          <p:nvPr/>
        </p:nvSpPr>
        <p:spPr>
          <a:xfrm>
            <a:off x="7308365" y="193451"/>
            <a:ext cx="1210588" cy="707886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r>
              <a:rPr lang="ja-JP" altLang="en-US" sz="4000" dirty="0" smtClean="0"/>
              <a:t>別解</a:t>
            </a:r>
            <a:endParaRPr lang="ja-JP" altLang="en-US" sz="4000" dirty="0"/>
          </a:p>
        </p:txBody>
      </p:sp>
    </p:spTree>
    <p:extLst>
      <p:ext uri="{BB962C8B-B14F-4D97-AF65-F5344CB8AC3E}">
        <p14:creationId xmlns:p14="http://schemas.microsoft.com/office/powerpoint/2010/main" val="475060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7" grpId="0"/>
      <p:bldP spid="107" grpId="0" animBg="1"/>
      <p:bldP spid="41" grpId="0"/>
      <p:bldP spid="42" grpId="0"/>
      <p:bldP spid="43" grpId="0" animBg="1"/>
      <p:bldP spid="44" grpId="0" animBg="1"/>
      <p:bldP spid="46" grpId="0"/>
    </p:bld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2171</TotalTime>
  <Words>391</Words>
  <Application>Microsoft Office PowerPoint</Application>
  <PresentationFormat>画面に合わせる (4:3)</PresentationFormat>
  <Paragraphs>103</Paragraphs>
  <Slides>5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6" baseType="lpstr">
      <vt:lpstr>Office ​​テーマ</vt:lpstr>
      <vt:lpstr>一次関数のグラフ(式を求めること)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一次関数</dc:title>
  <dc:creator>teacher</dc:creator>
  <cp:lastModifiedBy>teacher</cp:lastModifiedBy>
  <cp:revision>95</cp:revision>
  <dcterms:created xsi:type="dcterms:W3CDTF">2013-07-01T05:47:01Z</dcterms:created>
  <dcterms:modified xsi:type="dcterms:W3CDTF">2013-09-23T23:10:06Z</dcterms:modified>
</cp:coreProperties>
</file>