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76" r:id="rId3"/>
    <p:sldId id="278" r:id="rId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D50E4-13CF-4DD5-8DC7-1E17F8414E17}" type="datetimeFigureOut">
              <a:rPr kumimoji="1" lang="ja-JP" altLang="en-US" smtClean="0"/>
              <a:t>2013/5/13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380CF6-7A83-42BA-8123-084EDDEFC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6943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380CF6-7A83-42BA-8123-084EDDEFC5CC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4323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9CC8B-8118-4EE2-AFA2-B80F96CC6B8B}" type="datetimeFigureOut">
              <a:rPr kumimoji="1" lang="ja-JP" altLang="en-US" smtClean="0"/>
              <a:t>2013/5/13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F72A-07C1-465E-A541-2C227B2447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3351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9CC8B-8118-4EE2-AFA2-B80F96CC6B8B}" type="datetimeFigureOut">
              <a:rPr kumimoji="1" lang="ja-JP" altLang="en-US" smtClean="0"/>
              <a:t>2013/5/13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F72A-07C1-465E-A541-2C227B2447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9320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9CC8B-8118-4EE2-AFA2-B80F96CC6B8B}" type="datetimeFigureOut">
              <a:rPr kumimoji="1" lang="ja-JP" altLang="en-US" smtClean="0"/>
              <a:t>2013/5/13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F72A-07C1-465E-A541-2C227B2447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958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9CC8B-8118-4EE2-AFA2-B80F96CC6B8B}" type="datetimeFigureOut">
              <a:rPr kumimoji="1" lang="ja-JP" altLang="en-US" smtClean="0"/>
              <a:t>2013/5/13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F72A-07C1-465E-A541-2C227B2447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8163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9CC8B-8118-4EE2-AFA2-B80F96CC6B8B}" type="datetimeFigureOut">
              <a:rPr kumimoji="1" lang="ja-JP" altLang="en-US" smtClean="0"/>
              <a:t>2013/5/13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F72A-07C1-465E-A541-2C227B2447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5621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9CC8B-8118-4EE2-AFA2-B80F96CC6B8B}" type="datetimeFigureOut">
              <a:rPr kumimoji="1" lang="ja-JP" altLang="en-US" smtClean="0"/>
              <a:t>2013/5/13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F72A-07C1-465E-A541-2C227B2447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7530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9CC8B-8118-4EE2-AFA2-B80F96CC6B8B}" type="datetimeFigureOut">
              <a:rPr kumimoji="1" lang="ja-JP" altLang="en-US" smtClean="0"/>
              <a:t>2013/5/13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F72A-07C1-465E-A541-2C227B2447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50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9CC8B-8118-4EE2-AFA2-B80F96CC6B8B}" type="datetimeFigureOut">
              <a:rPr kumimoji="1" lang="ja-JP" altLang="en-US" smtClean="0"/>
              <a:t>2013/5/13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F72A-07C1-465E-A541-2C227B2447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171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9CC8B-8118-4EE2-AFA2-B80F96CC6B8B}" type="datetimeFigureOut">
              <a:rPr kumimoji="1" lang="ja-JP" altLang="en-US" smtClean="0"/>
              <a:t>2013/5/13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F72A-07C1-465E-A541-2C227B2447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2759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9CC8B-8118-4EE2-AFA2-B80F96CC6B8B}" type="datetimeFigureOut">
              <a:rPr kumimoji="1" lang="ja-JP" altLang="en-US" smtClean="0"/>
              <a:t>2013/5/13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F72A-07C1-465E-A541-2C227B2447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1431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9CC8B-8118-4EE2-AFA2-B80F96CC6B8B}" type="datetimeFigureOut">
              <a:rPr kumimoji="1" lang="ja-JP" altLang="en-US" smtClean="0"/>
              <a:t>2013/5/13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F72A-07C1-465E-A541-2C227B2447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6649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9CC8B-8118-4EE2-AFA2-B80F96CC6B8B}" type="datetimeFigureOut">
              <a:rPr kumimoji="1" lang="ja-JP" altLang="en-US" smtClean="0"/>
              <a:t>2013/5/13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AF72A-07C1-465E-A541-2C227B2447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2714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5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1470025"/>
          </a:xfrm>
        </p:spPr>
        <p:txBody>
          <a:bodyPr>
            <a:normAutofit/>
          </a:bodyPr>
          <a:lstStyle/>
          <a:p>
            <a:r>
              <a:rPr kumimoji="1" lang="ja-JP" altLang="en-US" sz="5400" dirty="0" smtClean="0">
                <a:ea typeface="ＤＦ平成明朝体W7" pitchFamily="1" charset="-128"/>
              </a:rPr>
              <a:t>等式の変形</a:t>
            </a:r>
            <a:endParaRPr kumimoji="1" lang="ja-JP" altLang="en-US" sz="5400" dirty="0">
              <a:ea typeface="ＤＦ平成明朝体W7" pitchFamily="1" charset="-128"/>
            </a:endParaRP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AutoShape 2" descr="data:image/jpeg;base64,/9j/4AAQSkZJRgABAQAAAQABAAD/2wCEAAkGBhAQEBAQEBEVEBAQFRYTFRgSEBYUFRIVFxUVFBYTFBQYHCYgGB0kGhwYHzAgIzMsLDIsFx4xNTEqNSsrLikBCQoKDgwOGg8PGiwkHyQrNTU1NSkpLCkuMCkpLSwsLTAsNC41NSksLy0sLDAtLDUsLDQ1LCk2LywsKSkpLCw0Nf/AABEIAIkAtwMBIgACEQEDEQH/xAAbAAEAAQUBAAAAAAAAAAAAAAAAAwECBAUHBv/EADQQAAEDAgMGBAQGAwEAAAAAAAEAAhEDIQQSMQUTIkFRcQZhgZEyobHBFCNCUnKCB8LwM//EABoBAQACAwEAAAAAAAAAAAAAAAACAwEEBQb/xAAiEQEAAgICAgIDAQAAAAAAAAAAAQIDERIhBDEygQVBYRP/2gAMAwEAAhEDEQA/AO4oiICjrV2sEnsABJJ6ADVSKOo8AsESSSBpaxMoLPxVyMruGOXMicsdYVuL2hTotDqjsgPUE8ibwDFgqUsS4uAgQS8+cNIaPUkyte/atLEcDQ/9QGak4BwIIkE8lTmycK++0qxuW1di6YDSXtAeQGkuADidA0858lKtK/DN3VJryAKW7MyB/wCeUi7tJIC2uGxAqND2zDriRCxiy85mC1dJURc+xmzsSdtsqijizggWZ4ru3bq3H+a1m9gUhLMzYEkTlIBnbx0i+9zrpCXQURFWyIiICIiAiIgIiICIiAiIgIiICIiCynJDS4AOi/ODF4UFfDgAFto5co6LKUWJByOgZjFhMSe6ry1i1ZSrOpY1NrnTl1aeduU/dZoWvwgqb2chaxzL5os5pGWIPMOdP8BdbFV+PXVds3nciIrTUE5Zubgde3VbCC5FTMJjmqoCIiAiIgIiICIiAiIgIiICIiAiIgIio5wAk2A6oLalZrficG9yB9VVlQOEggjyMrWsoudWdngNDb/mEOec0ggD4WgWtqT5LGwTXfiX5Mwa0gOBkgsy8Lsx+KT6jRBu3skR9DCge0gQ8Z2dQDmHcC57hZKIMRzNCfzG8nA8bRraNeWl+6vZWIEnjb+4C/8AZoH09grnUIuzhOscndx9wrWRmvwP6TZ/n5/VBODNxoqqjnAAk2Avda+ttCpvN2ynfLnGbmJynmBYxzniFkGxRahm3C1+7qsymYJB0nSRe0ea26AiIgIiICIiAiIgIiICIiAoK5zEM5fE7sNAe5+hUznAAk2AWIWyIIvVMkHkwRYjtA/sgvaQWl74LTxCRIDYsY7X9VLh2w0cIb5ARHkrKvE4N5Did/qPcT/VToCIiArX0w4QRIVyIIcRTJZAvEGP3QQYv1iL9VgYfFbzEOeeFlNpptmxe4uDnu1sBlaB/byW1UD8GwkmIJ1IJBPeEHnMbTmo9jRmL3lwIM5swFj0iI7BenosytaOgA9grKWEY0yG8R56n3UyAiIgIvE+MfFdSi/d0nZY1tK1ewfGeJdVax7g4E8wtC3n4q5P80uM626UitpukA9Vct9EREQEREBERBBiLwz92v8AEa+9h6qlN446hsNB/FsyfefYKOSWlws6qYb1DbwfQS7ueSkc0EtYBwthx8o+Ee4n+vZBfh2ECTZzjJ8vL0ED0UqIgIiICIiAiIgIiICIhQcY8TVy/FVieTiFP4Owe9xlJp0EuPYCYWN4hZGJq/yP1XpP8ZbOJqVa5FmNyDubn5fVeTxUnJ5Wv6vnqr3hrkOI/SCxvYmffVnv3U7HgiRcLH/DuJk2GcuIH6ogM9LA90wdJzfiEcLecwZeSPmF6xQykREBERAVlWmHAtOh18x0+yvUdXEsZGZzWzpmcBPaUFd3xZuggeXU/T280p04nmXGT/3aFSliGPnI5ro1yuBj2UiAiIgIsbEY9jLXc7o0SfXooRtdpIblc0nTOA0e8oM9FBmqHk0d3E/YKOs6oOdjzAaAPKXO+xQZaoXAa2WudUP6njy/OiPRjWz6o1o1hp8xSqVJ5fFzQZxxDJAzCTpcXUiwWB/IOHTK2m0H+Ukn5SpqNA6vLpBtx2js0NB9QgyFQlVUONqZabz0afosTOo2OPeInzXeepJ+ZXUfC2ztxhKLIhxaHOtHE65lcypUPxGNp0zo97Qe0yfkuxALjfjabyXyfSy/qIY9Cu4mDoc50jRwA+SrQrOOUHm0kyIOoA7WKyEXaViIiAiIg8Z/krxDiMMyhSw5yOxBeC4fEA0Ns3oTm1FxFuq5ntnZLqdKg+pU3m9aXAEHg0EAFdZ8eeGHY6g3dECvQJfTkxmkcTJNhMC/Vo5Llu3m4xzm0qzKhdS4MoYXNECTlc2QepglcvyonlMz6/TpeNMcYiPtn/442zQweIq1K793TfTyAhjnAuDmkAhgPKbrr2zNq0cTTFWg8VKZkSJEEaggwQfIrhez/CmOxGXd4eoWv0cW5Wd8zoC7H4P8NjAYYUSQ6o4l9QiYLyALTyAAHLSVZ4dr6466Q8uKfLfbeIiLoNBqcRRdvKWaG06bnVM8Euc4yA0R8NjcnWwA1Kx8cX4lwFNpyt5m3qf+66rfIgi/DghocSYEfERPcA39UbhKY0Y32ClRBa1gGgA7BXIiAiIgLWeIa+Wg4DV1ls1qts080AgwqsvwnTMPE+CNmmpjXVD8NET6mw+66WvI+G8E6hiqgAJZVaDMGxBPP1V/ijxw7AVXMqUA5pourUSK3FXc19NjqLabaZIfL2xNjIv8WWn8dgnhxrHe5ZvPb1aKDBVXupsdUZuqjgC5geH5DzbmAAMdQp1toiIiAiIgLB2hharnMdTc0bttQtzTeqW5acx+kS6eeizkUbV5RqRDg8MKVOnTBkU2tYCdTlAE/JSyqrwGy/Dr2bUfiDs8tp7xwpP3tCGB4c6riqh3jqlRznw1rCIY02gkhW48dZie9ahiZe/REUGRERAREQEREBERAVCFVEFAFpdpeGhicTh69Z4fTwr97Sp7ptqmXKHOeZJgnMAAIIaZst2ilW019AiIogiIgIiICIiAiIgIiICIiAiIgIiICIiAiIgIiICIiAiIg//Z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1028" name="Picture 4" descr="C:\Users\teacher\AppData\Local\Microsoft\Windows\Temporary Internet Files\Content.IE5\EJDYMF9W\MP900390132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645024"/>
            <a:ext cx="4263098" cy="3041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teacher\AppData\Local\Microsoft\Windows\Temporary Internet Files\Content.IE5\DPDADRY1\MP900390099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411887"/>
            <a:ext cx="3456384" cy="246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63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/>
          <p:cNvGrpSpPr/>
          <p:nvPr/>
        </p:nvGrpSpPr>
        <p:grpSpPr>
          <a:xfrm>
            <a:off x="4932040" y="1556792"/>
            <a:ext cx="3672408" cy="3672408"/>
            <a:chOff x="1331640" y="764704"/>
            <a:chExt cx="5472608" cy="5256584"/>
          </a:xfrm>
          <a:solidFill>
            <a:srgbClr val="FFFF99"/>
          </a:solidFill>
        </p:grpSpPr>
        <p:sp>
          <p:nvSpPr>
            <p:cNvPr id="4" name="円/楕円 3"/>
            <p:cNvSpPr/>
            <p:nvPr/>
          </p:nvSpPr>
          <p:spPr>
            <a:xfrm>
              <a:off x="1331640" y="764704"/>
              <a:ext cx="5472608" cy="5256584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フローチャート : 結合子 4"/>
            <p:cNvSpPr/>
            <p:nvPr/>
          </p:nvSpPr>
          <p:spPr>
            <a:xfrm>
              <a:off x="4067944" y="3392996"/>
              <a:ext cx="45719" cy="45719"/>
            </a:xfrm>
            <a:prstGeom prst="flowChartConnector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テキスト ボックス 6"/>
          <p:cNvSpPr txBox="1"/>
          <p:nvPr/>
        </p:nvSpPr>
        <p:spPr>
          <a:xfrm>
            <a:off x="6389894" y="3424937"/>
            <a:ext cx="4571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O</a:t>
            </a:r>
            <a:endParaRPr kumimoji="1" lang="ja-JP" altLang="en-US" sz="3200" dirty="0"/>
          </a:p>
        </p:txBody>
      </p:sp>
      <p:sp>
        <p:nvSpPr>
          <p:cNvPr id="14" name="パイ 13"/>
          <p:cNvSpPr/>
          <p:nvPr/>
        </p:nvSpPr>
        <p:spPr>
          <a:xfrm rot="5400000">
            <a:off x="4932039" y="1556795"/>
            <a:ext cx="3672409" cy="3672408"/>
          </a:xfrm>
          <a:prstGeom prst="pie">
            <a:avLst>
              <a:gd name="adj1" fmla="val 10316762"/>
              <a:gd name="adj2" fmla="val 14814333"/>
            </a:avLst>
          </a:prstGeom>
          <a:solidFill>
            <a:schemeClr val="accent1">
              <a:alpha val="29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59274" y="188640"/>
            <a:ext cx="5276822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ea typeface="ＤＦ平成明朝体W7" pitchFamily="1" charset="-128"/>
              </a:rPr>
              <a:t>おうぎ形の弧の長さと面積</a:t>
            </a:r>
            <a:endParaRPr kumimoji="1" lang="ja-JP" altLang="en-US" sz="3200" dirty="0">
              <a:ea typeface="ＤＦ平成明朝体W7" pitchFamily="1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175519" y="1994937"/>
            <a:ext cx="4443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400" dirty="0">
                <a:solidFill>
                  <a:srgbClr val="FF0000"/>
                </a:solidFill>
              </a:rPr>
              <a:t>S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444259" y="2994559"/>
            <a:ext cx="3786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ｒ</a:t>
            </a:r>
            <a:endParaRPr kumimoji="1" lang="ja-JP" altLang="en-US" sz="40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822889" y="1412776"/>
            <a:ext cx="4427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000" dirty="0">
                <a:solidFill>
                  <a:srgbClr val="002060"/>
                </a:solidFill>
              </a:rPr>
              <a:t>ℓ</a:t>
            </a:r>
            <a:endParaRPr kumimoji="1" lang="ja-JP" altLang="en-US" sz="4000" dirty="0">
              <a:solidFill>
                <a:srgbClr val="002060"/>
              </a:solidFill>
            </a:endParaRPr>
          </a:p>
        </p:txBody>
      </p:sp>
      <p:cxnSp>
        <p:nvCxnSpPr>
          <p:cNvPr id="10" name="直線コネクタ 9"/>
          <p:cNvCxnSpPr/>
          <p:nvPr/>
        </p:nvCxnSpPr>
        <p:spPr>
          <a:xfrm flipV="1">
            <a:off x="6768244" y="2672045"/>
            <a:ext cx="1692188" cy="7209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183856" y="1141295"/>
            <a:ext cx="19239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弧の長さ</a:t>
            </a:r>
            <a:endParaRPr kumimoji="1" lang="en-US" altLang="ja-JP" sz="4800" i="1" dirty="0" smtClean="0"/>
          </a:p>
        </p:txBody>
      </p:sp>
      <p:sp>
        <p:nvSpPr>
          <p:cNvPr id="16" name="円弧 15"/>
          <p:cNvSpPr/>
          <p:nvPr/>
        </p:nvSpPr>
        <p:spPr>
          <a:xfrm rot="1612648">
            <a:off x="6199630" y="2878935"/>
            <a:ext cx="1137225" cy="1060062"/>
          </a:xfrm>
          <a:prstGeom prst="arc">
            <a:avLst>
              <a:gd name="adj1" fmla="val 14084175"/>
              <a:gd name="adj2" fmla="val 14027716"/>
            </a:avLst>
          </a:prstGeom>
          <a:solidFill>
            <a:srgbClr val="FF0000">
              <a:alpha val="29000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17530" y="3492471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面積</a:t>
            </a:r>
            <a:endParaRPr kumimoji="1" lang="ja-JP" altLang="en-US" sz="4800" i="1" dirty="0"/>
          </a:p>
        </p:txBody>
      </p:sp>
      <p:sp>
        <p:nvSpPr>
          <p:cNvPr id="15" name="円弧 14"/>
          <p:cNvSpPr/>
          <p:nvPr/>
        </p:nvSpPr>
        <p:spPr>
          <a:xfrm rot="1612648">
            <a:off x="6199630" y="2862967"/>
            <a:ext cx="1137225" cy="1060062"/>
          </a:xfrm>
          <a:prstGeom prst="arc">
            <a:avLst>
              <a:gd name="adj1" fmla="val 14084175"/>
              <a:gd name="adj2" fmla="val 18445524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/>
              <p:cNvSpPr txBox="1"/>
              <p:nvPr/>
            </p:nvSpPr>
            <p:spPr>
              <a:xfrm>
                <a:off x="804232" y="1838964"/>
                <a:ext cx="3498190" cy="12050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4800" i="1" dirty="0"/>
                  <a:t>ℓ</a:t>
                </a:r>
                <a:r>
                  <a:rPr lang="ja-JP" altLang="en-US" sz="4800" i="1" dirty="0"/>
                  <a:t>＝</a:t>
                </a:r>
                <a:r>
                  <a:rPr lang="en-US" altLang="ja-JP" sz="4800" i="1" dirty="0"/>
                  <a:t>2πr</a:t>
                </a:r>
                <a:r>
                  <a:rPr lang="en-US" altLang="ja-JP" sz="4800" i="1" dirty="0" smtClean="0"/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5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5400" b="0" i="1" smtClean="0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altLang="ja-JP" sz="5400" i="1">
                            <a:latin typeface="Cambria Math"/>
                          </a:rPr>
                          <m:t>360</m:t>
                        </m:r>
                      </m:den>
                    </m:f>
                  </m:oMath>
                </a14:m>
                <a:endParaRPr kumimoji="1" lang="ja-JP" altLang="en-US" sz="4800" i="1" dirty="0"/>
              </a:p>
            </p:txBody>
          </p:sp>
        </mc:Choice>
        <mc:Fallback xmlns="">
          <p:sp>
            <p:nvSpPr>
              <p:cNvPr id="17" name="テキスト ボックス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232" y="1838964"/>
                <a:ext cx="3498190" cy="1205010"/>
              </a:xfrm>
              <a:prstGeom prst="rect">
                <a:avLst/>
              </a:prstGeom>
              <a:blipFill rotWithShape="1">
                <a:blip r:embed="rId2"/>
                <a:stretch>
                  <a:fillRect l="-8014" t="-1523" b="-1066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/>
              <p:cNvSpPr txBox="1"/>
              <p:nvPr/>
            </p:nvSpPr>
            <p:spPr>
              <a:xfrm>
                <a:off x="821760" y="4138802"/>
                <a:ext cx="3496919" cy="12520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altLang="ja-JP" sz="4400" i="1" dirty="0"/>
                        <m:t>S</m:t>
                      </m:r>
                      <m:r>
                        <m:rPr>
                          <m:nor/>
                        </m:rPr>
                        <a:rPr lang="ja-JP" altLang="en-US" sz="4400" i="1" dirty="0"/>
                        <m:t>＝</m:t>
                      </m:r>
                      <m:r>
                        <m:rPr>
                          <m:nor/>
                        </m:rPr>
                        <a:rPr lang="en-US" altLang="ja-JP" sz="4400" i="1" dirty="0"/>
                        <m:t>π</m:t>
                      </m:r>
                      <m:sSup>
                        <m:sSupPr>
                          <m:ctrlPr>
                            <a:rPr lang="en-US" altLang="ja-JP" sz="4400" i="1"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US" altLang="ja-JP" sz="4400" i="1" dirty="0"/>
                            <m:t>r</m:t>
                          </m:r>
                        </m:e>
                        <m:sup>
                          <m:r>
                            <a:rPr lang="en-US" altLang="ja-JP" sz="4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m:rPr>
                          <m:nor/>
                        </m:rPr>
                        <a:rPr lang="en-US" altLang="ja-JP" sz="4400" i="1" dirty="0"/>
                        <m:t>×</m:t>
                      </m:r>
                      <m:f>
                        <m:fPr>
                          <m:ctrlPr>
                            <a:rPr lang="en-US" altLang="ja-JP" sz="4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ja-JP" altLang="en-US" sz="4400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altLang="ja-JP" sz="4400" i="1">
                              <a:latin typeface="Cambria Math"/>
                            </a:rPr>
                            <m:t>360</m:t>
                          </m:r>
                        </m:den>
                      </m:f>
                    </m:oMath>
                  </m:oMathPara>
                </a14:m>
                <a:endParaRPr kumimoji="1" lang="ja-JP" altLang="en-US" sz="4800" i="1" dirty="0"/>
              </a:p>
            </p:txBody>
          </p:sp>
        </mc:Choice>
        <mc:Fallback xmlns="">
          <p:sp>
            <p:nvSpPr>
              <p:cNvPr id="21" name="テキスト ボックス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760" y="4138802"/>
                <a:ext cx="3496919" cy="125200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テキスト ボックス 21"/>
          <p:cNvSpPr txBox="1"/>
          <p:nvPr/>
        </p:nvSpPr>
        <p:spPr>
          <a:xfrm>
            <a:off x="6847070" y="2421564"/>
            <a:ext cx="4299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 smtClean="0"/>
              <a:t>a</a:t>
            </a:r>
            <a:endParaRPr kumimoji="1" lang="ja-JP" alt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正方形/長方形 1"/>
              <p:cNvSpPr/>
              <p:nvPr/>
            </p:nvSpPr>
            <p:spPr>
              <a:xfrm>
                <a:off x="6886979" y="3747061"/>
                <a:ext cx="99738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i="1">
                          <a:latin typeface="Cambria Math"/>
                        </a:rPr>
                        <m:t>360°</m:t>
                      </m:r>
                    </m:oMath>
                  </m:oMathPara>
                </a14:m>
                <a:endParaRPr lang="ja-JP" altLang="en-US" sz="2800" dirty="0"/>
              </a:p>
            </p:txBody>
          </p:sp>
        </mc:Choice>
        <mc:Fallback xmlns="">
          <p:sp>
            <p:nvSpPr>
              <p:cNvPr id="2" name="正方形/長方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6979" y="3747061"/>
                <a:ext cx="997389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7802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187605" y="1496308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i="1" dirty="0" smtClean="0"/>
              <a:t>＝</a:t>
            </a:r>
            <a:endParaRPr kumimoji="1" lang="ja-JP" altLang="en-US" sz="48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2987824" y="1399527"/>
                <a:ext cx="2592590" cy="10813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ja-JP" sz="4800" i="1" dirty="0"/>
                      <m:t>2</m:t>
                    </m:r>
                    <m:r>
                      <m:rPr>
                        <m:nor/>
                      </m:rPr>
                      <a:rPr lang="en-US" altLang="ja-JP" sz="4800" i="1" dirty="0"/>
                      <m:t>πr</m:t>
                    </m:r>
                  </m:oMath>
                </a14:m>
                <a:r>
                  <a:rPr lang="en-US" altLang="ja-JP" sz="4800" i="1" dirty="0" smtClean="0"/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4800" b="0" i="1" smtClean="0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altLang="ja-JP" sz="4800" i="1">
                            <a:latin typeface="Cambria Math"/>
                          </a:rPr>
                          <m:t>360</m:t>
                        </m:r>
                      </m:den>
                    </m:f>
                  </m:oMath>
                </a14:m>
                <a:endParaRPr kumimoji="1" lang="ja-JP" altLang="en-US" sz="4800" i="1" dirty="0"/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1399527"/>
                <a:ext cx="2592590" cy="1081386"/>
              </a:xfrm>
              <a:prstGeom prst="rect">
                <a:avLst/>
              </a:prstGeom>
              <a:blipFill rotWithShape="1">
                <a:blip r:embed="rId3"/>
                <a:stretch>
                  <a:fillRect t="-9040" b="-1016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/>
              <p:cNvSpPr txBox="1"/>
              <p:nvPr/>
            </p:nvSpPr>
            <p:spPr>
              <a:xfrm>
                <a:off x="1705101" y="234693"/>
                <a:ext cx="5616624" cy="1077218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kumimoji="1" lang="ja-JP" altLang="en-US" sz="3200" dirty="0" smtClean="0">
                    <a:ea typeface="ＤＦ平成明朝体W7" pitchFamily="1" charset="-128"/>
                  </a:rPr>
                  <a:t>中心角</a:t>
                </a:r>
                <a14:m>
                  <m:oMath xmlns:m="http://schemas.openxmlformats.org/officeDocument/2006/math">
                    <m:r>
                      <a:rPr lang="ja-JP" altLang="en-US" sz="3200" i="1">
                        <a:latin typeface="Cambria Math"/>
                      </a:rPr>
                      <m:t>𝑎</m:t>
                    </m:r>
                  </m:oMath>
                </a14:m>
                <a:r>
                  <a:rPr kumimoji="1" lang="ja-JP" altLang="en-US" sz="3200" dirty="0" smtClean="0">
                    <a:ea typeface="ＤＦ平成明朝体W7" pitchFamily="1" charset="-128"/>
                  </a:rPr>
                  <a:t>を求めるには、</a:t>
                </a:r>
                <a:endParaRPr kumimoji="1" lang="en-US" altLang="ja-JP" sz="3200" dirty="0" smtClean="0">
                  <a:ea typeface="ＤＦ平成明朝体W7" pitchFamily="1" charset="-128"/>
                </a:endParaRPr>
              </a:p>
              <a:p>
                <a:r>
                  <a:rPr kumimoji="1" lang="ja-JP" altLang="en-US" sz="3200" dirty="0" smtClean="0">
                    <a:ea typeface="ＤＦ平成明朝体W7" pitchFamily="1" charset="-128"/>
                  </a:rPr>
                  <a:t>式を</a:t>
                </a:r>
                <a14:m>
                  <m:oMath xmlns:m="http://schemas.openxmlformats.org/officeDocument/2006/math">
                    <m:r>
                      <a:rPr lang="ja-JP" altLang="en-US" sz="3200" i="1">
                        <a:latin typeface="Cambria Math"/>
                      </a:rPr>
                      <m:t>𝑎</m:t>
                    </m:r>
                  </m:oMath>
                </a14:m>
                <a:r>
                  <a:rPr kumimoji="1" lang="ja-JP" altLang="en-US" sz="3200" dirty="0" smtClean="0">
                    <a:ea typeface="ＤＦ平成明朝体W7" pitchFamily="1" charset="-128"/>
                  </a:rPr>
                  <a:t>＝</a:t>
                </a:r>
                <a:r>
                  <a:rPr kumimoji="1" lang="en-US" altLang="ja-JP" sz="3200" dirty="0" smtClean="0">
                    <a:ea typeface="ＤＦ平成明朝体W7" pitchFamily="1" charset="-128"/>
                  </a:rPr>
                  <a:t>…</a:t>
                </a:r>
                <a:r>
                  <a:rPr kumimoji="1" lang="ja-JP" altLang="en-US" sz="3200" dirty="0" smtClean="0">
                    <a:ea typeface="ＤＦ平成明朝体W7" pitchFamily="1" charset="-128"/>
                  </a:rPr>
                  <a:t>に変形するとよい。</a:t>
                </a:r>
                <a:endParaRPr kumimoji="1" lang="ja-JP" altLang="en-US" sz="3200" dirty="0">
                  <a:ea typeface="ＤＦ平成明朝体W7" pitchFamily="1" charset="-128"/>
                </a:endParaRPr>
              </a:p>
            </p:txBody>
          </p:sp>
        </mc:Choice>
        <mc:Fallback xmlns=""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5101" y="234693"/>
                <a:ext cx="5616624" cy="107721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正方形/長方形 6"/>
          <p:cNvSpPr/>
          <p:nvPr/>
        </p:nvSpPr>
        <p:spPr>
          <a:xfrm>
            <a:off x="1835696" y="1534543"/>
            <a:ext cx="49404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800" i="1" dirty="0">
                <a:solidFill>
                  <a:prstClr val="black"/>
                </a:solidFill>
              </a:rPr>
              <a:t>ℓ</a:t>
            </a:r>
            <a:endParaRPr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5179453" y="2419160"/>
            <a:ext cx="39645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</a:rPr>
              <a:t>↓左辺右辺を入れ替える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884008" y="3770920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i="1" dirty="0" smtClean="0"/>
              <a:t>＝</a:t>
            </a:r>
            <a:endParaRPr kumimoji="1" lang="ja-JP" altLang="en-US" sz="48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/>
              <p:cNvSpPr txBox="1"/>
              <p:nvPr/>
            </p:nvSpPr>
            <p:spPr>
              <a:xfrm>
                <a:off x="1887275" y="3761054"/>
                <a:ext cx="210327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ja-JP" sz="4800" i="1" dirty="0"/>
                      <m:t>2</m:t>
                    </m:r>
                    <m:r>
                      <m:rPr>
                        <m:nor/>
                      </m:rPr>
                      <a:rPr lang="en-US" altLang="ja-JP" sz="4800" i="1" dirty="0"/>
                      <m:t>πr</m:t>
                    </m:r>
                  </m:oMath>
                </a14:m>
                <a:r>
                  <a:rPr lang="en-US" altLang="ja-JP" sz="4800" i="1" dirty="0" smtClean="0"/>
                  <a:t>×</a:t>
                </a:r>
                <a14:m>
                  <m:oMath xmlns:m="http://schemas.openxmlformats.org/officeDocument/2006/math">
                    <m:r>
                      <a:rPr lang="ja-JP" altLang="en-US" sz="4800" i="1">
                        <a:latin typeface="Cambria Math"/>
                      </a:rPr>
                      <m:t>𝑎</m:t>
                    </m:r>
                  </m:oMath>
                </a14:m>
                <a:endParaRPr kumimoji="1" lang="ja-JP" altLang="en-US" sz="4800" i="1" dirty="0"/>
              </a:p>
            </p:txBody>
          </p:sp>
        </mc:Choice>
        <mc:Fallback xmlns="">
          <p:sp>
            <p:nvSpPr>
              <p:cNvPr id="11" name="テキスト ボックス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7275" y="3761054"/>
                <a:ext cx="2103278" cy="830997"/>
              </a:xfrm>
              <a:prstGeom prst="rect">
                <a:avLst/>
              </a:prstGeom>
              <a:blipFill rotWithShape="1">
                <a:blip r:embed="rId5"/>
                <a:stretch>
                  <a:fillRect t="-22059" b="-3308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正方形/長方形 11"/>
          <p:cNvSpPr/>
          <p:nvPr/>
        </p:nvSpPr>
        <p:spPr>
          <a:xfrm>
            <a:off x="4751400" y="2785165"/>
            <a:ext cx="49404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800" i="1" dirty="0">
                <a:solidFill>
                  <a:prstClr val="black"/>
                </a:solidFill>
              </a:rPr>
              <a:t>ℓ</a:t>
            </a:r>
            <a:endParaRPr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884009" y="2785164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i="1" dirty="0" smtClean="0"/>
              <a:t>＝</a:t>
            </a:r>
            <a:endParaRPr kumimoji="1" lang="ja-JP" altLang="en-US" sz="48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/>
              <p:cNvSpPr txBox="1"/>
              <p:nvPr/>
            </p:nvSpPr>
            <p:spPr>
              <a:xfrm>
                <a:off x="1451480" y="2681189"/>
                <a:ext cx="2592590" cy="10813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ja-JP" sz="4800" i="1" dirty="0"/>
                      <m:t>2</m:t>
                    </m:r>
                    <m:r>
                      <m:rPr>
                        <m:nor/>
                      </m:rPr>
                      <a:rPr lang="en-US" altLang="ja-JP" sz="4800" i="1" dirty="0"/>
                      <m:t>πr</m:t>
                    </m:r>
                  </m:oMath>
                </a14:m>
                <a:r>
                  <a:rPr lang="en-US" altLang="ja-JP" sz="4800" i="1" dirty="0" smtClean="0"/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4800" b="0" i="1" smtClean="0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altLang="ja-JP" sz="4800" i="1">
                            <a:latin typeface="Cambria Math"/>
                          </a:rPr>
                          <m:t>360</m:t>
                        </m:r>
                      </m:den>
                    </m:f>
                  </m:oMath>
                </a14:m>
                <a:endParaRPr kumimoji="1" lang="ja-JP" altLang="en-US" sz="4800" i="1" dirty="0"/>
              </a:p>
            </p:txBody>
          </p:sp>
        </mc:Choice>
        <mc:Fallback xmlns="">
          <p:sp>
            <p:nvSpPr>
              <p:cNvPr id="14" name="テキスト ボックス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1480" y="2681189"/>
                <a:ext cx="2592590" cy="1081386"/>
              </a:xfrm>
              <a:prstGeom prst="rect">
                <a:avLst/>
              </a:prstGeom>
              <a:blipFill rotWithShape="1">
                <a:blip r:embed="rId6"/>
                <a:stretch>
                  <a:fillRect t="-9040" b="-1016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正方形/長方形 14"/>
          <p:cNvSpPr/>
          <p:nvPr/>
        </p:nvSpPr>
        <p:spPr>
          <a:xfrm>
            <a:off x="5837686" y="3403812"/>
            <a:ext cx="21355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</a:rPr>
              <a:t>↓両辺</a:t>
            </a:r>
            <a:r>
              <a:rPr lang="en-US" altLang="ja-JP" sz="2800" dirty="0" smtClean="0">
                <a:solidFill>
                  <a:srgbClr val="FF0000"/>
                </a:solidFill>
              </a:rPr>
              <a:t>×360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4726109" y="3822610"/>
            <a:ext cx="132440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400" i="1" dirty="0" smtClean="0">
                <a:solidFill>
                  <a:prstClr val="black"/>
                </a:solidFill>
              </a:rPr>
              <a:t>360ℓ</a:t>
            </a:r>
            <a:endParaRPr lang="ja-JP" altLang="en-US" sz="1600" dirty="0"/>
          </a:p>
        </p:txBody>
      </p:sp>
      <p:sp>
        <p:nvSpPr>
          <p:cNvPr id="17" name="正方形/長方形 16"/>
          <p:cNvSpPr/>
          <p:nvPr/>
        </p:nvSpPr>
        <p:spPr>
          <a:xfrm>
            <a:off x="5868144" y="4377108"/>
            <a:ext cx="21050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</a:rPr>
              <a:t>↓両辺</a:t>
            </a:r>
            <a:r>
              <a:rPr lang="en-US" altLang="ja-JP" sz="2800" dirty="0" smtClean="0">
                <a:solidFill>
                  <a:srgbClr val="FF0000"/>
                </a:solidFill>
              </a:rPr>
              <a:t>÷2π</a:t>
            </a:r>
            <a:r>
              <a:rPr lang="ja-JP" altLang="en-US" sz="2800" dirty="0" smtClean="0">
                <a:solidFill>
                  <a:srgbClr val="FF0000"/>
                </a:solidFill>
              </a:rPr>
              <a:t>ｒ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/>
              <p:cNvSpPr txBox="1"/>
              <p:nvPr/>
            </p:nvSpPr>
            <p:spPr>
              <a:xfrm>
                <a:off x="3306418" y="4824418"/>
                <a:ext cx="684135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ja-JP" altLang="en-US" sz="4800" i="1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kumimoji="1" lang="ja-JP" altLang="en-US" sz="4800" i="1" dirty="0"/>
              </a:p>
            </p:txBody>
          </p:sp>
        </mc:Choice>
        <mc:Fallback xmlns="">
          <p:sp>
            <p:nvSpPr>
              <p:cNvPr id="18" name="テキスト ボックス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6418" y="4824418"/>
                <a:ext cx="684135" cy="83099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テキスト ボックス 18"/>
          <p:cNvSpPr txBox="1"/>
          <p:nvPr/>
        </p:nvSpPr>
        <p:spPr>
          <a:xfrm>
            <a:off x="3884009" y="4824419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i="1" dirty="0" smtClean="0"/>
              <a:t>＝</a:t>
            </a:r>
            <a:endParaRPr kumimoji="1" lang="ja-JP" altLang="en-US" sz="4800" i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正方形/長方形 19"/>
              <p:cNvSpPr/>
              <p:nvPr/>
            </p:nvSpPr>
            <p:spPr>
              <a:xfrm>
                <a:off x="4718474" y="4638718"/>
                <a:ext cx="1417376" cy="12598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sz="4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ja-JP" sz="4000" i="1">
                              <a:latin typeface="Cambria Math"/>
                            </a:rPr>
                            <m:t>180</m:t>
                          </m:r>
                          <m:r>
                            <a:rPr lang="en-US" altLang="ja-JP" sz="4000" b="0" i="1" smtClean="0">
                              <a:latin typeface="Cambria Math"/>
                            </a:rPr>
                            <m:t>ℓ</m:t>
                          </m:r>
                        </m:num>
                        <m:den>
                          <m:r>
                            <a:rPr lang="en-US" altLang="ja-JP" sz="4000" i="1" smtClean="0">
                              <a:latin typeface="Cambria Math"/>
                            </a:rPr>
                            <m:t>𝜋</m:t>
                          </m:r>
                          <m:r>
                            <a:rPr lang="en-US" altLang="ja-JP" sz="4000" i="1" smtClean="0">
                              <a:latin typeface="Cambria Math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ja-JP" altLang="en-US" sz="4000" i="1" dirty="0"/>
              </a:p>
            </p:txBody>
          </p:sp>
        </mc:Choice>
        <mc:Fallback>
          <p:sp>
            <p:nvSpPr>
              <p:cNvPr id="20" name="正方形/長方形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8474" y="4638718"/>
                <a:ext cx="1417376" cy="12598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/>
              <p:cNvSpPr txBox="1"/>
              <p:nvPr/>
            </p:nvSpPr>
            <p:spPr>
              <a:xfrm>
                <a:off x="6012160" y="5901267"/>
                <a:ext cx="2984117" cy="693716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ja-JP" altLang="en-US" sz="4000" i="1">
                        <a:latin typeface="Cambria Math"/>
                      </a:rPr>
                      <m:t>𝑎</m:t>
                    </m:r>
                  </m:oMath>
                </a14:m>
                <a:r>
                  <a:rPr kumimoji="1" lang="ja-JP" altLang="en-US" sz="3200" dirty="0" smtClean="0">
                    <a:ea typeface="ＤＦ平成明朝体W7" pitchFamily="1" charset="-128"/>
                  </a:rPr>
                  <a:t>について解く</a:t>
                </a:r>
                <a:endParaRPr kumimoji="1" lang="ja-JP" altLang="en-US" sz="3200" dirty="0">
                  <a:ea typeface="ＤＦ平成明朝体W7" pitchFamily="1" charset="-128"/>
                </a:endParaRPr>
              </a:p>
            </p:txBody>
          </p:sp>
        </mc:Choice>
        <mc:Fallback xmlns="">
          <p:sp>
            <p:nvSpPr>
              <p:cNvPr id="21" name="テキスト ボックス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160" y="5901267"/>
                <a:ext cx="2984117" cy="693716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5685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 animBg="1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1557</TotalTime>
  <Words>96</Words>
  <Application>Microsoft Office PowerPoint</Application>
  <PresentationFormat>画面に合わせる (4:3)</PresentationFormat>
  <Paragraphs>31</Paragraphs>
  <Slides>3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​​テーマ</vt:lpstr>
      <vt:lpstr>等式の変形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素因数分解</dc:title>
  <dc:creator>teacher</dc:creator>
  <cp:lastModifiedBy>teacher</cp:lastModifiedBy>
  <cp:revision>65</cp:revision>
  <dcterms:created xsi:type="dcterms:W3CDTF">2013-04-24T03:03:14Z</dcterms:created>
  <dcterms:modified xsi:type="dcterms:W3CDTF">2013-05-13T02:23:10Z</dcterms:modified>
</cp:coreProperties>
</file>