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59" r:id="rId12"/>
    <p:sldId id="267" r:id="rId13"/>
    <p:sldId id="268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6C3BE-329A-4403-AD78-C9772123B5FF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61379-0AC3-4937-8F96-D34D945DFA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45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1379-0AC3-4937-8F96-D34D945DFA1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36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5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8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09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0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67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5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89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29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0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371F-FDE2-40D1-8FD8-A223D71452BA}" type="datetimeFigureOut">
              <a:rPr kumimoji="1" lang="ja-JP" altLang="en-US" smtClean="0"/>
              <a:t>2015/6/13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72DDE-73E7-47C5-AACF-DD97B352CC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316835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２章　文字の式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文字を使った</a:t>
            </a:r>
            <a:r>
              <a:rPr lang="ja-JP" altLang="en-US" dirty="0" smtClean="0"/>
              <a:t>式（第２時）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100" dirty="0" smtClean="0"/>
              <a:t>第１時</a:t>
            </a:r>
            <a:r>
              <a:rPr lang="ja-JP" altLang="en-US" sz="3100" dirty="0" smtClean="0"/>
              <a:t>の</a:t>
            </a:r>
            <a:r>
              <a:rPr lang="ja-JP" altLang="en-US" sz="3100" dirty="0"/>
              <a:t>内容</a:t>
            </a:r>
            <a:r>
              <a:rPr lang="ja-JP" altLang="en-US" sz="3100" dirty="0" smtClean="0"/>
              <a:t>はスライド４～７の板書写真を参考にしてください</a:t>
            </a:r>
            <a:r>
              <a:rPr lang="ja-JP" altLang="en-US" sz="3100" dirty="0" smtClean="0"/>
              <a:t>。</a:t>
            </a:r>
            <a:r>
              <a:rPr lang="en-US" altLang="ja-JP" sz="3100" dirty="0" smtClean="0"/>
              <a:t>1</a:t>
            </a:r>
            <a:r>
              <a:rPr lang="ja-JP" altLang="en-US" sz="3100" dirty="0" smtClean="0"/>
              <a:t>時間で行こうと思えば行けます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488832" cy="30963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4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いろいろな数量を文字を使った式で表し</a:t>
            </a:r>
            <a:r>
              <a:rPr lang="ja-JP" altLang="en-US" sz="4400" dirty="0" smtClean="0">
                <a:solidFill>
                  <a:schemeClr val="tx1"/>
                </a:solidFill>
              </a:rPr>
              <a:t>、文字を使った式のよさと必要性を理解する。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292897"/>
              </p:ext>
            </p:extLst>
          </p:nvPr>
        </p:nvGraphicFramePr>
        <p:xfrm>
          <a:off x="0" y="71627"/>
          <a:ext cx="9153989" cy="6762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2998"/>
                <a:gridCol w="1969495"/>
                <a:gridCol w="1969495"/>
                <a:gridCol w="1969495"/>
                <a:gridCol w="1932506"/>
              </a:tblGrid>
              <a:tr h="1784477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一辺の碁石の個数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（個）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928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4000" dirty="0" smtClean="0"/>
                        <a:t>５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2400" dirty="0" smtClean="0"/>
                        <a:t>4×4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2400" dirty="0" smtClean="0"/>
                        <a:t>5×2</a:t>
                      </a:r>
                      <a:r>
                        <a:rPr kumimoji="1" lang="ja-JP" altLang="en-US" sz="2400" dirty="0" smtClean="0"/>
                        <a:t>＋</a:t>
                      </a:r>
                      <a:r>
                        <a:rPr kumimoji="1" lang="en-US" altLang="ja-JP" sz="2400" dirty="0" smtClean="0"/>
                        <a:t>3×2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2400" dirty="0" smtClean="0"/>
                        <a:t>5×4</a:t>
                      </a:r>
                      <a:r>
                        <a:rPr kumimoji="1" lang="ja-JP" altLang="en-US" sz="2400" dirty="0" smtClean="0"/>
                        <a:t>－</a:t>
                      </a:r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2400" dirty="0" smtClean="0"/>
                        <a:t>5×5</a:t>
                      </a:r>
                      <a:r>
                        <a:rPr kumimoji="1" lang="ja-JP" altLang="en-US" sz="2400" dirty="0" smtClean="0"/>
                        <a:t>－</a:t>
                      </a:r>
                      <a:r>
                        <a:rPr kumimoji="1" lang="en-US" altLang="ja-JP" sz="2400" dirty="0" smtClean="0"/>
                        <a:t>3×3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4000" dirty="0" smtClean="0"/>
                        <a:t>８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2400" dirty="0" smtClean="0"/>
                        <a:t>7×4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2400" dirty="0" smtClean="0"/>
                        <a:t>8×2</a:t>
                      </a:r>
                      <a:r>
                        <a:rPr kumimoji="1" lang="ja-JP" altLang="en-US" sz="2400" dirty="0" smtClean="0"/>
                        <a:t>＋</a:t>
                      </a:r>
                      <a:r>
                        <a:rPr kumimoji="1" lang="en-US" altLang="ja-JP" sz="2400" dirty="0" smtClean="0"/>
                        <a:t>6×2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2400" dirty="0" smtClean="0"/>
                        <a:t>8×4</a:t>
                      </a:r>
                      <a:r>
                        <a:rPr kumimoji="1" lang="ja-JP" altLang="en-US" sz="2400" dirty="0" smtClean="0"/>
                        <a:t>－</a:t>
                      </a:r>
                      <a:r>
                        <a:rPr kumimoji="1" lang="en-US" altLang="ja-JP" sz="2400" dirty="0" smtClean="0"/>
                        <a:t>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2400" dirty="0" smtClean="0"/>
                        <a:t>8×8</a:t>
                      </a:r>
                      <a:r>
                        <a:rPr kumimoji="1" lang="ja-JP" altLang="en-US" sz="2400" dirty="0" smtClean="0"/>
                        <a:t>－</a:t>
                      </a:r>
                      <a:r>
                        <a:rPr kumimoji="1" lang="en-US" altLang="ja-JP" sz="2400" dirty="0" smtClean="0"/>
                        <a:t>6×6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kumimoji="1" lang="ja-JP" altLang="en-US" sz="24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38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29335" r="75310" b="50279"/>
          <a:stretch/>
        </p:blipFill>
        <p:spPr bwMode="auto">
          <a:xfrm>
            <a:off x="1357966" y="116632"/>
            <a:ext cx="1882745" cy="16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t="29335" r="59299" b="50036"/>
          <a:stretch/>
        </p:blipFill>
        <p:spPr bwMode="auto">
          <a:xfrm>
            <a:off x="3396499" y="78932"/>
            <a:ext cx="1750004" cy="175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6" t="30985" r="22482" b="50036"/>
          <a:stretch/>
        </p:blipFill>
        <p:spPr bwMode="auto">
          <a:xfrm>
            <a:off x="5355277" y="103562"/>
            <a:ext cx="1800200" cy="17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2" t="30780" r="43503" b="51109"/>
          <a:stretch/>
        </p:blipFill>
        <p:spPr bwMode="auto">
          <a:xfrm>
            <a:off x="7325987" y="103562"/>
            <a:ext cx="1728192" cy="17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213032" y="3898170"/>
            <a:ext cx="886781" cy="910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4000" dirty="0" smtClean="0">
                <a:solidFill>
                  <a:prstClr val="black"/>
                </a:solidFill>
              </a:rPr>
              <a:t>４７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31204" y="4885766"/>
            <a:ext cx="13752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400" dirty="0">
                <a:solidFill>
                  <a:prstClr val="black"/>
                </a:solidFill>
              </a:rPr>
              <a:t>「</a:t>
            </a:r>
            <a:r>
              <a:rPr lang="ja-JP" altLang="en-US" sz="1400" b="1" dirty="0">
                <a:solidFill>
                  <a:prstClr val="black"/>
                </a:solidFill>
              </a:rPr>
              <a:t>一辺の碁石の個数</a:t>
            </a:r>
            <a:r>
              <a:rPr lang="ja-JP" altLang="en-US" sz="1400" dirty="0">
                <a:solidFill>
                  <a:prstClr val="black"/>
                </a:solidFill>
              </a:rPr>
              <a:t>」を使って式をつくる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0" y="5833984"/>
            <a:ext cx="13440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400" dirty="0">
                <a:solidFill>
                  <a:prstClr val="black"/>
                </a:solidFill>
              </a:rPr>
              <a:t>「</a:t>
            </a:r>
            <a:r>
              <a:rPr lang="ja-JP" altLang="en-US" sz="1400" b="1" dirty="0">
                <a:solidFill>
                  <a:prstClr val="black"/>
                </a:solidFill>
              </a:rPr>
              <a:t>一辺の碁石の個数</a:t>
            </a:r>
            <a:r>
              <a:rPr lang="ja-JP" altLang="en-US" sz="1400" dirty="0">
                <a:solidFill>
                  <a:prstClr val="black"/>
                </a:solidFill>
              </a:rPr>
              <a:t>」を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solidFill>
                  <a:srgbClr val="FF0000"/>
                </a:solidFill>
              </a:rPr>
              <a:t>ｎ</a:t>
            </a:r>
            <a:r>
              <a:rPr lang="ja-JP" altLang="en-US" sz="1400" dirty="0">
                <a:solidFill>
                  <a:prstClr val="black"/>
                </a:solidFill>
              </a:rPr>
              <a:t>と</a:t>
            </a:r>
            <a:r>
              <a:rPr lang="ja-JP" altLang="en-US" sz="1400" dirty="0" smtClean="0">
                <a:solidFill>
                  <a:prstClr val="black"/>
                </a:solidFill>
              </a:rPr>
              <a:t>すると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19383" y="4014903"/>
            <a:ext cx="958917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2400" dirty="0" smtClean="0">
                <a:solidFill>
                  <a:prstClr val="black"/>
                </a:solidFill>
              </a:rPr>
              <a:t>46×4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23602" y="4027194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2400" dirty="0" smtClean="0">
                <a:solidFill>
                  <a:prstClr val="black"/>
                </a:solidFill>
              </a:rPr>
              <a:t>47×2</a:t>
            </a:r>
            <a:r>
              <a:rPr lang="ja-JP" altLang="en-US" sz="2400" dirty="0" smtClean="0">
                <a:solidFill>
                  <a:prstClr val="black"/>
                </a:solidFill>
              </a:rPr>
              <a:t>＋</a:t>
            </a:r>
            <a:r>
              <a:rPr lang="en-US" altLang="ja-JP" sz="2400" dirty="0" smtClean="0">
                <a:solidFill>
                  <a:prstClr val="black"/>
                </a:solidFill>
              </a:rPr>
              <a:t>45×2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41738" y="4030161"/>
            <a:ext cx="1422184" cy="583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2400" dirty="0" smtClean="0">
                <a:solidFill>
                  <a:prstClr val="black"/>
                </a:solidFill>
              </a:rPr>
              <a:t>47×4</a:t>
            </a:r>
            <a:r>
              <a:rPr lang="ja-JP" altLang="en-US" sz="2400" dirty="0" smtClean="0">
                <a:solidFill>
                  <a:prstClr val="black"/>
                </a:solidFill>
              </a:rPr>
              <a:t>－</a:t>
            </a:r>
            <a:r>
              <a:rPr lang="en-US" altLang="ja-JP" sz="2400" dirty="0" smtClean="0">
                <a:solidFill>
                  <a:prstClr val="black"/>
                </a:solidFill>
              </a:rPr>
              <a:t>4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193656" y="4096720"/>
            <a:ext cx="1992853" cy="501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2000" dirty="0" smtClean="0">
                <a:solidFill>
                  <a:prstClr val="black"/>
                </a:solidFill>
              </a:rPr>
              <a:t>47×47</a:t>
            </a:r>
            <a:r>
              <a:rPr lang="ja-JP" altLang="en-US" sz="2000" dirty="0" smtClean="0">
                <a:solidFill>
                  <a:prstClr val="black"/>
                </a:solidFill>
              </a:rPr>
              <a:t>－</a:t>
            </a:r>
            <a:r>
              <a:rPr lang="en-US" altLang="ja-JP" sz="2000" dirty="0" smtClean="0">
                <a:solidFill>
                  <a:prstClr val="black"/>
                </a:solidFill>
              </a:rPr>
              <a:t>45×45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92304" y="5094521"/>
            <a:ext cx="22041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ja-JP" altLang="en-US" sz="1200" dirty="0" smtClean="0">
                <a:solidFill>
                  <a:prstClr val="black"/>
                </a:solidFill>
              </a:rPr>
              <a:t>一辺の碁石の個数－</a:t>
            </a:r>
            <a:r>
              <a:rPr lang="en-US" altLang="ja-JP" sz="1200" dirty="0" smtClean="0">
                <a:solidFill>
                  <a:prstClr val="black"/>
                </a:solidFill>
              </a:rPr>
              <a:t>1</a:t>
            </a:r>
            <a:r>
              <a:rPr lang="en-US" altLang="ja-JP" dirty="0" smtClean="0">
                <a:solidFill>
                  <a:prstClr val="black"/>
                </a:solidFill>
              </a:rPr>
              <a:t>)×4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44777" y="6126372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(</a:t>
            </a:r>
            <a:r>
              <a:rPr lang="ja-JP" altLang="en-US" sz="2800" dirty="0">
                <a:solidFill>
                  <a:srgbClr val="FF0000"/>
                </a:solidFill>
              </a:rPr>
              <a:t>ｎ</a:t>
            </a:r>
            <a:r>
              <a:rPr lang="ja-JP" altLang="en-US" sz="2800" dirty="0">
                <a:solidFill>
                  <a:prstClr val="black"/>
                </a:solidFill>
              </a:rPr>
              <a:t>－</a:t>
            </a:r>
            <a:r>
              <a:rPr lang="en-US" altLang="ja-JP" sz="2800" dirty="0">
                <a:solidFill>
                  <a:prstClr val="black"/>
                </a:solidFill>
              </a:rPr>
              <a:t>1)×4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89325" y="6203316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b="1" dirty="0">
                <a:solidFill>
                  <a:srgbClr val="FF0000"/>
                </a:solidFill>
              </a:rPr>
              <a:t>ｎ</a:t>
            </a:r>
            <a:r>
              <a:rPr lang="en-US" altLang="ja-JP" b="1" dirty="0">
                <a:solidFill>
                  <a:prstClr val="black"/>
                </a:solidFill>
              </a:rPr>
              <a:t>×2</a:t>
            </a:r>
            <a:r>
              <a:rPr lang="ja-JP" altLang="en-US" b="1" dirty="0">
                <a:solidFill>
                  <a:prstClr val="black"/>
                </a:solidFill>
              </a:rPr>
              <a:t>＋（</a:t>
            </a:r>
            <a:r>
              <a:rPr lang="ja-JP" altLang="en-US" b="1" dirty="0">
                <a:solidFill>
                  <a:srgbClr val="FF0000"/>
                </a:solidFill>
              </a:rPr>
              <a:t>ｎ</a:t>
            </a:r>
            <a:r>
              <a:rPr lang="ja-JP" altLang="en-US" b="1" dirty="0">
                <a:solidFill>
                  <a:prstClr val="black"/>
                </a:solidFill>
              </a:rPr>
              <a:t>－</a:t>
            </a:r>
            <a:r>
              <a:rPr lang="en-US" altLang="ja-JP" b="1" dirty="0">
                <a:solidFill>
                  <a:prstClr val="black"/>
                </a:solidFill>
              </a:rPr>
              <a:t>2</a:t>
            </a:r>
            <a:r>
              <a:rPr lang="ja-JP" altLang="en-US" b="1" dirty="0">
                <a:solidFill>
                  <a:prstClr val="black"/>
                </a:solidFill>
              </a:rPr>
              <a:t>）</a:t>
            </a:r>
            <a:r>
              <a:rPr lang="en-US" altLang="ja-JP" b="1" dirty="0">
                <a:solidFill>
                  <a:prstClr val="black"/>
                </a:solidFill>
              </a:rPr>
              <a:t>×2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72808" y="6117951"/>
            <a:ext cx="149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800" dirty="0">
                <a:solidFill>
                  <a:srgbClr val="FF0000"/>
                </a:solidFill>
              </a:rPr>
              <a:t>ｎ</a:t>
            </a:r>
            <a:r>
              <a:rPr lang="en-US" altLang="ja-JP" sz="2800" dirty="0">
                <a:solidFill>
                  <a:prstClr val="black"/>
                </a:solidFill>
              </a:rPr>
              <a:t>×4</a:t>
            </a:r>
            <a:r>
              <a:rPr lang="ja-JP" altLang="en-US" sz="2800" dirty="0">
                <a:solidFill>
                  <a:prstClr val="black"/>
                </a:solidFill>
              </a:rPr>
              <a:t>－</a:t>
            </a:r>
            <a:r>
              <a:rPr lang="en-US" altLang="ja-JP" sz="2800" dirty="0">
                <a:solidFill>
                  <a:prstClr val="black"/>
                </a:solidFill>
              </a:rPr>
              <a:t>4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209686" y="6218705"/>
            <a:ext cx="1976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1600" b="1" dirty="0">
                <a:solidFill>
                  <a:srgbClr val="FF0000"/>
                </a:solidFill>
              </a:rPr>
              <a:t>ｎ</a:t>
            </a:r>
            <a:r>
              <a:rPr lang="en-US" altLang="ja-JP" sz="1600" b="1" dirty="0">
                <a:solidFill>
                  <a:prstClr val="black"/>
                </a:solidFill>
              </a:rPr>
              <a:t>×</a:t>
            </a:r>
            <a:r>
              <a:rPr lang="ja-JP" altLang="en-US" sz="1600" b="1" dirty="0">
                <a:solidFill>
                  <a:srgbClr val="FF0000"/>
                </a:solidFill>
              </a:rPr>
              <a:t>ｎ</a:t>
            </a:r>
            <a:r>
              <a:rPr lang="ja-JP" altLang="en-US" sz="1600" b="1" dirty="0">
                <a:solidFill>
                  <a:prstClr val="black"/>
                </a:solidFill>
              </a:rPr>
              <a:t>－</a:t>
            </a:r>
            <a:r>
              <a:rPr lang="en-US" altLang="ja-JP" sz="1600" b="1" dirty="0">
                <a:solidFill>
                  <a:prstClr val="black"/>
                </a:solidFill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</a:rPr>
              <a:t>ｎ</a:t>
            </a:r>
            <a:r>
              <a:rPr lang="ja-JP" altLang="en-US" sz="1600" b="1" dirty="0">
                <a:solidFill>
                  <a:prstClr val="black"/>
                </a:solidFill>
              </a:rPr>
              <a:t>－</a:t>
            </a:r>
            <a:r>
              <a:rPr lang="en-US" altLang="ja-JP" sz="1600" b="1" dirty="0">
                <a:solidFill>
                  <a:prstClr val="black"/>
                </a:solidFill>
              </a:rPr>
              <a:t>2)(</a:t>
            </a:r>
            <a:r>
              <a:rPr lang="ja-JP" altLang="en-US" sz="1600" b="1" dirty="0">
                <a:solidFill>
                  <a:srgbClr val="FF0000"/>
                </a:solidFill>
              </a:rPr>
              <a:t>ｎ</a:t>
            </a:r>
            <a:r>
              <a:rPr lang="ja-JP" altLang="en-US" sz="1600" b="1" dirty="0">
                <a:solidFill>
                  <a:prstClr val="black"/>
                </a:solidFill>
              </a:rPr>
              <a:t>－</a:t>
            </a:r>
            <a:r>
              <a:rPr lang="en-US" altLang="ja-JP" sz="1600" b="1" dirty="0">
                <a:solidFill>
                  <a:prstClr val="black"/>
                </a:solidFill>
              </a:rPr>
              <a:t>2)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 smtClean="0"/>
              <a:t>いろいろな数量を文字を使った式で表してみよう。</a:t>
            </a:r>
            <a:endParaRPr kumimoji="1" lang="ja-JP" altLang="en-US" sz="4000" dirty="0"/>
          </a:p>
        </p:txBody>
      </p:sp>
      <p:pic>
        <p:nvPicPr>
          <p:cNvPr id="4" name="Picture 2" descr="E:\jugyosozai\DCIM16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281" y="1484784"/>
            <a:ext cx="9482144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一皿</a:t>
            </a:r>
            <a:r>
              <a:rPr kumimoji="1" lang="en-US" altLang="ja-JP" dirty="0" smtClean="0"/>
              <a:t>108</a:t>
            </a:r>
            <a:r>
              <a:rPr kumimoji="1" lang="ja-JP" altLang="en-US" dirty="0" smtClean="0"/>
              <a:t>円のマグロをａ皿食べた時の代金は？</a:t>
            </a:r>
            <a:endParaRPr kumimoji="1" lang="ja-JP" altLang="en-US" dirty="0"/>
          </a:p>
        </p:txBody>
      </p:sp>
      <p:pic>
        <p:nvPicPr>
          <p:cNvPr id="4" name="Picture 2" descr="E:\jugyosozai\DCIM16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427984" y="5877272"/>
            <a:ext cx="438934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答え　１０８</a:t>
            </a:r>
            <a:r>
              <a:rPr kumimoji="1" lang="en-US" altLang="ja-JP" sz="4000" dirty="0" smtClean="0"/>
              <a:t>×</a:t>
            </a:r>
            <a:r>
              <a:rPr kumimoji="1" lang="ja-JP" altLang="en-US" sz="4000" dirty="0" smtClean="0"/>
              <a:t>ａ（円）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885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一皿１０８円の</a:t>
            </a:r>
            <a:r>
              <a:rPr lang="ja-JP" altLang="en-US" sz="3600" dirty="0" smtClean="0"/>
              <a:t>いくらを</a:t>
            </a:r>
            <a:r>
              <a:rPr kumimoji="1" lang="ja-JP" altLang="en-US" sz="3600" dirty="0" err="1" smtClean="0"/>
              <a:t>ｂ</a:t>
            </a:r>
            <a:r>
              <a:rPr kumimoji="1" lang="ja-JP" altLang="en-US" sz="3600" dirty="0" smtClean="0"/>
              <a:t>皿と一皿１５２円のあぶりマグロをｃ皿食べたときの代金は？</a:t>
            </a:r>
            <a:endParaRPr kumimoji="1" lang="ja-JP" altLang="en-US" sz="3600" dirty="0"/>
          </a:p>
        </p:txBody>
      </p:sp>
      <p:pic>
        <p:nvPicPr>
          <p:cNvPr id="4" name="Picture 2" descr="E:\jugyosozai\DCIM16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3726"/>
            <a:ext cx="9254601" cy="52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07704" y="5877272"/>
            <a:ext cx="69096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答え　１０８</a:t>
            </a:r>
            <a:r>
              <a:rPr kumimoji="1" lang="en-US" altLang="ja-JP" sz="4000" dirty="0" smtClean="0"/>
              <a:t>×</a:t>
            </a:r>
            <a:r>
              <a:rPr kumimoji="1" lang="ja-JP" altLang="en-US" sz="4000" dirty="0" smtClean="0"/>
              <a:t>ｂ＋１５２</a:t>
            </a:r>
            <a:r>
              <a:rPr kumimoji="1" lang="en-US" altLang="ja-JP" sz="4000" dirty="0" smtClean="0"/>
              <a:t>×</a:t>
            </a:r>
            <a:r>
              <a:rPr kumimoji="1" lang="ja-JP" altLang="en-US" sz="4000" dirty="0" smtClean="0"/>
              <a:t>ｃ（円）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416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皿は円で、その半径はｘ㎝でした。この皿の面積はいくつですか。</a:t>
            </a:r>
            <a:endParaRPr kumimoji="1" lang="ja-JP" altLang="en-US" dirty="0"/>
          </a:p>
        </p:txBody>
      </p:sp>
      <p:pic>
        <p:nvPicPr>
          <p:cNvPr id="4" name="Picture 2" descr="E:\jugyosozai\DCIM167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r="5880"/>
          <a:stretch/>
        </p:blipFill>
        <p:spPr bwMode="auto">
          <a:xfrm>
            <a:off x="899592" y="1340768"/>
            <a:ext cx="7225706" cy="54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47664" y="5877272"/>
            <a:ext cx="59766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答え　３．１４</a:t>
            </a:r>
            <a:r>
              <a:rPr kumimoji="1" lang="en-US" altLang="ja-JP" sz="4000" dirty="0" smtClean="0"/>
              <a:t>×</a:t>
            </a:r>
            <a:r>
              <a:rPr kumimoji="1" lang="ja-JP" altLang="en-US" sz="4000" dirty="0" err="1" smtClean="0"/>
              <a:t>ｘ</a:t>
            </a:r>
            <a:r>
              <a:rPr kumimoji="1" lang="en-US" altLang="ja-JP" sz="4000" dirty="0" smtClean="0"/>
              <a:t>×</a:t>
            </a:r>
            <a:r>
              <a:rPr kumimoji="1" lang="ja-JP" altLang="en-US" sz="4000" dirty="0" smtClean="0"/>
              <a:t>ｘ（</a:t>
            </a:r>
            <a:r>
              <a:rPr kumimoji="1" lang="en-US" altLang="ja-JP" sz="4000" dirty="0" smtClean="0"/>
              <a:t>cm</a:t>
            </a:r>
            <a:r>
              <a:rPr kumimoji="1" lang="en-US" altLang="ja-JP" sz="4000" baseline="30000" dirty="0" smtClean="0"/>
              <a:t>2</a:t>
            </a:r>
            <a:r>
              <a:rPr kumimoji="1" lang="ja-JP" altLang="en-US" sz="4000" dirty="0" smtClean="0"/>
              <a:t>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732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家族３人で合計</a:t>
            </a:r>
            <a:r>
              <a:rPr kumimoji="1" lang="ja-JP" altLang="en-US" sz="3600" dirty="0" err="1" smtClean="0"/>
              <a:t>ｙ</a:t>
            </a:r>
            <a:r>
              <a:rPr kumimoji="1" lang="ja-JP" altLang="en-US" sz="3600" dirty="0" smtClean="0"/>
              <a:t>皿食べました。一人当たり何皿食べたことになりますか。</a:t>
            </a:r>
            <a:endParaRPr kumimoji="1" lang="ja-JP" altLang="en-US" sz="3600" dirty="0"/>
          </a:p>
        </p:txBody>
      </p:sp>
      <p:pic>
        <p:nvPicPr>
          <p:cNvPr id="6" name="Picture 2" descr="E:\jugyosozai\DCIM16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3917"/>
          <a:stretch/>
        </p:blipFill>
        <p:spPr bwMode="auto">
          <a:xfrm>
            <a:off x="-1" y="1491174"/>
            <a:ext cx="9143999" cy="53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47664" y="5877272"/>
            <a:ext cx="38164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答え　</a:t>
            </a:r>
            <a:r>
              <a:rPr kumimoji="1" lang="ja-JP" altLang="en-US" sz="4000" dirty="0" err="1" smtClean="0"/>
              <a:t>ｙ</a:t>
            </a:r>
            <a:r>
              <a:rPr kumimoji="1" lang="en-US" altLang="ja-JP" sz="4000" dirty="0" smtClean="0"/>
              <a:t>÷</a:t>
            </a:r>
            <a:r>
              <a:rPr kumimoji="1" lang="ja-JP" altLang="en-US" sz="4000" dirty="0" smtClean="0"/>
              <a:t>３（皿）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505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お会計札は、たてｅ</a:t>
            </a:r>
            <a:r>
              <a:rPr kumimoji="1" lang="en-US" altLang="ja-JP" dirty="0" smtClean="0"/>
              <a:t>cm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横</a:t>
            </a:r>
            <a:r>
              <a:rPr kumimoji="1" lang="ja-JP" altLang="en-US" dirty="0" err="1" smtClean="0"/>
              <a:t>ｆ</a:t>
            </a:r>
            <a:r>
              <a:rPr kumimoji="1" lang="en-US" altLang="ja-JP" dirty="0" smtClean="0"/>
              <a:t>cm</a:t>
            </a:r>
            <a:r>
              <a:rPr kumimoji="1" lang="ja-JP" altLang="en-US" dirty="0" smtClean="0"/>
              <a:t>でした。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このお会計札</a:t>
            </a:r>
            <a:r>
              <a:rPr lang="ja-JP" altLang="en-US" dirty="0" smtClean="0"/>
              <a:t>の面積はいくつですか。</a:t>
            </a:r>
            <a:endParaRPr kumimoji="1" lang="ja-JP" altLang="en-US" dirty="0"/>
          </a:p>
        </p:txBody>
      </p:sp>
      <p:pic>
        <p:nvPicPr>
          <p:cNvPr id="4" name="Picture 4" descr="スシロー - その他写真:案内図の裏は会計札になります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7148" r="834" b="4459"/>
          <a:stretch/>
        </p:blipFill>
        <p:spPr bwMode="auto">
          <a:xfrm>
            <a:off x="25508" y="1475971"/>
            <a:ext cx="3898420" cy="53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283968" y="3395012"/>
            <a:ext cx="45365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答え　ｅ</a:t>
            </a:r>
            <a:r>
              <a:rPr kumimoji="1" lang="en-US" altLang="ja-JP" sz="4800" dirty="0" smtClean="0"/>
              <a:t>×</a:t>
            </a:r>
            <a:r>
              <a:rPr kumimoji="1" lang="ja-JP" altLang="en-US" sz="4800" dirty="0" smtClean="0"/>
              <a:t>ｆ（</a:t>
            </a:r>
            <a:r>
              <a:rPr kumimoji="1" lang="en-US" altLang="ja-JP" sz="4800" dirty="0" smtClean="0"/>
              <a:t>cm</a:t>
            </a:r>
            <a:r>
              <a:rPr kumimoji="1" lang="en-US" altLang="ja-JP" sz="4800" baseline="30000" dirty="0" smtClean="0"/>
              <a:t>2</a:t>
            </a:r>
            <a:r>
              <a:rPr kumimoji="1" lang="ja-JP" altLang="en-US" sz="4800" dirty="0" smtClean="0"/>
              <a:t>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1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一辺の碁石の数が５個のとき、下の図の碁石</a:t>
            </a:r>
            <a:r>
              <a:rPr lang="ja-JP" altLang="en-US" dirty="0"/>
              <a:t>の数の</a:t>
            </a:r>
            <a:r>
              <a:rPr lang="ja-JP" altLang="en-US" dirty="0" smtClean="0"/>
              <a:t>求め方を考えよう。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294297" y="1965647"/>
            <a:ext cx="4381317" cy="4038904"/>
            <a:chOff x="959024" y="1409975"/>
            <a:chExt cx="2377128" cy="2302121"/>
          </a:xfrm>
        </p:grpSpPr>
        <p:sp>
          <p:nvSpPr>
            <p:cNvPr id="4" name="フローチャート : 結合子 3"/>
            <p:cNvSpPr/>
            <p:nvPr/>
          </p:nvSpPr>
          <p:spPr>
            <a:xfrm>
              <a:off x="1451255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ローチャート : 結合子 4"/>
            <p:cNvSpPr/>
            <p:nvPr/>
          </p:nvSpPr>
          <p:spPr>
            <a:xfrm>
              <a:off x="19084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ローチャート : 結合子 5"/>
            <p:cNvSpPr/>
            <p:nvPr/>
          </p:nvSpPr>
          <p:spPr>
            <a:xfrm>
              <a:off x="23656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 : 結合子 6"/>
            <p:cNvSpPr/>
            <p:nvPr/>
          </p:nvSpPr>
          <p:spPr>
            <a:xfrm>
              <a:off x="2854333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ローチャート : 結合子 7"/>
            <p:cNvSpPr/>
            <p:nvPr/>
          </p:nvSpPr>
          <p:spPr>
            <a:xfrm>
              <a:off x="959024" y="18671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ローチャート : 結合子 8"/>
            <p:cNvSpPr/>
            <p:nvPr/>
          </p:nvSpPr>
          <p:spPr>
            <a:xfrm>
              <a:off x="959024" y="2341357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ローチャート : 結合子 9"/>
            <p:cNvSpPr/>
            <p:nvPr/>
          </p:nvSpPr>
          <p:spPr>
            <a:xfrm>
              <a:off x="959024" y="27974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ローチャート : 結合子 10"/>
            <p:cNvSpPr/>
            <p:nvPr/>
          </p:nvSpPr>
          <p:spPr>
            <a:xfrm>
              <a:off x="959024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ローチャート : 結合子 11"/>
            <p:cNvSpPr/>
            <p:nvPr/>
          </p:nvSpPr>
          <p:spPr>
            <a:xfrm>
              <a:off x="1451255" y="32546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 : 結合子 12"/>
            <p:cNvSpPr/>
            <p:nvPr/>
          </p:nvSpPr>
          <p:spPr>
            <a:xfrm>
              <a:off x="1931727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ローチャート : 結合子 13"/>
            <p:cNvSpPr/>
            <p:nvPr/>
          </p:nvSpPr>
          <p:spPr>
            <a:xfrm>
              <a:off x="23971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 : 結合子 14"/>
            <p:cNvSpPr/>
            <p:nvPr/>
          </p:nvSpPr>
          <p:spPr>
            <a:xfrm>
              <a:off x="28543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ローチャート : 結合子 15"/>
            <p:cNvSpPr/>
            <p:nvPr/>
          </p:nvSpPr>
          <p:spPr>
            <a:xfrm>
              <a:off x="2876433" y="18699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 : 結合子 16"/>
            <p:cNvSpPr/>
            <p:nvPr/>
          </p:nvSpPr>
          <p:spPr>
            <a:xfrm>
              <a:off x="2878952" y="23243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 : 結合子 17"/>
            <p:cNvSpPr/>
            <p:nvPr/>
          </p:nvSpPr>
          <p:spPr>
            <a:xfrm>
              <a:off x="2876433" y="27815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ローチャート : 結合子 19"/>
            <p:cNvSpPr/>
            <p:nvPr/>
          </p:nvSpPr>
          <p:spPr>
            <a:xfrm>
              <a:off x="959024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9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碁石の数の求め方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62691" y="1190296"/>
            <a:ext cx="2377128" cy="2302121"/>
            <a:chOff x="959024" y="1409975"/>
            <a:chExt cx="2377128" cy="2302121"/>
          </a:xfrm>
        </p:grpSpPr>
        <p:sp>
          <p:nvSpPr>
            <p:cNvPr id="4" name="フローチャート : 結合子 3"/>
            <p:cNvSpPr/>
            <p:nvPr/>
          </p:nvSpPr>
          <p:spPr>
            <a:xfrm>
              <a:off x="1451255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ローチャート : 結合子 4"/>
            <p:cNvSpPr/>
            <p:nvPr/>
          </p:nvSpPr>
          <p:spPr>
            <a:xfrm>
              <a:off x="19084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ローチャート : 結合子 5"/>
            <p:cNvSpPr/>
            <p:nvPr/>
          </p:nvSpPr>
          <p:spPr>
            <a:xfrm>
              <a:off x="23656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 : 結合子 6"/>
            <p:cNvSpPr/>
            <p:nvPr/>
          </p:nvSpPr>
          <p:spPr>
            <a:xfrm>
              <a:off x="2854333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ローチャート : 結合子 7"/>
            <p:cNvSpPr/>
            <p:nvPr/>
          </p:nvSpPr>
          <p:spPr>
            <a:xfrm>
              <a:off x="959024" y="18671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ローチャート : 結合子 8"/>
            <p:cNvSpPr/>
            <p:nvPr/>
          </p:nvSpPr>
          <p:spPr>
            <a:xfrm>
              <a:off x="959024" y="2341357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ローチャート : 結合子 9"/>
            <p:cNvSpPr/>
            <p:nvPr/>
          </p:nvSpPr>
          <p:spPr>
            <a:xfrm>
              <a:off x="959024" y="27974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ローチャート : 結合子 10"/>
            <p:cNvSpPr/>
            <p:nvPr/>
          </p:nvSpPr>
          <p:spPr>
            <a:xfrm>
              <a:off x="959024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ローチャート : 結合子 11"/>
            <p:cNvSpPr/>
            <p:nvPr/>
          </p:nvSpPr>
          <p:spPr>
            <a:xfrm>
              <a:off x="1451255" y="32546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ローチャート : 結合子 12"/>
            <p:cNvSpPr/>
            <p:nvPr/>
          </p:nvSpPr>
          <p:spPr>
            <a:xfrm>
              <a:off x="1931727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ローチャート : 結合子 13"/>
            <p:cNvSpPr/>
            <p:nvPr/>
          </p:nvSpPr>
          <p:spPr>
            <a:xfrm>
              <a:off x="23971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 : 結合子 14"/>
            <p:cNvSpPr/>
            <p:nvPr/>
          </p:nvSpPr>
          <p:spPr>
            <a:xfrm>
              <a:off x="28543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ローチャート : 結合子 15"/>
            <p:cNvSpPr/>
            <p:nvPr/>
          </p:nvSpPr>
          <p:spPr>
            <a:xfrm>
              <a:off x="2876433" y="18699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 : 結合子 16"/>
            <p:cNvSpPr/>
            <p:nvPr/>
          </p:nvSpPr>
          <p:spPr>
            <a:xfrm>
              <a:off x="2878952" y="23243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 : 結合子 17"/>
            <p:cNvSpPr/>
            <p:nvPr/>
          </p:nvSpPr>
          <p:spPr>
            <a:xfrm>
              <a:off x="2876433" y="27815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ローチャート : 結合子 19"/>
            <p:cNvSpPr/>
            <p:nvPr/>
          </p:nvSpPr>
          <p:spPr>
            <a:xfrm>
              <a:off x="959024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3347864" y="1199217"/>
            <a:ext cx="2377128" cy="2302121"/>
            <a:chOff x="959024" y="1409975"/>
            <a:chExt cx="2377128" cy="2302121"/>
          </a:xfrm>
        </p:grpSpPr>
        <p:sp>
          <p:nvSpPr>
            <p:cNvPr id="23" name="フローチャート : 結合子 22"/>
            <p:cNvSpPr/>
            <p:nvPr/>
          </p:nvSpPr>
          <p:spPr>
            <a:xfrm>
              <a:off x="1451255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ローチャート : 結合子 23"/>
            <p:cNvSpPr/>
            <p:nvPr/>
          </p:nvSpPr>
          <p:spPr>
            <a:xfrm>
              <a:off x="19084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ローチャート : 結合子 24"/>
            <p:cNvSpPr/>
            <p:nvPr/>
          </p:nvSpPr>
          <p:spPr>
            <a:xfrm>
              <a:off x="23656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 : 結合子 25"/>
            <p:cNvSpPr/>
            <p:nvPr/>
          </p:nvSpPr>
          <p:spPr>
            <a:xfrm>
              <a:off x="2854333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ローチャート : 結合子 26"/>
            <p:cNvSpPr/>
            <p:nvPr/>
          </p:nvSpPr>
          <p:spPr>
            <a:xfrm>
              <a:off x="959024" y="18671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 : 結合子 27"/>
            <p:cNvSpPr/>
            <p:nvPr/>
          </p:nvSpPr>
          <p:spPr>
            <a:xfrm>
              <a:off x="959024" y="2341357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 : 結合子 28"/>
            <p:cNvSpPr/>
            <p:nvPr/>
          </p:nvSpPr>
          <p:spPr>
            <a:xfrm>
              <a:off x="959024" y="27974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ローチャート : 結合子 29"/>
            <p:cNvSpPr/>
            <p:nvPr/>
          </p:nvSpPr>
          <p:spPr>
            <a:xfrm>
              <a:off x="959024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ローチャート : 結合子 30"/>
            <p:cNvSpPr/>
            <p:nvPr/>
          </p:nvSpPr>
          <p:spPr>
            <a:xfrm>
              <a:off x="1451255" y="32546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ローチャート : 結合子 31"/>
            <p:cNvSpPr/>
            <p:nvPr/>
          </p:nvSpPr>
          <p:spPr>
            <a:xfrm>
              <a:off x="1931727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ローチャート : 結合子 32"/>
            <p:cNvSpPr/>
            <p:nvPr/>
          </p:nvSpPr>
          <p:spPr>
            <a:xfrm>
              <a:off x="23971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ローチャート : 結合子 33"/>
            <p:cNvSpPr/>
            <p:nvPr/>
          </p:nvSpPr>
          <p:spPr>
            <a:xfrm>
              <a:off x="28543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ローチャート : 結合子 34"/>
            <p:cNvSpPr/>
            <p:nvPr/>
          </p:nvSpPr>
          <p:spPr>
            <a:xfrm>
              <a:off x="2876433" y="18699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ローチャート : 結合子 35"/>
            <p:cNvSpPr/>
            <p:nvPr/>
          </p:nvSpPr>
          <p:spPr>
            <a:xfrm>
              <a:off x="2878952" y="23243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ローチャート : 結合子 36"/>
            <p:cNvSpPr/>
            <p:nvPr/>
          </p:nvSpPr>
          <p:spPr>
            <a:xfrm>
              <a:off x="2876433" y="27815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ローチャート : 結合子 37"/>
            <p:cNvSpPr/>
            <p:nvPr/>
          </p:nvSpPr>
          <p:spPr>
            <a:xfrm>
              <a:off x="959024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6228184" y="1182235"/>
            <a:ext cx="2377128" cy="2302121"/>
            <a:chOff x="959024" y="1409975"/>
            <a:chExt cx="2377128" cy="2302121"/>
          </a:xfrm>
        </p:grpSpPr>
        <p:sp>
          <p:nvSpPr>
            <p:cNvPr id="40" name="フローチャート : 結合子 39"/>
            <p:cNvSpPr/>
            <p:nvPr/>
          </p:nvSpPr>
          <p:spPr>
            <a:xfrm>
              <a:off x="1451255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ローチャート : 結合子 40"/>
            <p:cNvSpPr/>
            <p:nvPr/>
          </p:nvSpPr>
          <p:spPr>
            <a:xfrm>
              <a:off x="19084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ローチャート : 結合子 41"/>
            <p:cNvSpPr/>
            <p:nvPr/>
          </p:nvSpPr>
          <p:spPr>
            <a:xfrm>
              <a:off x="23656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ローチャート : 結合子 42"/>
            <p:cNvSpPr/>
            <p:nvPr/>
          </p:nvSpPr>
          <p:spPr>
            <a:xfrm>
              <a:off x="2854333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ローチャート : 結合子 43"/>
            <p:cNvSpPr/>
            <p:nvPr/>
          </p:nvSpPr>
          <p:spPr>
            <a:xfrm>
              <a:off x="959024" y="18671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ローチャート : 結合子 44"/>
            <p:cNvSpPr/>
            <p:nvPr/>
          </p:nvSpPr>
          <p:spPr>
            <a:xfrm>
              <a:off x="959024" y="2341357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ローチャート : 結合子 45"/>
            <p:cNvSpPr/>
            <p:nvPr/>
          </p:nvSpPr>
          <p:spPr>
            <a:xfrm>
              <a:off x="959024" y="27974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ローチャート : 結合子 46"/>
            <p:cNvSpPr/>
            <p:nvPr/>
          </p:nvSpPr>
          <p:spPr>
            <a:xfrm>
              <a:off x="959024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ローチャート : 結合子 47"/>
            <p:cNvSpPr/>
            <p:nvPr/>
          </p:nvSpPr>
          <p:spPr>
            <a:xfrm>
              <a:off x="1451255" y="32546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ローチャート : 結合子 48"/>
            <p:cNvSpPr/>
            <p:nvPr/>
          </p:nvSpPr>
          <p:spPr>
            <a:xfrm>
              <a:off x="1931727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ローチャート : 結合子 49"/>
            <p:cNvSpPr/>
            <p:nvPr/>
          </p:nvSpPr>
          <p:spPr>
            <a:xfrm>
              <a:off x="23971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 : 結合子 50"/>
            <p:cNvSpPr/>
            <p:nvPr/>
          </p:nvSpPr>
          <p:spPr>
            <a:xfrm>
              <a:off x="28543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ローチャート : 結合子 51"/>
            <p:cNvSpPr/>
            <p:nvPr/>
          </p:nvSpPr>
          <p:spPr>
            <a:xfrm>
              <a:off x="2876433" y="18699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ローチャート : 結合子 52"/>
            <p:cNvSpPr/>
            <p:nvPr/>
          </p:nvSpPr>
          <p:spPr>
            <a:xfrm>
              <a:off x="2878952" y="23243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ローチャート : 結合子 53"/>
            <p:cNvSpPr/>
            <p:nvPr/>
          </p:nvSpPr>
          <p:spPr>
            <a:xfrm>
              <a:off x="2876433" y="27815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ローチャート : 結合子 54"/>
            <p:cNvSpPr/>
            <p:nvPr/>
          </p:nvSpPr>
          <p:spPr>
            <a:xfrm>
              <a:off x="959024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75430" y="4149080"/>
            <a:ext cx="2377128" cy="2302121"/>
            <a:chOff x="959024" y="1409975"/>
            <a:chExt cx="2377128" cy="2302121"/>
          </a:xfrm>
        </p:grpSpPr>
        <p:sp>
          <p:nvSpPr>
            <p:cNvPr id="57" name="フローチャート : 結合子 56"/>
            <p:cNvSpPr/>
            <p:nvPr/>
          </p:nvSpPr>
          <p:spPr>
            <a:xfrm>
              <a:off x="1451255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ローチャート : 結合子 57"/>
            <p:cNvSpPr/>
            <p:nvPr/>
          </p:nvSpPr>
          <p:spPr>
            <a:xfrm>
              <a:off x="19084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ローチャート : 結合子 58"/>
            <p:cNvSpPr/>
            <p:nvPr/>
          </p:nvSpPr>
          <p:spPr>
            <a:xfrm>
              <a:off x="23656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ローチャート : 結合子 59"/>
            <p:cNvSpPr/>
            <p:nvPr/>
          </p:nvSpPr>
          <p:spPr>
            <a:xfrm>
              <a:off x="2854333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ローチャート : 結合子 60"/>
            <p:cNvSpPr/>
            <p:nvPr/>
          </p:nvSpPr>
          <p:spPr>
            <a:xfrm>
              <a:off x="959024" y="18671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ローチャート : 結合子 61"/>
            <p:cNvSpPr/>
            <p:nvPr/>
          </p:nvSpPr>
          <p:spPr>
            <a:xfrm>
              <a:off x="959024" y="2341357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ローチャート : 結合子 62"/>
            <p:cNvSpPr/>
            <p:nvPr/>
          </p:nvSpPr>
          <p:spPr>
            <a:xfrm>
              <a:off x="959024" y="27974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ローチャート : 結合子 63"/>
            <p:cNvSpPr/>
            <p:nvPr/>
          </p:nvSpPr>
          <p:spPr>
            <a:xfrm>
              <a:off x="959024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ローチャート : 結合子 64"/>
            <p:cNvSpPr/>
            <p:nvPr/>
          </p:nvSpPr>
          <p:spPr>
            <a:xfrm>
              <a:off x="1451255" y="32546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ローチャート : 結合子 65"/>
            <p:cNvSpPr/>
            <p:nvPr/>
          </p:nvSpPr>
          <p:spPr>
            <a:xfrm>
              <a:off x="1931727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ローチャート : 結合子 66"/>
            <p:cNvSpPr/>
            <p:nvPr/>
          </p:nvSpPr>
          <p:spPr>
            <a:xfrm>
              <a:off x="23971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ローチャート : 結合子 67"/>
            <p:cNvSpPr/>
            <p:nvPr/>
          </p:nvSpPr>
          <p:spPr>
            <a:xfrm>
              <a:off x="28543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ローチャート : 結合子 68"/>
            <p:cNvSpPr/>
            <p:nvPr/>
          </p:nvSpPr>
          <p:spPr>
            <a:xfrm>
              <a:off x="2876433" y="18699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ローチャート : 結合子 69"/>
            <p:cNvSpPr/>
            <p:nvPr/>
          </p:nvSpPr>
          <p:spPr>
            <a:xfrm>
              <a:off x="2878952" y="23243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ローチャート : 結合子 70"/>
            <p:cNvSpPr/>
            <p:nvPr/>
          </p:nvSpPr>
          <p:spPr>
            <a:xfrm>
              <a:off x="2876433" y="27815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ローチャート : 結合子 71"/>
            <p:cNvSpPr/>
            <p:nvPr/>
          </p:nvSpPr>
          <p:spPr>
            <a:xfrm>
              <a:off x="959024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3323245" y="4158001"/>
            <a:ext cx="2377128" cy="2302121"/>
            <a:chOff x="959024" y="1409975"/>
            <a:chExt cx="2377128" cy="2302121"/>
          </a:xfrm>
        </p:grpSpPr>
        <p:sp>
          <p:nvSpPr>
            <p:cNvPr id="74" name="フローチャート : 結合子 73"/>
            <p:cNvSpPr/>
            <p:nvPr/>
          </p:nvSpPr>
          <p:spPr>
            <a:xfrm>
              <a:off x="1451255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ローチャート : 結合子 74"/>
            <p:cNvSpPr/>
            <p:nvPr/>
          </p:nvSpPr>
          <p:spPr>
            <a:xfrm>
              <a:off x="19084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ローチャート : 結合子 75"/>
            <p:cNvSpPr/>
            <p:nvPr/>
          </p:nvSpPr>
          <p:spPr>
            <a:xfrm>
              <a:off x="23656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ローチャート : 結合子 76"/>
            <p:cNvSpPr/>
            <p:nvPr/>
          </p:nvSpPr>
          <p:spPr>
            <a:xfrm>
              <a:off x="2854333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ローチャート : 結合子 77"/>
            <p:cNvSpPr/>
            <p:nvPr/>
          </p:nvSpPr>
          <p:spPr>
            <a:xfrm>
              <a:off x="959024" y="18671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ローチャート : 結合子 78"/>
            <p:cNvSpPr/>
            <p:nvPr/>
          </p:nvSpPr>
          <p:spPr>
            <a:xfrm>
              <a:off x="959024" y="2341357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ローチャート : 結合子 79"/>
            <p:cNvSpPr/>
            <p:nvPr/>
          </p:nvSpPr>
          <p:spPr>
            <a:xfrm>
              <a:off x="959024" y="27974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ローチャート : 結合子 80"/>
            <p:cNvSpPr/>
            <p:nvPr/>
          </p:nvSpPr>
          <p:spPr>
            <a:xfrm>
              <a:off x="959024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ローチャート : 結合子 81"/>
            <p:cNvSpPr/>
            <p:nvPr/>
          </p:nvSpPr>
          <p:spPr>
            <a:xfrm>
              <a:off x="1451255" y="32546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ローチャート : 結合子 82"/>
            <p:cNvSpPr/>
            <p:nvPr/>
          </p:nvSpPr>
          <p:spPr>
            <a:xfrm>
              <a:off x="1931727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ローチャート : 結合子 83"/>
            <p:cNvSpPr/>
            <p:nvPr/>
          </p:nvSpPr>
          <p:spPr>
            <a:xfrm>
              <a:off x="23971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ローチャート : 結合子 84"/>
            <p:cNvSpPr/>
            <p:nvPr/>
          </p:nvSpPr>
          <p:spPr>
            <a:xfrm>
              <a:off x="28543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ローチャート : 結合子 85"/>
            <p:cNvSpPr/>
            <p:nvPr/>
          </p:nvSpPr>
          <p:spPr>
            <a:xfrm>
              <a:off x="2876433" y="18699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ローチャート : 結合子 86"/>
            <p:cNvSpPr/>
            <p:nvPr/>
          </p:nvSpPr>
          <p:spPr>
            <a:xfrm>
              <a:off x="2878952" y="23243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ローチャート : 結合子 87"/>
            <p:cNvSpPr/>
            <p:nvPr/>
          </p:nvSpPr>
          <p:spPr>
            <a:xfrm>
              <a:off x="2876433" y="27815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ローチャート : 結合子 88"/>
            <p:cNvSpPr/>
            <p:nvPr/>
          </p:nvSpPr>
          <p:spPr>
            <a:xfrm>
              <a:off x="959024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6240923" y="4133220"/>
            <a:ext cx="2377128" cy="2302121"/>
            <a:chOff x="959024" y="1409975"/>
            <a:chExt cx="2377128" cy="2302121"/>
          </a:xfrm>
        </p:grpSpPr>
        <p:sp>
          <p:nvSpPr>
            <p:cNvPr id="91" name="フローチャート : 結合子 90"/>
            <p:cNvSpPr/>
            <p:nvPr/>
          </p:nvSpPr>
          <p:spPr>
            <a:xfrm>
              <a:off x="1451255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ローチャート : 結合子 91"/>
            <p:cNvSpPr/>
            <p:nvPr/>
          </p:nvSpPr>
          <p:spPr>
            <a:xfrm>
              <a:off x="19084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ローチャート : 結合子 92"/>
            <p:cNvSpPr/>
            <p:nvPr/>
          </p:nvSpPr>
          <p:spPr>
            <a:xfrm>
              <a:off x="2365655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ローチャート : 結合子 93"/>
            <p:cNvSpPr/>
            <p:nvPr/>
          </p:nvSpPr>
          <p:spPr>
            <a:xfrm>
              <a:off x="2854333" y="14099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ローチャート : 結合子 94"/>
            <p:cNvSpPr/>
            <p:nvPr/>
          </p:nvSpPr>
          <p:spPr>
            <a:xfrm>
              <a:off x="959024" y="18671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ローチャート : 結合子 95"/>
            <p:cNvSpPr/>
            <p:nvPr/>
          </p:nvSpPr>
          <p:spPr>
            <a:xfrm>
              <a:off x="959024" y="2341357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ローチャート : 結合子 96"/>
            <p:cNvSpPr/>
            <p:nvPr/>
          </p:nvSpPr>
          <p:spPr>
            <a:xfrm>
              <a:off x="959024" y="27974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ローチャート : 結合子 97"/>
            <p:cNvSpPr/>
            <p:nvPr/>
          </p:nvSpPr>
          <p:spPr>
            <a:xfrm>
              <a:off x="959024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ローチャート : 結合子 98"/>
            <p:cNvSpPr/>
            <p:nvPr/>
          </p:nvSpPr>
          <p:spPr>
            <a:xfrm>
              <a:off x="1451255" y="3254621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ローチャート : 結合子 99"/>
            <p:cNvSpPr/>
            <p:nvPr/>
          </p:nvSpPr>
          <p:spPr>
            <a:xfrm>
              <a:off x="1931727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ローチャート : 結合子 100"/>
            <p:cNvSpPr/>
            <p:nvPr/>
          </p:nvSpPr>
          <p:spPr>
            <a:xfrm>
              <a:off x="23971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ローチャート : 結合子 101"/>
            <p:cNvSpPr/>
            <p:nvPr/>
          </p:nvSpPr>
          <p:spPr>
            <a:xfrm>
              <a:off x="2854333" y="325489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ローチャート : 結合子 102"/>
            <p:cNvSpPr/>
            <p:nvPr/>
          </p:nvSpPr>
          <p:spPr>
            <a:xfrm>
              <a:off x="2876433" y="18699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ローチャート : 結合子 103"/>
            <p:cNvSpPr/>
            <p:nvPr/>
          </p:nvSpPr>
          <p:spPr>
            <a:xfrm>
              <a:off x="2878952" y="23243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ローチャート : 結合子 104"/>
            <p:cNvSpPr/>
            <p:nvPr/>
          </p:nvSpPr>
          <p:spPr>
            <a:xfrm>
              <a:off x="2876433" y="2781575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ローチャート : 結合子 105"/>
            <p:cNvSpPr/>
            <p:nvPr/>
          </p:nvSpPr>
          <p:spPr>
            <a:xfrm>
              <a:off x="959024" y="1412776"/>
              <a:ext cx="457200" cy="45720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円/楕円 2"/>
          <p:cNvSpPr/>
          <p:nvPr/>
        </p:nvSpPr>
        <p:spPr>
          <a:xfrm>
            <a:off x="154760" y="1151932"/>
            <a:ext cx="673061" cy="1892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 rot="5400000">
            <a:off x="1377008" y="464732"/>
            <a:ext cx="673061" cy="1892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2050069" y="1599937"/>
            <a:ext cx="673061" cy="1892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 rot="5400000">
            <a:off x="885002" y="2309378"/>
            <a:ext cx="673061" cy="1892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 rot="5400000">
            <a:off x="4189573" y="88579"/>
            <a:ext cx="692843" cy="2664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 rot="10800000">
            <a:off x="3230042" y="1001148"/>
            <a:ext cx="692843" cy="2664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 rot="5400000">
            <a:off x="4178126" y="1931394"/>
            <a:ext cx="692843" cy="2664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 rot="10800000">
            <a:off x="5125351" y="1027051"/>
            <a:ext cx="692843" cy="2664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金曜日の授業ででた考え方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4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5542"/>
            <a:ext cx="9156509" cy="68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3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C:\Users\teacher\Desktop\論文用写真\DSCN02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0" y="0"/>
            <a:ext cx="9162830" cy="68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Users\teacher\Desktop\論文用写真\DSCN02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"/>
            <a:ext cx="9183356" cy="688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0047" y="188640"/>
            <a:ext cx="8229600" cy="432048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求め方の式をもう一度書いてみよう</a:t>
            </a:r>
            <a:endParaRPr kumimoji="1" lang="ja-JP" altLang="en-US" sz="3600" dirty="0"/>
          </a:p>
        </p:txBody>
      </p:sp>
      <p:pic>
        <p:nvPicPr>
          <p:cNvPr id="4098" name="Picture 2" descr="C:\Users\teacher\Desktop\論文用写真\DSCN02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29335" r="75310" b="50279"/>
          <a:stretch/>
        </p:blipFill>
        <p:spPr bwMode="auto">
          <a:xfrm>
            <a:off x="137773" y="773472"/>
            <a:ext cx="2290572" cy="20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t="29335" r="59299" b="50036"/>
          <a:stretch/>
        </p:blipFill>
        <p:spPr bwMode="auto">
          <a:xfrm>
            <a:off x="2514037" y="764704"/>
            <a:ext cx="2060810" cy="20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6" t="30985" r="22482" b="50036"/>
          <a:stretch/>
        </p:blipFill>
        <p:spPr bwMode="auto">
          <a:xfrm>
            <a:off x="4651864" y="752486"/>
            <a:ext cx="2199147" cy="208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2" t="30780" r="43503" b="51109"/>
          <a:stretch/>
        </p:blipFill>
        <p:spPr bwMode="auto">
          <a:xfrm>
            <a:off x="6993523" y="752486"/>
            <a:ext cx="2072959" cy="20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1170" y="293371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4×4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02530" y="2933712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5×2</a:t>
            </a:r>
            <a:r>
              <a:rPr kumimoji="1" lang="ja-JP" altLang="en-US" sz="3200" dirty="0" smtClean="0"/>
              <a:t>＋</a:t>
            </a:r>
            <a:r>
              <a:rPr kumimoji="1" lang="en-US" altLang="ja-JP" sz="3200" dirty="0" smtClean="0"/>
              <a:t>3×2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61522" y="2933711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5×5</a:t>
            </a:r>
            <a:r>
              <a:rPr kumimoji="1" lang="ja-JP" altLang="en-US" sz="3200" dirty="0" smtClean="0"/>
              <a:t>－</a:t>
            </a:r>
            <a:r>
              <a:rPr kumimoji="1" lang="en-US" altLang="ja-JP" sz="3200" dirty="0" smtClean="0"/>
              <a:t>3×3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6148" y="2933712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5×4</a:t>
            </a:r>
            <a:r>
              <a:rPr kumimoji="1" lang="ja-JP" altLang="en-US" sz="3200" dirty="0" smtClean="0"/>
              <a:t>－</a:t>
            </a:r>
            <a:r>
              <a:rPr kumimoji="1" lang="en-US" altLang="ja-JP" sz="3200" dirty="0" smtClean="0"/>
              <a:t>4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6356" y="3753071"/>
            <a:ext cx="5316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一辺の碁石の数が８個のとき、</a:t>
            </a:r>
            <a:r>
              <a:rPr lang="ja-JP" altLang="en-US" sz="3200" dirty="0" smtClean="0"/>
              <a:t>上</a:t>
            </a:r>
            <a:r>
              <a:rPr lang="ja-JP" altLang="en-US" sz="3200" dirty="0"/>
              <a:t>の４つの考え方で碁石の数</a:t>
            </a:r>
            <a:r>
              <a:rPr lang="ja-JP" altLang="en-US" sz="3200" dirty="0" smtClean="0"/>
              <a:t>を求める式</a:t>
            </a:r>
            <a:r>
              <a:rPr lang="ja-JP" altLang="en-US" sz="3200" smtClean="0"/>
              <a:t>を作ろう。</a:t>
            </a:r>
            <a:endParaRPr kumimoji="1" lang="ja-JP" altLang="en-US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765967" y="3884886"/>
            <a:ext cx="2778254" cy="2600231"/>
            <a:chOff x="5582376" y="3884886"/>
            <a:chExt cx="2778254" cy="2600231"/>
          </a:xfrm>
        </p:grpSpPr>
        <p:sp>
          <p:nvSpPr>
            <p:cNvPr id="13" name="フローチャート : 結合子 12"/>
            <p:cNvSpPr/>
            <p:nvPr/>
          </p:nvSpPr>
          <p:spPr>
            <a:xfrm>
              <a:off x="8009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ローチャート : 結合子 13"/>
            <p:cNvSpPr/>
            <p:nvPr/>
          </p:nvSpPr>
          <p:spPr>
            <a:xfrm>
              <a:off x="7662263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 : 結合子 14"/>
            <p:cNvSpPr/>
            <p:nvPr/>
          </p:nvSpPr>
          <p:spPr>
            <a:xfrm>
              <a:off x="7313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ローチャート : 結合子 15"/>
            <p:cNvSpPr/>
            <p:nvPr/>
          </p:nvSpPr>
          <p:spPr>
            <a:xfrm>
              <a:off x="6964101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 : 結合子 16"/>
            <p:cNvSpPr/>
            <p:nvPr/>
          </p:nvSpPr>
          <p:spPr>
            <a:xfrm>
              <a:off x="558237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 : 結合子 17"/>
            <p:cNvSpPr/>
            <p:nvPr/>
          </p:nvSpPr>
          <p:spPr>
            <a:xfrm>
              <a:off x="5582376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ローチャート : 結合子 18"/>
            <p:cNvSpPr/>
            <p:nvPr/>
          </p:nvSpPr>
          <p:spPr>
            <a:xfrm>
              <a:off x="5582376" y="453790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ローチャート : 結合子 19"/>
            <p:cNvSpPr/>
            <p:nvPr/>
          </p:nvSpPr>
          <p:spPr>
            <a:xfrm>
              <a:off x="5582376" y="4859040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ローチャート : 結合子 20"/>
            <p:cNvSpPr/>
            <p:nvPr/>
          </p:nvSpPr>
          <p:spPr>
            <a:xfrm>
              <a:off x="5582376" y="519056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ローチャート : 結合子 21"/>
            <p:cNvSpPr/>
            <p:nvPr/>
          </p:nvSpPr>
          <p:spPr>
            <a:xfrm>
              <a:off x="5582376" y="551150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ローチャート : 結合子 22"/>
            <p:cNvSpPr/>
            <p:nvPr/>
          </p:nvSpPr>
          <p:spPr>
            <a:xfrm>
              <a:off x="5582793" y="5843225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ローチャート : 結合子 23"/>
            <p:cNvSpPr/>
            <p:nvPr/>
          </p:nvSpPr>
          <p:spPr>
            <a:xfrm>
              <a:off x="558237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ローチャート : 結合子 24"/>
            <p:cNvSpPr/>
            <p:nvPr/>
          </p:nvSpPr>
          <p:spPr>
            <a:xfrm>
              <a:off x="6593228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 : 結合子 25"/>
            <p:cNvSpPr/>
            <p:nvPr/>
          </p:nvSpPr>
          <p:spPr>
            <a:xfrm>
              <a:off x="62551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ローチャート : 結合子 26"/>
            <p:cNvSpPr/>
            <p:nvPr/>
          </p:nvSpPr>
          <p:spPr>
            <a:xfrm>
              <a:off x="592049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 : 結合子 27"/>
            <p:cNvSpPr/>
            <p:nvPr/>
          </p:nvSpPr>
          <p:spPr>
            <a:xfrm>
              <a:off x="592049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 : 結合子 28"/>
            <p:cNvSpPr/>
            <p:nvPr/>
          </p:nvSpPr>
          <p:spPr>
            <a:xfrm>
              <a:off x="8022508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ローチャート : 結合子 29"/>
            <p:cNvSpPr/>
            <p:nvPr/>
          </p:nvSpPr>
          <p:spPr>
            <a:xfrm>
              <a:off x="80225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ローチャート : 結合子 30"/>
            <p:cNvSpPr/>
            <p:nvPr/>
          </p:nvSpPr>
          <p:spPr>
            <a:xfrm>
              <a:off x="7673303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ローチャート : 結合子 31"/>
            <p:cNvSpPr/>
            <p:nvPr/>
          </p:nvSpPr>
          <p:spPr>
            <a:xfrm>
              <a:off x="629157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ローチャート : 結合子 32"/>
            <p:cNvSpPr/>
            <p:nvPr/>
          </p:nvSpPr>
          <p:spPr>
            <a:xfrm>
              <a:off x="7302430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ローチャート : 結合子 33"/>
            <p:cNvSpPr/>
            <p:nvPr/>
          </p:nvSpPr>
          <p:spPr>
            <a:xfrm>
              <a:off x="69643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ローチャート : 結合子 34"/>
            <p:cNvSpPr/>
            <p:nvPr/>
          </p:nvSpPr>
          <p:spPr>
            <a:xfrm>
              <a:off x="662969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ローチャート : 結合子 35"/>
            <p:cNvSpPr/>
            <p:nvPr/>
          </p:nvSpPr>
          <p:spPr>
            <a:xfrm>
              <a:off x="8011425" y="453869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ローチャート : 結合子 36"/>
            <p:cNvSpPr/>
            <p:nvPr/>
          </p:nvSpPr>
          <p:spPr>
            <a:xfrm>
              <a:off x="8011425" y="4859838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ローチャート : 結合子 37"/>
            <p:cNvSpPr/>
            <p:nvPr/>
          </p:nvSpPr>
          <p:spPr>
            <a:xfrm>
              <a:off x="8011425" y="519136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ローチャート : 結合子 38"/>
            <p:cNvSpPr/>
            <p:nvPr/>
          </p:nvSpPr>
          <p:spPr>
            <a:xfrm>
              <a:off x="8011425" y="5512307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ローチャート : 結合子 39"/>
            <p:cNvSpPr/>
            <p:nvPr/>
          </p:nvSpPr>
          <p:spPr>
            <a:xfrm>
              <a:off x="8011842" y="584402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49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569" y="188640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200" dirty="0" smtClean="0"/>
              <a:t>一辺の碁石の数が５個のとき</a:t>
            </a:r>
            <a:endParaRPr kumimoji="1" lang="ja-JP" altLang="en-US" sz="3200" dirty="0"/>
          </a:p>
        </p:txBody>
      </p:sp>
      <p:pic>
        <p:nvPicPr>
          <p:cNvPr id="4098" name="Picture 2" descr="C:\Users\teacher\Desktop\論文用写真\DSCN02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29335" r="75310" b="50279"/>
          <a:stretch/>
        </p:blipFill>
        <p:spPr bwMode="auto">
          <a:xfrm>
            <a:off x="137773" y="773472"/>
            <a:ext cx="2290572" cy="20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t="29335" r="59299" b="50036"/>
          <a:stretch/>
        </p:blipFill>
        <p:spPr bwMode="auto">
          <a:xfrm>
            <a:off x="2514037" y="764704"/>
            <a:ext cx="2060810" cy="20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6" t="30985" r="22482" b="50036"/>
          <a:stretch/>
        </p:blipFill>
        <p:spPr bwMode="auto">
          <a:xfrm>
            <a:off x="4651864" y="752486"/>
            <a:ext cx="2199147" cy="208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eacher\Desktop\論文用写真\DSCN02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2" t="30780" r="43503" b="51109"/>
          <a:stretch/>
        </p:blipFill>
        <p:spPr bwMode="auto">
          <a:xfrm>
            <a:off x="6993523" y="752486"/>
            <a:ext cx="2072959" cy="20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1170" y="293371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4×4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02530" y="2933712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5×2</a:t>
            </a:r>
            <a:r>
              <a:rPr kumimoji="1" lang="ja-JP" altLang="en-US" sz="3200" dirty="0" smtClean="0"/>
              <a:t>＋</a:t>
            </a:r>
            <a:r>
              <a:rPr kumimoji="1" lang="en-US" altLang="ja-JP" sz="3200" dirty="0" smtClean="0"/>
              <a:t>3×2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61522" y="2933711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5×5</a:t>
            </a:r>
            <a:r>
              <a:rPr kumimoji="1" lang="ja-JP" altLang="en-US" sz="3200" dirty="0" smtClean="0"/>
              <a:t>－</a:t>
            </a:r>
            <a:r>
              <a:rPr kumimoji="1" lang="en-US" altLang="ja-JP" sz="3200" dirty="0" smtClean="0"/>
              <a:t>3×3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6148" y="2933712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5×4</a:t>
            </a:r>
            <a:r>
              <a:rPr kumimoji="1" lang="ja-JP" altLang="en-US" sz="3200" dirty="0" smtClean="0"/>
              <a:t>－</a:t>
            </a:r>
            <a:r>
              <a:rPr kumimoji="1" lang="en-US" altLang="ja-JP" sz="3200" dirty="0" smtClean="0"/>
              <a:t>4</a:t>
            </a:r>
            <a:endParaRPr kumimoji="1" lang="ja-JP" altLang="en-US" sz="3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58255" y="4297700"/>
            <a:ext cx="2090927" cy="1947216"/>
            <a:chOff x="5582376" y="3884886"/>
            <a:chExt cx="2778254" cy="2600231"/>
          </a:xfrm>
        </p:grpSpPr>
        <p:sp>
          <p:nvSpPr>
            <p:cNvPr id="13" name="フローチャート : 結合子 12"/>
            <p:cNvSpPr/>
            <p:nvPr/>
          </p:nvSpPr>
          <p:spPr>
            <a:xfrm>
              <a:off x="8009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ローチャート : 結合子 13"/>
            <p:cNvSpPr/>
            <p:nvPr/>
          </p:nvSpPr>
          <p:spPr>
            <a:xfrm>
              <a:off x="7662263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 : 結合子 14"/>
            <p:cNvSpPr/>
            <p:nvPr/>
          </p:nvSpPr>
          <p:spPr>
            <a:xfrm>
              <a:off x="7313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ローチャート : 結合子 15"/>
            <p:cNvSpPr/>
            <p:nvPr/>
          </p:nvSpPr>
          <p:spPr>
            <a:xfrm>
              <a:off x="6964101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ローチャート : 結合子 16"/>
            <p:cNvSpPr/>
            <p:nvPr/>
          </p:nvSpPr>
          <p:spPr>
            <a:xfrm>
              <a:off x="558237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 : 結合子 17"/>
            <p:cNvSpPr/>
            <p:nvPr/>
          </p:nvSpPr>
          <p:spPr>
            <a:xfrm>
              <a:off x="5582376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ローチャート : 結合子 18"/>
            <p:cNvSpPr/>
            <p:nvPr/>
          </p:nvSpPr>
          <p:spPr>
            <a:xfrm>
              <a:off x="5582376" y="453790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ローチャート : 結合子 19"/>
            <p:cNvSpPr/>
            <p:nvPr/>
          </p:nvSpPr>
          <p:spPr>
            <a:xfrm>
              <a:off x="5582376" y="4859040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ローチャート : 結合子 20"/>
            <p:cNvSpPr/>
            <p:nvPr/>
          </p:nvSpPr>
          <p:spPr>
            <a:xfrm>
              <a:off x="5582376" y="519056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ローチャート : 結合子 21"/>
            <p:cNvSpPr/>
            <p:nvPr/>
          </p:nvSpPr>
          <p:spPr>
            <a:xfrm>
              <a:off x="5582376" y="551150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ローチャート : 結合子 22"/>
            <p:cNvSpPr/>
            <p:nvPr/>
          </p:nvSpPr>
          <p:spPr>
            <a:xfrm>
              <a:off x="5582793" y="5843225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ローチャート : 結合子 23"/>
            <p:cNvSpPr/>
            <p:nvPr/>
          </p:nvSpPr>
          <p:spPr>
            <a:xfrm>
              <a:off x="558237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ローチャート : 結合子 24"/>
            <p:cNvSpPr/>
            <p:nvPr/>
          </p:nvSpPr>
          <p:spPr>
            <a:xfrm>
              <a:off x="6593228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 : 結合子 25"/>
            <p:cNvSpPr/>
            <p:nvPr/>
          </p:nvSpPr>
          <p:spPr>
            <a:xfrm>
              <a:off x="62551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ローチャート : 結合子 26"/>
            <p:cNvSpPr/>
            <p:nvPr/>
          </p:nvSpPr>
          <p:spPr>
            <a:xfrm>
              <a:off x="592049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 : 結合子 27"/>
            <p:cNvSpPr/>
            <p:nvPr/>
          </p:nvSpPr>
          <p:spPr>
            <a:xfrm>
              <a:off x="592049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 : 結合子 28"/>
            <p:cNvSpPr/>
            <p:nvPr/>
          </p:nvSpPr>
          <p:spPr>
            <a:xfrm>
              <a:off x="8022508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ローチャート : 結合子 29"/>
            <p:cNvSpPr/>
            <p:nvPr/>
          </p:nvSpPr>
          <p:spPr>
            <a:xfrm>
              <a:off x="80225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ローチャート : 結合子 30"/>
            <p:cNvSpPr/>
            <p:nvPr/>
          </p:nvSpPr>
          <p:spPr>
            <a:xfrm>
              <a:off x="7673303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ローチャート : 結合子 31"/>
            <p:cNvSpPr/>
            <p:nvPr/>
          </p:nvSpPr>
          <p:spPr>
            <a:xfrm>
              <a:off x="629157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ローチャート : 結合子 32"/>
            <p:cNvSpPr/>
            <p:nvPr/>
          </p:nvSpPr>
          <p:spPr>
            <a:xfrm>
              <a:off x="7302430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ローチャート : 結合子 33"/>
            <p:cNvSpPr/>
            <p:nvPr/>
          </p:nvSpPr>
          <p:spPr>
            <a:xfrm>
              <a:off x="69643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ローチャート : 結合子 34"/>
            <p:cNvSpPr/>
            <p:nvPr/>
          </p:nvSpPr>
          <p:spPr>
            <a:xfrm>
              <a:off x="662969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ローチャート : 結合子 35"/>
            <p:cNvSpPr/>
            <p:nvPr/>
          </p:nvSpPr>
          <p:spPr>
            <a:xfrm>
              <a:off x="8011425" y="453869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ローチャート : 結合子 36"/>
            <p:cNvSpPr/>
            <p:nvPr/>
          </p:nvSpPr>
          <p:spPr>
            <a:xfrm>
              <a:off x="8011425" y="4859838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ローチャート : 結合子 37"/>
            <p:cNvSpPr/>
            <p:nvPr/>
          </p:nvSpPr>
          <p:spPr>
            <a:xfrm>
              <a:off x="8011425" y="519136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ローチャート : 結合子 38"/>
            <p:cNvSpPr/>
            <p:nvPr/>
          </p:nvSpPr>
          <p:spPr>
            <a:xfrm>
              <a:off x="8011425" y="5512307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ローチャート : 結合子 39"/>
            <p:cNvSpPr/>
            <p:nvPr/>
          </p:nvSpPr>
          <p:spPr>
            <a:xfrm>
              <a:off x="8011842" y="584402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4666292" y="4298914"/>
            <a:ext cx="2090927" cy="1947216"/>
            <a:chOff x="5582376" y="3884886"/>
            <a:chExt cx="2778254" cy="2600231"/>
          </a:xfrm>
        </p:grpSpPr>
        <p:sp>
          <p:nvSpPr>
            <p:cNvPr id="42" name="フローチャート : 結合子 41"/>
            <p:cNvSpPr/>
            <p:nvPr/>
          </p:nvSpPr>
          <p:spPr>
            <a:xfrm>
              <a:off x="8009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ローチャート : 結合子 42"/>
            <p:cNvSpPr/>
            <p:nvPr/>
          </p:nvSpPr>
          <p:spPr>
            <a:xfrm>
              <a:off x="7662263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ローチャート : 結合子 43"/>
            <p:cNvSpPr/>
            <p:nvPr/>
          </p:nvSpPr>
          <p:spPr>
            <a:xfrm>
              <a:off x="7313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ローチャート : 結合子 44"/>
            <p:cNvSpPr/>
            <p:nvPr/>
          </p:nvSpPr>
          <p:spPr>
            <a:xfrm>
              <a:off x="6964101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ローチャート : 結合子 45"/>
            <p:cNvSpPr/>
            <p:nvPr/>
          </p:nvSpPr>
          <p:spPr>
            <a:xfrm>
              <a:off x="558237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ローチャート : 結合子 46"/>
            <p:cNvSpPr/>
            <p:nvPr/>
          </p:nvSpPr>
          <p:spPr>
            <a:xfrm>
              <a:off x="5582376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ローチャート : 結合子 47"/>
            <p:cNvSpPr/>
            <p:nvPr/>
          </p:nvSpPr>
          <p:spPr>
            <a:xfrm>
              <a:off x="5582376" y="453790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ローチャート : 結合子 48"/>
            <p:cNvSpPr/>
            <p:nvPr/>
          </p:nvSpPr>
          <p:spPr>
            <a:xfrm>
              <a:off x="5582376" y="4859040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ローチャート : 結合子 49"/>
            <p:cNvSpPr/>
            <p:nvPr/>
          </p:nvSpPr>
          <p:spPr>
            <a:xfrm>
              <a:off x="5582376" y="519056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 : 結合子 50"/>
            <p:cNvSpPr/>
            <p:nvPr/>
          </p:nvSpPr>
          <p:spPr>
            <a:xfrm>
              <a:off x="5582376" y="551150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ローチャート : 結合子 51"/>
            <p:cNvSpPr/>
            <p:nvPr/>
          </p:nvSpPr>
          <p:spPr>
            <a:xfrm>
              <a:off x="5582793" y="5843225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ローチャート : 結合子 52"/>
            <p:cNvSpPr/>
            <p:nvPr/>
          </p:nvSpPr>
          <p:spPr>
            <a:xfrm>
              <a:off x="558237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ローチャート : 結合子 53"/>
            <p:cNvSpPr/>
            <p:nvPr/>
          </p:nvSpPr>
          <p:spPr>
            <a:xfrm>
              <a:off x="6593228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ローチャート : 結合子 54"/>
            <p:cNvSpPr/>
            <p:nvPr/>
          </p:nvSpPr>
          <p:spPr>
            <a:xfrm>
              <a:off x="62551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ローチャート : 結合子 55"/>
            <p:cNvSpPr/>
            <p:nvPr/>
          </p:nvSpPr>
          <p:spPr>
            <a:xfrm>
              <a:off x="592049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ローチャート : 結合子 56"/>
            <p:cNvSpPr/>
            <p:nvPr/>
          </p:nvSpPr>
          <p:spPr>
            <a:xfrm>
              <a:off x="592049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ローチャート : 結合子 57"/>
            <p:cNvSpPr/>
            <p:nvPr/>
          </p:nvSpPr>
          <p:spPr>
            <a:xfrm>
              <a:off x="8022508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ローチャート : 結合子 58"/>
            <p:cNvSpPr/>
            <p:nvPr/>
          </p:nvSpPr>
          <p:spPr>
            <a:xfrm>
              <a:off x="80225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ローチャート : 結合子 59"/>
            <p:cNvSpPr/>
            <p:nvPr/>
          </p:nvSpPr>
          <p:spPr>
            <a:xfrm>
              <a:off x="7673303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ローチャート : 結合子 60"/>
            <p:cNvSpPr/>
            <p:nvPr/>
          </p:nvSpPr>
          <p:spPr>
            <a:xfrm>
              <a:off x="629157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ローチャート : 結合子 61"/>
            <p:cNvSpPr/>
            <p:nvPr/>
          </p:nvSpPr>
          <p:spPr>
            <a:xfrm>
              <a:off x="7302430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ローチャート : 結合子 62"/>
            <p:cNvSpPr/>
            <p:nvPr/>
          </p:nvSpPr>
          <p:spPr>
            <a:xfrm>
              <a:off x="69643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ローチャート : 結合子 63"/>
            <p:cNvSpPr/>
            <p:nvPr/>
          </p:nvSpPr>
          <p:spPr>
            <a:xfrm>
              <a:off x="662969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ローチャート : 結合子 64"/>
            <p:cNvSpPr/>
            <p:nvPr/>
          </p:nvSpPr>
          <p:spPr>
            <a:xfrm>
              <a:off x="8011425" y="453869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ローチャート : 結合子 65"/>
            <p:cNvSpPr/>
            <p:nvPr/>
          </p:nvSpPr>
          <p:spPr>
            <a:xfrm>
              <a:off x="8011425" y="4859838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ローチャート : 結合子 66"/>
            <p:cNvSpPr/>
            <p:nvPr/>
          </p:nvSpPr>
          <p:spPr>
            <a:xfrm>
              <a:off x="8011425" y="519136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ローチャート : 結合子 67"/>
            <p:cNvSpPr/>
            <p:nvPr/>
          </p:nvSpPr>
          <p:spPr>
            <a:xfrm>
              <a:off x="8011425" y="5512307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ローチャート : 結合子 68"/>
            <p:cNvSpPr/>
            <p:nvPr/>
          </p:nvSpPr>
          <p:spPr>
            <a:xfrm>
              <a:off x="8011842" y="584402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2402530" y="4308438"/>
            <a:ext cx="2090927" cy="1947216"/>
            <a:chOff x="5582376" y="3884886"/>
            <a:chExt cx="2778254" cy="2600231"/>
          </a:xfrm>
        </p:grpSpPr>
        <p:sp>
          <p:nvSpPr>
            <p:cNvPr id="71" name="フローチャート : 結合子 70"/>
            <p:cNvSpPr/>
            <p:nvPr/>
          </p:nvSpPr>
          <p:spPr>
            <a:xfrm>
              <a:off x="8009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ローチャート : 結合子 71"/>
            <p:cNvSpPr/>
            <p:nvPr/>
          </p:nvSpPr>
          <p:spPr>
            <a:xfrm>
              <a:off x="7662263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ローチャート : 結合子 72"/>
            <p:cNvSpPr/>
            <p:nvPr/>
          </p:nvSpPr>
          <p:spPr>
            <a:xfrm>
              <a:off x="7313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ローチャート : 結合子 73"/>
            <p:cNvSpPr/>
            <p:nvPr/>
          </p:nvSpPr>
          <p:spPr>
            <a:xfrm>
              <a:off x="6964101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ローチャート : 結合子 74"/>
            <p:cNvSpPr/>
            <p:nvPr/>
          </p:nvSpPr>
          <p:spPr>
            <a:xfrm>
              <a:off x="558237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ローチャート : 結合子 75"/>
            <p:cNvSpPr/>
            <p:nvPr/>
          </p:nvSpPr>
          <p:spPr>
            <a:xfrm>
              <a:off x="5582376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ローチャート : 結合子 76"/>
            <p:cNvSpPr/>
            <p:nvPr/>
          </p:nvSpPr>
          <p:spPr>
            <a:xfrm>
              <a:off x="5582376" y="453790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ローチャート : 結合子 77"/>
            <p:cNvSpPr/>
            <p:nvPr/>
          </p:nvSpPr>
          <p:spPr>
            <a:xfrm>
              <a:off x="5582376" y="4859040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ローチャート : 結合子 78"/>
            <p:cNvSpPr/>
            <p:nvPr/>
          </p:nvSpPr>
          <p:spPr>
            <a:xfrm>
              <a:off x="5582376" y="519056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ローチャート : 結合子 79"/>
            <p:cNvSpPr/>
            <p:nvPr/>
          </p:nvSpPr>
          <p:spPr>
            <a:xfrm>
              <a:off x="5582376" y="551150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ローチャート : 結合子 80"/>
            <p:cNvSpPr/>
            <p:nvPr/>
          </p:nvSpPr>
          <p:spPr>
            <a:xfrm>
              <a:off x="5582793" y="5843225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ローチャート : 結合子 81"/>
            <p:cNvSpPr/>
            <p:nvPr/>
          </p:nvSpPr>
          <p:spPr>
            <a:xfrm>
              <a:off x="558237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ローチャート : 結合子 82"/>
            <p:cNvSpPr/>
            <p:nvPr/>
          </p:nvSpPr>
          <p:spPr>
            <a:xfrm>
              <a:off x="6593228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ローチャート : 結合子 83"/>
            <p:cNvSpPr/>
            <p:nvPr/>
          </p:nvSpPr>
          <p:spPr>
            <a:xfrm>
              <a:off x="62551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ローチャート : 結合子 84"/>
            <p:cNvSpPr/>
            <p:nvPr/>
          </p:nvSpPr>
          <p:spPr>
            <a:xfrm>
              <a:off x="592049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ローチャート : 結合子 85"/>
            <p:cNvSpPr/>
            <p:nvPr/>
          </p:nvSpPr>
          <p:spPr>
            <a:xfrm>
              <a:off x="592049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ローチャート : 結合子 86"/>
            <p:cNvSpPr/>
            <p:nvPr/>
          </p:nvSpPr>
          <p:spPr>
            <a:xfrm>
              <a:off x="8022508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ローチャート : 結合子 87"/>
            <p:cNvSpPr/>
            <p:nvPr/>
          </p:nvSpPr>
          <p:spPr>
            <a:xfrm>
              <a:off x="80225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ローチャート : 結合子 88"/>
            <p:cNvSpPr/>
            <p:nvPr/>
          </p:nvSpPr>
          <p:spPr>
            <a:xfrm>
              <a:off x="7673303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ローチャート : 結合子 89"/>
            <p:cNvSpPr/>
            <p:nvPr/>
          </p:nvSpPr>
          <p:spPr>
            <a:xfrm>
              <a:off x="629157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ローチャート : 結合子 90"/>
            <p:cNvSpPr/>
            <p:nvPr/>
          </p:nvSpPr>
          <p:spPr>
            <a:xfrm>
              <a:off x="7302430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ローチャート : 結合子 91"/>
            <p:cNvSpPr/>
            <p:nvPr/>
          </p:nvSpPr>
          <p:spPr>
            <a:xfrm>
              <a:off x="69643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ローチャート : 結合子 92"/>
            <p:cNvSpPr/>
            <p:nvPr/>
          </p:nvSpPr>
          <p:spPr>
            <a:xfrm>
              <a:off x="662969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ローチャート : 結合子 93"/>
            <p:cNvSpPr/>
            <p:nvPr/>
          </p:nvSpPr>
          <p:spPr>
            <a:xfrm>
              <a:off x="8011425" y="453869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ローチャート : 結合子 94"/>
            <p:cNvSpPr/>
            <p:nvPr/>
          </p:nvSpPr>
          <p:spPr>
            <a:xfrm>
              <a:off x="8011425" y="4859838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ローチャート : 結合子 95"/>
            <p:cNvSpPr/>
            <p:nvPr/>
          </p:nvSpPr>
          <p:spPr>
            <a:xfrm>
              <a:off x="8011425" y="519136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ローチャート : 結合子 96"/>
            <p:cNvSpPr/>
            <p:nvPr/>
          </p:nvSpPr>
          <p:spPr>
            <a:xfrm>
              <a:off x="8011425" y="5512307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ローチャート : 結合子 97"/>
            <p:cNvSpPr/>
            <p:nvPr/>
          </p:nvSpPr>
          <p:spPr>
            <a:xfrm>
              <a:off x="8011842" y="584402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6910505" y="4303676"/>
            <a:ext cx="2090927" cy="1947216"/>
            <a:chOff x="5582376" y="3884886"/>
            <a:chExt cx="2778254" cy="2600231"/>
          </a:xfrm>
        </p:grpSpPr>
        <p:sp>
          <p:nvSpPr>
            <p:cNvPr id="100" name="フローチャート : 結合子 99"/>
            <p:cNvSpPr/>
            <p:nvPr/>
          </p:nvSpPr>
          <p:spPr>
            <a:xfrm>
              <a:off x="8009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ローチャート : 結合子 100"/>
            <p:cNvSpPr/>
            <p:nvPr/>
          </p:nvSpPr>
          <p:spPr>
            <a:xfrm>
              <a:off x="7662263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ローチャート : 結合子 101"/>
            <p:cNvSpPr/>
            <p:nvPr/>
          </p:nvSpPr>
          <p:spPr>
            <a:xfrm>
              <a:off x="73133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ローチャート : 結合子 102"/>
            <p:cNvSpPr/>
            <p:nvPr/>
          </p:nvSpPr>
          <p:spPr>
            <a:xfrm>
              <a:off x="6964101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ローチャート : 結合子 103"/>
            <p:cNvSpPr/>
            <p:nvPr/>
          </p:nvSpPr>
          <p:spPr>
            <a:xfrm>
              <a:off x="558237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ローチャート : 結合子 104"/>
            <p:cNvSpPr/>
            <p:nvPr/>
          </p:nvSpPr>
          <p:spPr>
            <a:xfrm>
              <a:off x="5582376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ローチャート : 結合子 105"/>
            <p:cNvSpPr/>
            <p:nvPr/>
          </p:nvSpPr>
          <p:spPr>
            <a:xfrm>
              <a:off x="5582376" y="453790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ローチャート : 結合子 106"/>
            <p:cNvSpPr/>
            <p:nvPr/>
          </p:nvSpPr>
          <p:spPr>
            <a:xfrm>
              <a:off x="5582376" y="4859040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ローチャート : 結合子 107"/>
            <p:cNvSpPr/>
            <p:nvPr/>
          </p:nvSpPr>
          <p:spPr>
            <a:xfrm>
              <a:off x="5582376" y="519056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ローチャート : 結合子 108"/>
            <p:cNvSpPr/>
            <p:nvPr/>
          </p:nvSpPr>
          <p:spPr>
            <a:xfrm>
              <a:off x="5582376" y="551150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ローチャート : 結合子 109"/>
            <p:cNvSpPr/>
            <p:nvPr/>
          </p:nvSpPr>
          <p:spPr>
            <a:xfrm>
              <a:off x="5582793" y="5843225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ローチャート : 結合子 110"/>
            <p:cNvSpPr/>
            <p:nvPr/>
          </p:nvSpPr>
          <p:spPr>
            <a:xfrm>
              <a:off x="558237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ローチャート : 結合子 111"/>
            <p:cNvSpPr/>
            <p:nvPr/>
          </p:nvSpPr>
          <p:spPr>
            <a:xfrm>
              <a:off x="6593228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ローチャート : 結合子 112"/>
            <p:cNvSpPr/>
            <p:nvPr/>
          </p:nvSpPr>
          <p:spPr>
            <a:xfrm>
              <a:off x="625510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ローチャート : 結合子 113"/>
            <p:cNvSpPr/>
            <p:nvPr/>
          </p:nvSpPr>
          <p:spPr>
            <a:xfrm>
              <a:off x="5920496" y="616417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ローチャート : 結合子 114"/>
            <p:cNvSpPr/>
            <p:nvPr/>
          </p:nvSpPr>
          <p:spPr>
            <a:xfrm>
              <a:off x="5920496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ローチャート : 結合子 115"/>
            <p:cNvSpPr/>
            <p:nvPr/>
          </p:nvSpPr>
          <p:spPr>
            <a:xfrm>
              <a:off x="8022508" y="421775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ローチャート : 結合子 116"/>
            <p:cNvSpPr/>
            <p:nvPr/>
          </p:nvSpPr>
          <p:spPr>
            <a:xfrm>
              <a:off x="80225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ローチャート : 結合子 117"/>
            <p:cNvSpPr/>
            <p:nvPr/>
          </p:nvSpPr>
          <p:spPr>
            <a:xfrm>
              <a:off x="7673303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ローチャート : 結合子 118"/>
            <p:cNvSpPr/>
            <p:nvPr/>
          </p:nvSpPr>
          <p:spPr>
            <a:xfrm>
              <a:off x="629157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ローチャート : 結合子 119"/>
            <p:cNvSpPr/>
            <p:nvPr/>
          </p:nvSpPr>
          <p:spPr>
            <a:xfrm>
              <a:off x="7302430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ローチャート : 結合子 120"/>
            <p:cNvSpPr/>
            <p:nvPr/>
          </p:nvSpPr>
          <p:spPr>
            <a:xfrm>
              <a:off x="696430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ローチャート : 結合子 121"/>
            <p:cNvSpPr/>
            <p:nvPr/>
          </p:nvSpPr>
          <p:spPr>
            <a:xfrm>
              <a:off x="6629698" y="3884886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ローチャート : 結合子 122"/>
            <p:cNvSpPr/>
            <p:nvPr/>
          </p:nvSpPr>
          <p:spPr>
            <a:xfrm>
              <a:off x="8011425" y="4538699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ローチャート : 結合子 123"/>
            <p:cNvSpPr/>
            <p:nvPr/>
          </p:nvSpPr>
          <p:spPr>
            <a:xfrm>
              <a:off x="8011425" y="4859838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ローチャート : 結合子 124"/>
            <p:cNvSpPr/>
            <p:nvPr/>
          </p:nvSpPr>
          <p:spPr>
            <a:xfrm>
              <a:off x="8011425" y="5191361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ローチャート : 結合子 125"/>
            <p:cNvSpPr/>
            <p:nvPr/>
          </p:nvSpPr>
          <p:spPr>
            <a:xfrm>
              <a:off x="8011425" y="5512307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ローチャート : 結合子 126"/>
            <p:cNvSpPr/>
            <p:nvPr/>
          </p:nvSpPr>
          <p:spPr>
            <a:xfrm>
              <a:off x="8011842" y="5844023"/>
              <a:ext cx="338122" cy="320946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40107" y="3584895"/>
            <a:ext cx="550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一辺の碁石の数が８個のとき、</a:t>
            </a:r>
            <a:endParaRPr kumimoji="1" lang="ja-JP" altLang="en-US" sz="3200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191170" y="624413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7×4</a:t>
            </a:r>
            <a:endParaRPr kumimoji="1" lang="ja-JP" altLang="en-US" sz="3200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325513" y="6250892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8×2</a:t>
            </a:r>
            <a:r>
              <a:rPr kumimoji="1" lang="ja-JP" altLang="en-US" sz="3200" dirty="0" smtClean="0"/>
              <a:t>＋</a:t>
            </a:r>
            <a:r>
              <a:rPr kumimoji="1" lang="en-US" altLang="ja-JP" sz="3200" dirty="0" smtClean="0"/>
              <a:t>6×2</a:t>
            </a:r>
            <a:endParaRPr kumimoji="1" lang="ja-JP" altLang="en-US" sz="3200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4921078" y="6244134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8</a:t>
            </a:r>
            <a:r>
              <a:rPr kumimoji="1" lang="en-US" altLang="ja-JP" sz="3200" dirty="0" smtClean="0"/>
              <a:t>×4―4</a:t>
            </a:r>
            <a:endParaRPr kumimoji="1" lang="ja-JP" altLang="en-US" sz="3200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6817148" y="6243353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8</a:t>
            </a:r>
            <a:r>
              <a:rPr kumimoji="1" lang="en-US" altLang="ja-JP" sz="3200" dirty="0" smtClean="0"/>
              <a:t>×2―6×6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044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342</Words>
  <Application>Microsoft Office PowerPoint</Application>
  <PresentationFormat>画面に合わせる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２章　文字の式 文字を使った式（第２時）  第１時の内容はスライド４～７の板書写真を参考にしてください。1時間で行こうと思えば行けます。</vt:lpstr>
      <vt:lpstr>一辺の碁石の数が５個のとき、下の図の碁石の数の求め方を考えよう。</vt:lpstr>
      <vt:lpstr>碁石の数の求め方</vt:lpstr>
      <vt:lpstr>金曜日の授業ででた考え方</vt:lpstr>
      <vt:lpstr>PowerPoint プレゼンテーション</vt:lpstr>
      <vt:lpstr>PowerPoint プレゼンテーション</vt:lpstr>
      <vt:lpstr>PowerPoint プレゼンテーション</vt:lpstr>
      <vt:lpstr>求め方の式をもう一度書いてみよう</vt:lpstr>
      <vt:lpstr>一辺の碁石の数が５個のとき</vt:lpstr>
      <vt:lpstr>PowerPoint プレゼンテーション</vt:lpstr>
      <vt:lpstr>いろいろな数量を文字を使った式で表してみよう。</vt:lpstr>
      <vt:lpstr>一皿108円のマグロをａ皿食べた時の代金は？</vt:lpstr>
      <vt:lpstr>一皿１０８円のいくらをｂ皿と一皿１５２円のあぶりマグロをｃ皿食べたときの代金は？</vt:lpstr>
      <vt:lpstr>皿は円で、その半径はｘ㎝でした。この皿の面積はいくつですか。</vt:lpstr>
      <vt:lpstr>家族３人で合計ｙ皿食べました。一人当たり何皿食べたことになりますか。</vt:lpstr>
      <vt:lpstr>お会計札は、たてｅcm、横ｆcmでした。 このお会計札の面積はいくつですか。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２章　文字の式 文字を使った式</dc:title>
  <dc:creator>teacher</dc:creator>
  <cp:lastModifiedBy>teacher</cp:lastModifiedBy>
  <cp:revision>61</cp:revision>
  <dcterms:created xsi:type="dcterms:W3CDTF">2014-05-29T02:46:17Z</dcterms:created>
  <dcterms:modified xsi:type="dcterms:W3CDTF">2015-06-13T06:06:23Z</dcterms:modified>
</cp:coreProperties>
</file>