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73" r:id="rId7"/>
    <p:sldId id="261" r:id="rId8"/>
    <p:sldId id="262" r:id="rId9"/>
    <p:sldId id="263" r:id="rId10"/>
    <p:sldId id="264" r:id="rId11"/>
    <p:sldId id="266" r:id="rId12"/>
    <p:sldId id="265" r:id="rId13"/>
    <p:sldId id="267" r:id="rId14"/>
    <p:sldId id="275" r:id="rId15"/>
    <p:sldId id="274" r:id="rId16"/>
    <p:sldId id="277" r:id="rId17"/>
    <p:sldId id="276" r:id="rId18"/>
    <p:sldId id="269" r:id="rId19"/>
    <p:sldId id="278" r:id="rId20"/>
    <p:sldId id="279" r:id="rId21"/>
    <p:sldId id="280" r:id="rId22"/>
    <p:sldId id="281" r:id="rId23"/>
    <p:sldId id="282" r:id="rId24"/>
    <p:sldId id="28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1044" y="-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和明" userId="13d25396a3116a30" providerId="LiveId" clId="{7E17378B-265A-401E-A1EA-7B36AA2A9598}"/>
    <pc:docChg chg="modSld">
      <pc:chgData name="和明" userId="13d25396a3116a30" providerId="LiveId" clId="{7E17378B-265A-401E-A1EA-7B36AA2A9598}" dt="2022-11-27T06:05:12.075" v="28" actId="20577"/>
      <pc:docMkLst>
        <pc:docMk/>
      </pc:docMkLst>
      <pc:sldChg chg="modSp mod">
        <pc:chgData name="和明" userId="13d25396a3116a30" providerId="LiveId" clId="{7E17378B-265A-401E-A1EA-7B36AA2A9598}" dt="2022-11-27T06:05:12.075" v="28" actId="20577"/>
        <pc:sldMkLst>
          <pc:docMk/>
          <pc:sldMk cId="59320405" sldId="276"/>
        </pc:sldMkLst>
        <pc:spChg chg="mod">
          <ac:chgData name="和明" userId="13d25396a3116a30" providerId="LiveId" clId="{7E17378B-265A-401E-A1EA-7B36AA2A9598}" dt="2022-11-27T06:05:12.075" v="28" actId="20577"/>
          <ac:spMkLst>
            <pc:docMk/>
            <pc:sldMk cId="59320405" sldId="276"/>
            <ac:spMk id="3" creationId="{B1C5324A-5F32-BEF8-BB91-46D656D4A4A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1587068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1529156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153380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884897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240898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87940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3881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1732134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2084264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414933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6663A7-250B-4128-980D-1ABB6A3160B2}" type="datetimeFigureOut">
              <a:rPr kumimoji="1" lang="ja-JP" altLang="en-US" smtClean="0"/>
              <a:t>2022/11/27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8409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663A7-250B-4128-980D-1ABB6A3160B2}" type="datetimeFigureOut">
              <a:rPr kumimoji="1" lang="ja-JP" altLang="en-US" smtClean="0"/>
              <a:t>2022/11/27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E9263-F0B3-41E9-9DC7-B78970642CC6}" type="slidenum">
              <a:rPr kumimoji="1" lang="ja-JP" altLang="en-US" smtClean="0"/>
              <a:t>‹#›</a:t>
            </a:fld>
            <a:endParaRPr kumimoji="1" lang="ja-JP" altLang="en-US"/>
          </a:p>
        </p:txBody>
      </p:sp>
    </p:spTree>
    <p:extLst>
      <p:ext uri="{BB962C8B-B14F-4D97-AF65-F5344CB8AC3E}">
        <p14:creationId xmlns:p14="http://schemas.microsoft.com/office/powerpoint/2010/main" val="1300253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590505"/>
            <a:ext cx="6838408" cy="1455938"/>
          </a:xfrm>
        </p:spPr>
        <p:txBody>
          <a:bodyPr/>
          <a:lstStyle/>
          <a:p>
            <a:r>
              <a:rPr kumimoji="1" lang="ja-JP" altLang="en-US" sz="8000" b="1" dirty="0" err="1">
                <a:latin typeface="HG明朝E" panose="02020909000000000000" pitchFamily="17" charset="-128"/>
                <a:ea typeface="HG明朝E" panose="02020909000000000000" pitchFamily="17" charset="-128"/>
              </a:rPr>
              <a:t>かさ</a:t>
            </a:r>
            <a:r>
              <a:rPr kumimoji="1" lang="ja-JP" altLang="en-US" sz="8000" b="1" dirty="0">
                <a:latin typeface="HG明朝E" panose="02020909000000000000" pitchFamily="17" charset="-128"/>
                <a:ea typeface="HG明朝E" panose="02020909000000000000" pitchFamily="17" charset="-128"/>
              </a:rPr>
              <a:t>菊の栽培</a:t>
            </a:r>
          </a:p>
        </p:txBody>
      </p:sp>
      <p:sp>
        <p:nvSpPr>
          <p:cNvPr id="3" name="サブタイトル 2"/>
          <p:cNvSpPr>
            <a:spLocks noGrp="1"/>
          </p:cNvSpPr>
          <p:nvPr>
            <p:ph type="subTitle" idx="1"/>
          </p:nvPr>
        </p:nvSpPr>
        <p:spPr>
          <a:xfrm>
            <a:off x="1043394" y="3499784"/>
            <a:ext cx="7057209" cy="3057963"/>
          </a:xfrm>
          <a:solidFill>
            <a:srgbClr val="FFFF00"/>
          </a:solidFill>
        </p:spPr>
        <p:txBody>
          <a:bodyPr>
            <a:noAutofit/>
          </a:bodyPr>
          <a:lstStyle/>
          <a:p>
            <a:r>
              <a:rPr kumimoji="1" lang="ja-JP" altLang="en-US" sz="4800" b="1" dirty="0"/>
              <a:t>ねらい</a:t>
            </a:r>
            <a:endParaRPr kumimoji="1" lang="en-US" altLang="ja-JP" sz="4800" b="1" dirty="0"/>
          </a:p>
          <a:p>
            <a:pPr algn="l"/>
            <a:r>
              <a:rPr kumimoji="1" lang="ja-JP" altLang="en-US" sz="4800" b="1" dirty="0"/>
              <a:t>菊の栽培活動を通して植物を栽培し、育て、花が咲くまでの課程を学ぶ。</a:t>
            </a: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366" y="1137164"/>
            <a:ext cx="2519487" cy="2519487"/>
          </a:xfrm>
          <a:prstGeom prst="rect">
            <a:avLst/>
          </a:prstGeom>
        </p:spPr>
      </p:pic>
      <p:sp>
        <p:nvSpPr>
          <p:cNvPr id="8" name="正方形/長方形 7"/>
          <p:cNvSpPr/>
          <p:nvPr/>
        </p:nvSpPr>
        <p:spPr>
          <a:xfrm>
            <a:off x="2748422" y="311795"/>
            <a:ext cx="3647152" cy="923330"/>
          </a:xfrm>
          <a:prstGeom prst="rect">
            <a:avLst/>
          </a:prstGeom>
        </p:spPr>
        <p:txBody>
          <a:bodyPr wrap="none">
            <a:spAutoFit/>
          </a:bodyPr>
          <a:lstStyle/>
          <a:p>
            <a:r>
              <a:rPr kumimoji="1" lang="ja-JP" altLang="en-US" sz="5400" dirty="0">
                <a:latin typeface="HG明朝E" panose="02020909000000000000" pitchFamily="17" charset="-128"/>
                <a:ea typeface="HG明朝E" panose="02020909000000000000" pitchFamily="17" charset="-128"/>
              </a:rPr>
              <a:t>技術　栽培</a:t>
            </a:r>
            <a:endParaRPr lang="ja-JP" altLang="en-US" sz="5400" dirty="0">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1875453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F41A7A1-24D7-4836-90D5-B5504F3BAEE5}"/>
              </a:ext>
            </a:extLst>
          </p:cNvPr>
          <p:cNvSpPr>
            <a:spLocks noGrp="1"/>
          </p:cNvSpPr>
          <p:nvPr>
            <p:ph type="title"/>
          </p:nvPr>
        </p:nvSpPr>
        <p:spPr>
          <a:xfrm>
            <a:off x="515125" y="1153572"/>
            <a:ext cx="2400300" cy="4461163"/>
          </a:xfrm>
        </p:spPr>
        <p:txBody>
          <a:bodyPr>
            <a:normAutofit/>
          </a:bodyPr>
          <a:lstStyle/>
          <a:p>
            <a:r>
              <a:rPr kumimoji="1" lang="ja-JP" altLang="en-US">
                <a:solidFill>
                  <a:srgbClr val="FFFFFF"/>
                </a:solidFill>
                <a:latin typeface="HGP明朝E" panose="02020900000000000000" pitchFamily="18" charset="-128"/>
                <a:ea typeface="HGP明朝E" panose="02020900000000000000" pitchFamily="18" charset="-128"/>
              </a:rPr>
              <a:t>ポットに根が張ってきたら</a:t>
            </a:r>
            <a:r>
              <a:rPr kumimoji="1" lang="en-US" altLang="ja-JP">
                <a:solidFill>
                  <a:srgbClr val="FFFFFF"/>
                </a:solidFill>
                <a:latin typeface="HGP明朝E" panose="02020900000000000000" pitchFamily="18" charset="-128"/>
                <a:ea typeface="HGP明朝E" panose="02020900000000000000" pitchFamily="18" charset="-128"/>
              </a:rPr>
              <a:t>…</a:t>
            </a:r>
            <a:endParaRPr kumimoji="1" lang="ja-JP" altLang="en-US">
              <a:solidFill>
                <a:srgbClr val="FFFFFF"/>
              </a:solidFill>
              <a:latin typeface="HGP明朝E" panose="02020900000000000000" pitchFamily="18" charset="-128"/>
              <a:ea typeface="HGP明朝E" panose="02020900000000000000" pitchFamily="18" charset="-128"/>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D5BD17ED-B9A3-4F2A-999F-72193B622ED5}"/>
              </a:ext>
            </a:extLst>
          </p:cNvPr>
          <p:cNvSpPr>
            <a:spLocks noGrp="1"/>
          </p:cNvSpPr>
          <p:nvPr>
            <p:ph idx="1"/>
          </p:nvPr>
        </p:nvSpPr>
        <p:spPr>
          <a:xfrm>
            <a:off x="2915425" y="1"/>
            <a:ext cx="6160842" cy="6925732"/>
          </a:xfrm>
        </p:spPr>
        <p:txBody>
          <a:bodyPr anchor="ctr">
            <a:normAutofit/>
          </a:bodyPr>
          <a:lstStyle/>
          <a:p>
            <a:r>
              <a:rPr kumimoji="1" lang="ja-JP" altLang="en-US" sz="3600" dirty="0">
                <a:latin typeface="HGP明朝E" panose="02020900000000000000" pitchFamily="18" charset="-128"/>
                <a:ea typeface="HGP明朝E" panose="02020900000000000000" pitchFamily="18" charset="-128"/>
              </a:rPr>
              <a:t>もう一つ大きめの直径１５センチ程度の鉢に移します。</a:t>
            </a:r>
            <a:endParaRPr kumimoji="1" lang="en-US" altLang="ja-JP" sz="3600" dirty="0">
              <a:latin typeface="HGP明朝E" panose="02020900000000000000" pitchFamily="18" charset="-128"/>
              <a:ea typeface="HGP明朝E" panose="02020900000000000000" pitchFamily="18" charset="-128"/>
            </a:endParaRPr>
          </a:p>
          <a:p>
            <a:r>
              <a:rPr lang="ja-JP" altLang="en-US" sz="3600" dirty="0">
                <a:latin typeface="HGP明朝E" panose="02020900000000000000" pitchFamily="18" charset="-128"/>
                <a:ea typeface="HGP明朝E" panose="02020900000000000000" pitchFamily="18" charset="-128"/>
              </a:rPr>
              <a:t>土のブレンドと鉢の数の割合は次の通りです。</a:t>
            </a:r>
            <a:endParaRPr lang="en-US" altLang="ja-JP" sz="3600" dirty="0">
              <a:latin typeface="HGP明朝E" panose="02020900000000000000" pitchFamily="18" charset="-128"/>
              <a:ea typeface="HGP明朝E" panose="02020900000000000000" pitchFamily="18" charset="-128"/>
            </a:endParaRPr>
          </a:p>
          <a:p>
            <a:r>
              <a:rPr lang="ja-JP" altLang="en-US" sz="3600" dirty="0">
                <a:latin typeface="HGP明朝E" panose="02020900000000000000" pitchFamily="18" charset="-128"/>
                <a:ea typeface="HGP明朝E" panose="02020900000000000000" pitchFamily="18" charset="-128"/>
              </a:rPr>
              <a:t>１５０鉢あたり</a:t>
            </a:r>
            <a:endParaRPr lang="en-US" altLang="ja-JP" sz="3600" dirty="0">
              <a:latin typeface="HGP明朝E" panose="02020900000000000000" pitchFamily="18" charset="-128"/>
              <a:ea typeface="HGP明朝E" panose="02020900000000000000" pitchFamily="18" charset="-128"/>
            </a:endParaRPr>
          </a:p>
          <a:p>
            <a:pPr marL="0" indent="0">
              <a:buNone/>
            </a:pPr>
            <a:r>
              <a:rPr kumimoji="1" lang="ja-JP" altLang="en-US" sz="3600" dirty="0">
                <a:latin typeface="HGP明朝E" panose="02020900000000000000" pitchFamily="18" charset="-128"/>
                <a:ea typeface="HGP明朝E" panose="02020900000000000000" pitchFamily="18" charset="-128"/>
              </a:rPr>
              <a:t>　赤玉４　鹿沼４　腐葉土２　</a:t>
            </a:r>
            <a:endParaRPr kumimoji="1" lang="en-US" altLang="ja-JP" sz="3600" dirty="0">
              <a:latin typeface="HGP明朝E" panose="02020900000000000000" pitchFamily="18" charset="-128"/>
              <a:ea typeface="HGP明朝E" panose="02020900000000000000" pitchFamily="18" charset="-128"/>
            </a:endParaRPr>
          </a:p>
          <a:p>
            <a:pPr marL="0" indent="0">
              <a:buNone/>
            </a:pPr>
            <a:r>
              <a:rPr kumimoji="1" lang="ja-JP" altLang="en-US" sz="3600" dirty="0">
                <a:latin typeface="HGP明朝E" panose="02020900000000000000" pitchFamily="18" charset="-128"/>
                <a:ea typeface="HGP明朝E" panose="02020900000000000000" pitchFamily="18" charset="-128"/>
              </a:rPr>
              <a:t>　牛ふん１</a:t>
            </a:r>
            <a:endParaRPr kumimoji="1" lang="en-US" altLang="ja-JP" sz="3600" dirty="0">
              <a:latin typeface="HGP明朝E" panose="02020900000000000000" pitchFamily="18" charset="-128"/>
              <a:ea typeface="HGP明朝E" panose="02020900000000000000" pitchFamily="18" charset="-128"/>
            </a:endParaRPr>
          </a:p>
          <a:p>
            <a:pPr marL="0" indent="0">
              <a:buNone/>
            </a:pPr>
            <a:r>
              <a:rPr lang="ja-JP" altLang="en-US" sz="3600" dirty="0">
                <a:latin typeface="HGP明朝E" panose="02020900000000000000" pitchFamily="18" charset="-128"/>
                <a:ea typeface="HGP明朝E" panose="02020900000000000000" pitchFamily="18" charset="-128"/>
              </a:rPr>
              <a:t>・鉢の底３分の１の高さ土を入れ、そこにポットから出した苗を入れ、さらに擦り切れいっぱいまで土を入れて茎がまっすぐになるように植えます。</a:t>
            </a:r>
            <a:endParaRPr kumimoji="1" lang="en-US" altLang="ja-JP" sz="3600"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92757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09D43-ABC1-43AF-A75E-12BCEAE5CE6D}"/>
              </a:ext>
            </a:extLst>
          </p:cNvPr>
          <p:cNvSpPr>
            <a:spLocks noGrp="1"/>
          </p:cNvSpPr>
          <p:nvPr>
            <p:ph type="title"/>
          </p:nvPr>
        </p:nvSpPr>
        <p:spPr>
          <a:xfrm>
            <a:off x="628649" y="161926"/>
            <a:ext cx="7886700" cy="1325563"/>
          </a:xfrm>
        </p:spPr>
        <p:txBody>
          <a:bodyPr>
            <a:normAutofit/>
          </a:bodyPr>
          <a:lstStyle/>
          <a:p>
            <a:r>
              <a:rPr kumimoji="1" lang="ja-JP" altLang="en-US" sz="5400" dirty="0">
                <a:latin typeface="HGP明朝E" panose="02020900000000000000" pitchFamily="18" charset="-128"/>
                <a:ea typeface="HGP明朝E" panose="02020900000000000000" pitchFamily="18" charset="-128"/>
              </a:rPr>
              <a:t>土をブレンドした状態です。</a:t>
            </a:r>
          </a:p>
        </p:txBody>
      </p:sp>
      <p:pic>
        <p:nvPicPr>
          <p:cNvPr id="5" name="コンテンツ プレースホルダー 4" descr="建物, 屋外, 若い, 少年 が含まれている画像&#10;&#10;自動的に生成された説明">
            <a:extLst>
              <a:ext uri="{FF2B5EF4-FFF2-40B4-BE49-F238E27FC236}">
                <a16:creationId xmlns:a16="http://schemas.microsoft.com/office/drawing/2014/main" id="{4151CA48-5FF2-4F74-C281-00E3F36B7A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33365" r="65216" b="40159"/>
          <a:stretch/>
        </p:blipFill>
        <p:spPr>
          <a:xfrm>
            <a:off x="-259965" y="1487489"/>
            <a:ext cx="9663929" cy="5516826"/>
          </a:xfrm>
        </p:spPr>
      </p:pic>
    </p:spTree>
    <p:extLst>
      <p:ext uri="{BB962C8B-B14F-4D97-AF65-F5344CB8AC3E}">
        <p14:creationId xmlns:p14="http://schemas.microsoft.com/office/powerpoint/2010/main" val="324991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1D9EF6-B034-4D26-A43E-F93FDC4C5CB4}"/>
              </a:ext>
            </a:extLst>
          </p:cNvPr>
          <p:cNvSpPr>
            <a:spLocks noGrp="1"/>
          </p:cNvSpPr>
          <p:nvPr>
            <p:ph type="title"/>
          </p:nvPr>
        </p:nvSpPr>
        <p:spPr>
          <a:xfrm>
            <a:off x="628650" y="-59267"/>
            <a:ext cx="7886700" cy="973668"/>
          </a:xfrm>
        </p:spPr>
        <p:txBody>
          <a:bodyPr>
            <a:normAutofit/>
          </a:bodyPr>
          <a:lstStyle/>
          <a:p>
            <a:r>
              <a:rPr kumimoji="1" lang="ja-JP" altLang="en-US" sz="5400" dirty="0">
                <a:latin typeface="HGP明朝E" panose="02020900000000000000" pitchFamily="18" charset="-128"/>
                <a:ea typeface="HGP明朝E" panose="02020900000000000000" pitchFamily="18" charset="-128"/>
              </a:rPr>
              <a:t>作業の様子です。</a:t>
            </a:r>
          </a:p>
        </p:txBody>
      </p:sp>
      <p:pic>
        <p:nvPicPr>
          <p:cNvPr id="5" name="コンテンツ プレースホルダー 4" descr="プールで遊んでいる人達&#10;&#10;中程度の精度で自動的に生成された説明">
            <a:extLst>
              <a:ext uri="{FF2B5EF4-FFF2-40B4-BE49-F238E27FC236}">
                <a16:creationId xmlns:a16="http://schemas.microsoft.com/office/drawing/2014/main" id="{B9AB41F1-1560-F82B-5599-3293C32E42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3891" y="817563"/>
            <a:ext cx="8246884" cy="6185164"/>
          </a:xfrm>
        </p:spPr>
      </p:pic>
    </p:spTree>
    <p:extLst>
      <p:ext uri="{BB962C8B-B14F-4D97-AF65-F5344CB8AC3E}">
        <p14:creationId xmlns:p14="http://schemas.microsoft.com/office/powerpoint/2010/main" val="228488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コンテンツ プレースホルダー 4" descr="石, 行, 並ぶ, 座る が含まれている画像&#10;&#10;自動的に生成された説明">
            <a:extLst>
              <a:ext uri="{FF2B5EF4-FFF2-40B4-BE49-F238E27FC236}">
                <a16:creationId xmlns:a16="http://schemas.microsoft.com/office/drawing/2014/main" id="{F8CB23FC-75C7-A19F-1253-DAD6735CE19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
        <p:nvSpPr>
          <p:cNvPr id="6" name="テキスト ボックス 5">
            <a:extLst>
              <a:ext uri="{FF2B5EF4-FFF2-40B4-BE49-F238E27FC236}">
                <a16:creationId xmlns:a16="http://schemas.microsoft.com/office/drawing/2014/main" id="{56F55A5A-BC50-B92F-9C5F-782887122352}"/>
              </a:ext>
            </a:extLst>
          </p:cNvPr>
          <p:cNvSpPr txBox="1"/>
          <p:nvPr/>
        </p:nvSpPr>
        <p:spPr>
          <a:xfrm>
            <a:off x="4114800" y="2730500"/>
            <a:ext cx="914400" cy="646331"/>
          </a:xfrm>
          <a:prstGeom prst="rect">
            <a:avLst/>
          </a:prstGeom>
          <a:noFill/>
        </p:spPr>
        <p:txBody>
          <a:bodyPr wrap="square" rtlCol="0">
            <a:spAutoFit/>
          </a:bodyPr>
          <a:lstStyle/>
          <a:p>
            <a:r>
              <a:rPr kumimoji="1" lang="ja-JP" altLang="en-US" dirty="0"/>
              <a:t>１４２鉢</a:t>
            </a:r>
          </a:p>
        </p:txBody>
      </p:sp>
      <p:sp>
        <p:nvSpPr>
          <p:cNvPr id="7" name="テキスト ボックス 6">
            <a:extLst>
              <a:ext uri="{FF2B5EF4-FFF2-40B4-BE49-F238E27FC236}">
                <a16:creationId xmlns:a16="http://schemas.microsoft.com/office/drawing/2014/main" id="{59C91C2B-B36D-7F52-AC0A-2FE1117CA305}"/>
              </a:ext>
            </a:extLst>
          </p:cNvPr>
          <p:cNvSpPr txBox="1"/>
          <p:nvPr/>
        </p:nvSpPr>
        <p:spPr>
          <a:xfrm>
            <a:off x="533399" y="4572001"/>
            <a:ext cx="8415867" cy="212365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kumimoji="1" lang="ja-JP" altLang="en-US" sz="4400" dirty="0">
                <a:solidFill>
                  <a:schemeClr val="tx1"/>
                </a:solidFill>
                <a:latin typeface="HGP明朝E" panose="02020900000000000000" pitchFamily="18" charset="-128"/>
                <a:ea typeface="HGP明朝E" panose="02020900000000000000" pitchFamily="18" charset="-128"/>
              </a:rPr>
              <a:t>１４２鉢作りました。</a:t>
            </a:r>
            <a:endParaRPr kumimoji="1" lang="en-US" altLang="ja-JP" sz="4400" dirty="0">
              <a:solidFill>
                <a:schemeClr val="tx1"/>
              </a:solidFill>
              <a:latin typeface="HGP明朝E" panose="02020900000000000000" pitchFamily="18" charset="-128"/>
              <a:ea typeface="HGP明朝E" panose="02020900000000000000" pitchFamily="18" charset="-128"/>
            </a:endParaRPr>
          </a:p>
          <a:p>
            <a:r>
              <a:rPr kumimoji="1" lang="ja-JP" altLang="en-US" sz="4400" dirty="0">
                <a:solidFill>
                  <a:schemeClr val="tx1"/>
                </a:solidFill>
                <a:latin typeface="HGP明朝E" panose="02020900000000000000" pitchFamily="18" charset="-128"/>
                <a:ea typeface="HGP明朝E" panose="02020900000000000000" pitchFamily="18" charset="-128"/>
              </a:rPr>
              <a:t>あとは近いうちに油粕（中粒）を３個ほど入れていきます。</a:t>
            </a:r>
          </a:p>
        </p:txBody>
      </p:sp>
    </p:spTree>
    <p:extLst>
      <p:ext uri="{BB962C8B-B14F-4D97-AF65-F5344CB8AC3E}">
        <p14:creationId xmlns:p14="http://schemas.microsoft.com/office/powerpoint/2010/main" val="160240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03564-897F-4698-8E9D-D0205E95E537}"/>
              </a:ext>
            </a:extLst>
          </p:cNvPr>
          <p:cNvSpPr>
            <a:spLocks noGrp="1"/>
          </p:cNvSpPr>
          <p:nvPr>
            <p:ph type="title"/>
          </p:nvPr>
        </p:nvSpPr>
        <p:spPr/>
        <p:txBody>
          <a:bodyPr/>
          <a:lstStyle/>
          <a:p>
            <a:endParaRPr kumimoji="1" lang="ja-JP" altLang="en-US"/>
          </a:p>
        </p:txBody>
      </p:sp>
      <p:pic>
        <p:nvPicPr>
          <p:cNvPr id="7" name="コンテンツ プレースホルダー 6">
            <a:extLst>
              <a:ext uri="{FF2B5EF4-FFF2-40B4-BE49-F238E27FC236}">
                <a16:creationId xmlns:a16="http://schemas.microsoft.com/office/drawing/2014/main" id="{4CD137FA-D047-4626-819F-407506625852}"/>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3286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5BA2AE-63BD-4C8B-B9C7-DEF9E5A7F96C}"/>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AA6B0A74-1AD5-492E-ADF2-BAB83C5B5936}"/>
              </a:ext>
            </a:extLst>
          </p:cNvPr>
          <p:cNvPicPr>
            <a:picLocks noGrp="1" noChangeAspect="1"/>
          </p:cNvPicPr>
          <p:nvPr>
            <p:ph idx="1"/>
          </p:nvPr>
        </p:nvPicPr>
        <p:blipFill>
          <a:blip r:embed="rId2"/>
          <a:stretch>
            <a:fillRect/>
          </a:stretch>
        </p:blipFill>
        <p:spPr>
          <a:xfrm>
            <a:off x="0" y="23191"/>
            <a:ext cx="9113079" cy="6834809"/>
          </a:xfrm>
          <a:prstGeom prst="rect">
            <a:avLst/>
          </a:prstGeom>
        </p:spPr>
      </p:pic>
    </p:spTree>
    <p:extLst>
      <p:ext uri="{BB962C8B-B14F-4D97-AF65-F5344CB8AC3E}">
        <p14:creationId xmlns:p14="http://schemas.microsoft.com/office/powerpoint/2010/main" val="2523410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F83E55-584A-4FF0-A2EF-935CED1CDBDA}"/>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E4E5607F-76EA-47B1-A8BC-023F0121A514}"/>
              </a:ext>
            </a:extLst>
          </p:cNvPr>
          <p:cNvPicPr>
            <a:picLocks noGrp="1" noChangeAspect="1"/>
          </p:cNvPicPr>
          <p:nvPr>
            <p:ph idx="1"/>
          </p:nvPr>
        </p:nvPicPr>
        <p:blipFill>
          <a:blip r:embed="rId2"/>
          <a:stretch>
            <a:fillRect/>
          </a:stretch>
        </p:blipFill>
        <p:spPr>
          <a:xfrm>
            <a:off x="0" y="0"/>
            <a:ext cx="9144000" cy="6858001"/>
          </a:xfrm>
          <a:prstGeom prst="rect">
            <a:avLst/>
          </a:prstGeom>
        </p:spPr>
      </p:pic>
    </p:spTree>
    <p:extLst>
      <p:ext uri="{BB962C8B-B14F-4D97-AF65-F5344CB8AC3E}">
        <p14:creationId xmlns:p14="http://schemas.microsoft.com/office/powerpoint/2010/main" val="284356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AF3DAD-07BB-4B5B-9E0C-4C1332E0BB1B}"/>
              </a:ext>
            </a:extLst>
          </p:cNvPr>
          <p:cNvSpPr>
            <a:spLocks noGrp="1"/>
          </p:cNvSpPr>
          <p:nvPr>
            <p:ph type="title"/>
          </p:nvPr>
        </p:nvSpPr>
        <p:spPr/>
        <p:txBody>
          <a:bodyPr/>
          <a:lstStyle/>
          <a:p>
            <a:endParaRPr kumimoji="1" lang="ja-JP" altLang="en-US"/>
          </a:p>
        </p:txBody>
      </p:sp>
      <p:pic>
        <p:nvPicPr>
          <p:cNvPr id="8" name="コンテンツ プレースホルダー 7">
            <a:extLst>
              <a:ext uri="{FF2B5EF4-FFF2-40B4-BE49-F238E27FC236}">
                <a16:creationId xmlns:a16="http://schemas.microsoft.com/office/drawing/2014/main" id="{54A454E1-C701-9D33-6D29-DF2BC072C45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テキスト ボックス 2">
            <a:extLst>
              <a:ext uri="{FF2B5EF4-FFF2-40B4-BE49-F238E27FC236}">
                <a16:creationId xmlns:a16="http://schemas.microsoft.com/office/drawing/2014/main" id="{B1C5324A-5F32-BEF8-BB91-46D656D4A4A8}"/>
              </a:ext>
            </a:extLst>
          </p:cNvPr>
          <p:cNvSpPr txBox="1"/>
          <p:nvPr/>
        </p:nvSpPr>
        <p:spPr>
          <a:xfrm>
            <a:off x="499532" y="5207001"/>
            <a:ext cx="8415867" cy="1446550"/>
          </a:xfrm>
          <a:prstGeom prst="rect">
            <a:avLst/>
          </a:prstGeom>
          <a:solidFill>
            <a:srgbClr val="FFFF00"/>
          </a:solidFill>
          <a:ln>
            <a:solidFill>
              <a:srgbClr val="FFFF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kumimoji="1" lang="ja-JP" altLang="en-US" sz="4400" dirty="0">
                <a:solidFill>
                  <a:schemeClr val="tx1"/>
                </a:solidFill>
                <a:latin typeface="HGP明朝E" panose="02020900000000000000" pitchFamily="18" charset="-128"/>
                <a:ea typeface="HGP明朝E" panose="02020900000000000000" pitchFamily="18" charset="-128"/>
              </a:rPr>
              <a:t>去年の鉢を５鉢ほどは保険に置いて</a:t>
            </a:r>
            <a:r>
              <a:rPr kumimoji="1" lang="ja-JP" altLang="en-US" sz="4400">
                <a:solidFill>
                  <a:schemeClr val="tx1"/>
                </a:solidFill>
                <a:latin typeface="HGP明朝E" panose="02020900000000000000" pitchFamily="18" charset="-128"/>
                <a:ea typeface="HGP明朝E" panose="02020900000000000000" pitchFamily="18" charset="-128"/>
              </a:rPr>
              <a:t>おきます。水は毎日やりましょう。</a:t>
            </a:r>
            <a:endParaRPr kumimoji="1" lang="ja-JP" altLang="en-US" sz="4400" dirty="0">
              <a:solidFill>
                <a:schemeClr val="tx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59320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338D-10CE-25CB-D646-0FFBD9DDE8C0}"/>
              </a:ext>
            </a:extLst>
          </p:cNvPr>
          <p:cNvSpPr>
            <a:spLocks noGrp="1"/>
          </p:cNvSpPr>
          <p:nvPr>
            <p:ph type="title"/>
          </p:nvPr>
        </p:nvSpPr>
        <p:spPr/>
        <p:txBody>
          <a:bodyPr/>
          <a:lstStyle/>
          <a:p>
            <a:endParaRPr kumimoji="1" lang="ja-JP" altLang="en-US"/>
          </a:p>
        </p:txBody>
      </p:sp>
      <p:pic>
        <p:nvPicPr>
          <p:cNvPr id="5" name="コンテンツ プレースホルダー 4" descr="建物の前の広場にいる人たち&#10;&#10;低い精度で自動的に生成された説明">
            <a:extLst>
              <a:ext uri="{FF2B5EF4-FFF2-40B4-BE49-F238E27FC236}">
                <a16:creationId xmlns:a16="http://schemas.microsoft.com/office/drawing/2014/main" id="{36FACDBF-A697-EAD8-08A8-2F5B0A5B4A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290756" cy="6968067"/>
          </a:xfrm>
        </p:spPr>
      </p:pic>
      <p:sp>
        <p:nvSpPr>
          <p:cNvPr id="3" name="テキスト ボックス 2">
            <a:extLst>
              <a:ext uri="{FF2B5EF4-FFF2-40B4-BE49-F238E27FC236}">
                <a16:creationId xmlns:a16="http://schemas.microsoft.com/office/drawing/2014/main" id="{CFDE5F45-E8E2-AE67-1DC5-902C05E43E52}"/>
              </a:ext>
            </a:extLst>
          </p:cNvPr>
          <p:cNvSpPr txBox="1"/>
          <p:nvPr/>
        </p:nvSpPr>
        <p:spPr>
          <a:xfrm>
            <a:off x="0" y="0"/>
            <a:ext cx="4707468" cy="695575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kumimoji="1" lang="ja-JP" altLang="en-US" sz="4400" dirty="0">
                <a:solidFill>
                  <a:schemeClr val="tx1"/>
                </a:solidFill>
                <a:latin typeface="HGP明朝E" panose="02020900000000000000" pitchFamily="18" charset="-128"/>
                <a:ea typeface="HGP明朝E" panose="02020900000000000000" pitchFamily="18" charset="-128"/>
              </a:rPr>
              <a:t>１ヶ月ほどで最後の大きい黒い鉢に移します。かなり土がいります。１５０鉢で</a:t>
            </a:r>
            <a:endParaRPr kumimoji="1" lang="en-US" altLang="ja-JP" sz="4400" dirty="0">
              <a:solidFill>
                <a:schemeClr val="tx1"/>
              </a:solidFill>
              <a:latin typeface="HGP明朝E" panose="02020900000000000000" pitchFamily="18" charset="-128"/>
              <a:ea typeface="HGP明朝E" panose="02020900000000000000" pitchFamily="18" charset="-128"/>
            </a:endParaRPr>
          </a:p>
          <a:p>
            <a:r>
              <a:rPr kumimoji="1" lang="ja-JP" altLang="en-US" sz="5400" dirty="0">
                <a:solidFill>
                  <a:schemeClr val="tx1"/>
                </a:solidFill>
                <a:latin typeface="HGP明朝E" panose="02020900000000000000" pitchFamily="18" charset="-128"/>
                <a:ea typeface="HGP明朝E" panose="02020900000000000000" pitchFamily="18" charset="-128"/>
              </a:rPr>
              <a:t>赤玉　８</a:t>
            </a:r>
            <a:endParaRPr kumimoji="1" lang="en-US" altLang="ja-JP" sz="5400" dirty="0">
              <a:solidFill>
                <a:schemeClr val="tx1"/>
              </a:solidFill>
              <a:latin typeface="HGP明朝E" panose="02020900000000000000" pitchFamily="18" charset="-128"/>
              <a:ea typeface="HGP明朝E" panose="02020900000000000000" pitchFamily="18" charset="-128"/>
            </a:endParaRPr>
          </a:p>
          <a:p>
            <a:r>
              <a:rPr kumimoji="1" lang="ja-JP" altLang="en-US" sz="5400" dirty="0">
                <a:solidFill>
                  <a:schemeClr val="tx1"/>
                </a:solidFill>
                <a:latin typeface="HGP明朝E" panose="02020900000000000000" pitchFamily="18" charset="-128"/>
                <a:ea typeface="HGP明朝E" panose="02020900000000000000" pitchFamily="18" charset="-128"/>
              </a:rPr>
              <a:t>鹿沼　８</a:t>
            </a:r>
            <a:endParaRPr kumimoji="1" lang="en-US" altLang="ja-JP" sz="5400" dirty="0">
              <a:solidFill>
                <a:schemeClr val="tx1"/>
              </a:solidFill>
              <a:latin typeface="HGP明朝E" panose="02020900000000000000" pitchFamily="18" charset="-128"/>
              <a:ea typeface="HGP明朝E" panose="02020900000000000000" pitchFamily="18" charset="-128"/>
            </a:endParaRPr>
          </a:p>
          <a:p>
            <a:r>
              <a:rPr kumimoji="1" lang="ja-JP" altLang="en-US" sz="5400" dirty="0">
                <a:solidFill>
                  <a:schemeClr val="tx1"/>
                </a:solidFill>
                <a:latin typeface="HGP明朝E" panose="02020900000000000000" pitchFamily="18" charset="-128"/>
                <a:ea typeface="HGP明朝E" panose="02020900000000000000" pitchFamily="18" charset="-128"/>
              </a:rPr>
              <a:t>腐葉土　４</a:t>
            </a:r>
            <a:endParaRPr kumimoji="1" lang="en-US" altLang="ja-JP" sz="5400" dirty="0">
              <a:solidFill>
                <a:schemeClr val="tx1"/>
              </a:solidFill>
              <a:latin typeface="HGP明朝E" panose="02020900000000000000" pitchFamily="18" charset="-128"/>
              <a:ea typeface="HGP明朝E" panose="02020900000000000000" pitchFamily="18" charset="-128"/>
            </a:endParaRPr>
          </a:p>
          <a:p>
            <a:r>
              <a:rPr kumimoji="1" lang="ja-JP" altLang="en-US" sz="5400" dirty="0">
                <a:solidFill>
                  <a:schemeClr val="tx1"/>
                </a:solidFill>
                <a:latin typeface="HGP明朝E" panose="02020900000000000000" pitchFamily="18" charset="-128"/>
                <a:ea typeface="HGP明朝E" panose="02020900000000000000" pitchFamily="18" charset="-128"/>
              </a:rPr>
              <a:t>牛ふん　３</a:t>
            </a:r>
            <a:endParaRPr kumimoji="1" lang="en-US" altLang="ja-JP" sz="5400" dirty="0">
              <a:solidFill>
                <a:schemeClr val="tx1"/>
              </a:solidFill>
              <a:latin typeface="HGP明朝E" panose="02020900000000000000" pitchFamily="18" charset="-128"/>
              <a:ea typeface="HGP明朝E" panose="02020900000000000000" pitchFamily="18" charset="-128"/>
            </a:endParaRPr>
          </a:p>
          <a:p>
            <a:r>
              <a:rPr kumimoji="1" lang="ja-JP" altLang="en-US" sz="5400" dirty="0">
                <a:solidFill>
                  <a:schemeClr val="tx1"/>
                </a:solidFill>
                <a:latin typeface="HGP明朝E" panose="02020900000000000000" pitchFamily="18" charset="-128"/>
                <a:ea typeface="HGP明朝E" panose="02020900000000000000" pitchFamily="18" charset="-128"/>
              </a:rPr>
              <a:t>鉢底石　１０袋</a:t>
            </a:r>
            <a:endParaRPr kumimoji="1" lang="ja-JP" altLang="en-US" sz="4400" dirty="0">
              <a:solidFill>
                <a:schemeClr val="tx1"/>
              </a:solidFill>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958335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5BE1ED-80FB-62F1-0D2E-7EACA0ED0F26}"/>
              </a:ext>
            </a:extLst>
          </p:cNvPr>
          <p:cNvSpPr>
            <a:spLocks noGrp="1"/>
          </p:cNvSpPr>
          <p:nvPr>
            <p:ph type="title"/>
          </p:nvPr>
        </p:nvSpPr>
        <p:spPr/>
        <p:txBody>
          <a:bodyPr/>
          <a:lstStyle/>
          <a:p>
            <a:endParaRPr kumimoji="1" lang="ja-JP" altLang="en-US"/>
          </a:p>
        </p:txBody>
      </p:sp>
      <p:pic>
        <p:nvPicPr>
          <p:cNvPr id="5" name="コンテンツ プレースホルダー 4" descr="屋外, 建物, ガーデン, 民衆 が含まれている画像&#10;&#10;自動的に生成された説明">
            <a:extLst>
              <a:ext uri="{FF2B5EF4-FFF2-40B4-BE49-F238E27FC236}">
                <a16:creationId xmlns:a16="http://schemas.microsoft.com/office/drawing/2014/main" id="{7025D44C-6041-C798-4E87-050C8EBEF85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61345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27876" y="85224"/>
            <a:ext cx="7088248" cy="1325563"/>
          </a:xfrm>
        </p:spPr>
        <p:txBody>
          <a:bodyPr/>
          <a:lstStyle/>
          <a:p>
            <a:r>
              <a:rPr kumimoji="1" lang="ja-JP" altLang="en-US" b="1" dirty="0">
                <a:latin typeface="HG明朝E" panose="02020909000000000000" pitchFamily="17" charset="-128"/>
                <a:ea typeface="HG明朝E" panose="02020909000000000000" pitchFamily="17" charset="-128"/>
              </a:rPr>
              <a:t>ポットを準備する。</a:t>
            </a:r>
            <a:br>
              <a:rPr kumimoji="1" lang="en-US" altLang="ja-JP" b="1" dirty="0">
                <a:latin typeface="HG明朝E" panose="02020909000000000000" pitchFamily="17" charset="-128"/>
                <a:ea typeface="HG明朝E" panose="02020909000000000000" pitchFamily="17" charset="-128"/>
              </a:rPr>
            </a:br>
            <a:r>
              <a:rPr kumimoji="1" lang="ja-JP" altLang="en-US" b="1" dirty="0">
                <a:latin typeface="HG明朝E" panose="02020909000000000000" pitchFamily="17" charset="-128"/>
                <a:ea typeface="HG明朝E" panose="02020909000000000000" pitchFamily="17" charset="-128"/>
              </a:rPr>
              <a:t>鉢底ネットも入れておく。</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7876" y="1410787"/>
            <a:ext cx="7088248" cy="5316186"/>
          </a:xfrm>
        </p:spPr>
      </p:pic>
    </p:spTree>
    <p:extLst>
      <p:ext uri="{BB962C8B-B14F-4D97-AF65-F5344CB8AC3E}">
        <p14:creationId xmlns:p14="http://schemas.microsoft.com/office/powerpoint/2010/main" val="316177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955642-5A63-F991-9FFB-ADB945B5CD47}"/>
              </a:ext>
            </a:extLst>
          </p:cNvPr>
          <p:cNvSpPr>
            <a:spLocks noGrp="1"/>
          </p:cNvSpPr>
          <p:nvPr>
            <p:ph type="title"/>
          </p:nvPr>
        </p:nvSpPr>
        <p:spPr/>
        <p:txBody>
          <a:bodyPr/>
          <a:lstStyle/>
          <a:p>
            <a:endParaRPr kumimoji="1" lang="ja-JP" altLang="en-US"/>
          </a:p>
        </p:txBody>
      </p:sp>
      <p:pic>
        <p:nvPicPr>
          <p:cNvPr id="5" name="コンテンツ プレースホルダー 4" descr="屋外, 建物, 道路, 食品 が含まれている画像&#10;&#10;自動的に生成された説明">
            <a:extLst>
              <a:ext uri="{FF2B5EF4-FFF2-40B4-BE49-F238E27FC236}">
                <a16:creationId xmlns:a16="http://schemas.microsoft.com/office/drawing/2014/main" id="{D7DC8EFC-F1B1-7023-7908-B31211FADD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6" name="テキスト ボックス 5">
            <a:extLst>
              <a:ext uri="{FF2B5EF4-FFF2-40B4-BE49-F238E27FC236}">
                <a16:creationId xmlns:a16="http://schemas.microsoft.com/office/drawing/2014/main" id="{5A927B7F-C870-4A76-9814-C970658A0FB9}"/>
              </a:ext>
            </a:extLst>
          </p:cNvPr>
          <p:cNvSpPr txBox="1"/>
          <p:nvPr/>
        </p:nvSpPr>
        <p:spPr>
          <a:xfrm>
            <a:off x="93133" y="1921934"/>
            <a:ext cx="3386668" cy="2800767"/>
          </a:xfrm>
          <a:prstGeom prst="rect">
            <a:avLst/>
          </a:prstGeom>
          <a:solidFill>
            <a:srgbClr val="FFFF00"/>
          </a:solidFill>
          <a:ln>
            <a:solidFill>
              <a:srgbClr val="FFFF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kumimoji="1" lang="ja-JP" altLang="en-US" sz="4400" dirty="0">
                <a:solidFill>
                  <a:schemeClr val="tx1"/>
                </a:solidFill>
                <a:latin typeface="HGP明朝E" panose="02020900000000000000" pitchFamily="18" charset="-128"/>
                <a:ea typeface="HGP明朝E" panose="02020900000000000000" pitchFamily="18" charset="-128"/>
              </a:rPr>
              <a:t>蕾ができてきたので正門前に移動させました。</a:t>
            </a:r>
          </a:p>
        </p:txBody>
      </p:sp>
    </p:spTree>
    <p:extLst>
      <p:ext uri="{BB962C8B-B14F-4D97-AF65-F5344CB8AC3E}">
        <p14:creationId xmlns:p14="http://schemas.microsoft.com/office/powerpoint/2010/main" val="3806795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821A5C-C960-39A1-290C-6EC4626C3C9A}"/>
              </a:ext>
            </a:extLst>
          </p:cNvPr>
          <p:cNvSpPr>
            <a:spLocks noGrp="1"/>
          </p:cNvSpPr>
          <p:nvPr>
            <p:ph type="title"/>
          </p:nvPr>
        </p:nvSpPr>
        <p:spPr>
          <a:xfrm>
            <a:off x="5918200" y="905934"/>
            <a:ext cx="3225780" cy="4106333"/>
          </a:xfrm>
        </p:spPr>
        <p:txBody>
          <a:bodyPr vert="horz" lIns="91440" tIns="45720" rIns="91440" bIns="45720" rtlCol="0" anchor="b">
            <a:normAutofit fontScale="90000"/>
          </a:bodyPr>
          <a:lstStyle/>
          <a:p>
            <a:r>
              <a:rPr kumimoji="1" lang="en-US" altLang="ja-JP" sz="4700" dirty="0">
                <a:latin typeface="AR P新藝体U" panose="040B0A00000000000000" pitchFamily="50" charset="-128"/>
                <a:ea typeface="AR P新藝体U" panose="040B0A00000000000000" pitchFamily="50" charset="-128"/>
              </a:rPr>
              <a:t>10</a:t>
            </a:r>
            <a:r>
              <a:rPr kumimoji="1" lang="ja-JP" altLang="en-US" sz="4700" dirty="0">
                <a:latin typeface="AR P新藝体U" panose="040B0A00000000000000" pitchFamily="50" charset="-128"/>
                <a:ea typeface="AR P新藝体U" panose="040B0A00000000000000" pitchFamily="50" charset="-128"/>
              </a:rPr>
              <a:t>月</a:t>
            </a:r>
            <a:r>
              <a:rPr kumimoji="1" lang="en-US" altLang="ja-JP" sz="4700" dirty="0">
                <a:latin typeface="AR P新藝体U" panose="040B0A00000000000000" pitchFamily="50" charset="-128"/>
                <a:ea typeface="AR P新藝体U" panose="040B0A00000000000000" pitchFamily="50" charset="-128"/>
              </a:rPr>
              <a:t>21</a:t>
            </a:r>
            <a:r>
              <a:rPr kumimoji="1" lang="ja-JP" altLang="en-US" sz="4700" dirty="0">
                <a:latin typeface="AR P新藝体U" panose="040B0A00000000000000" pitchFamily="50" charset="-128"/>
                <a:ea typeface="AR P新藝体U" panose="040B0A00000000000000" pitchFamily="50" charset="-128"/>
              </a:rPr>
              <a:t>日</a:t>
            </a:r>
            <a:br>
              <a:rPr kumimoji="1" lang="en-US" altLang="ja-JP" sz="4700" dirty="0">
                <a:latin typeface="AR P新藝体U" panose="040B0A00000000000000" pitchFamily="50" charset="-128"/>
                <a:ea typeface="AR P新藝体U" panose="040B0A00000000000000" pitchFamily="50" charset="-128"/>
              </a:rPr>
            </a:br>
            <a:br>
              <a:rPr kumimoji="1" lang="en-US" altLang="ja-JP" sz="4700" dirty="0">
                <a:latin typeface="AR P新藝体U" panose="040B0A00000000000000" pitchFamily="50" charset="-128"/>
                <a:ea typeface="AR P新藝体U" panose="040B0A00000000000000" pitchFamily="50" charset="-128"/>
              </a:rPr>
            </a:br>
            <a:br>
              <a:rPr kumimoji="1" lang="en-US" altLang="ja-JP" sz="4700" dirty="0">
                <a:latin typeface="AR P新藝体U" panose="040B0A00000000000000" pitchFamily="50" charset="-128"/>
                <a:ea typeface="AR P新藝体U" panose="040B0A00000000000000" pitchFamily="50" charset="-128"/>
              </a:rPr>
            </a:br>
            <a:r>
              <a:rPr kumimoji="1" lang="ja-JP" altLang="en-US" sz="6600" dirty="0">
                <a:latin typeface="AR P新藝体U" panose="040B0A00000000000000" pitchFamily="50" charset="-128"/>
                <a:ea typeface="AR P新藝体U" panose="040B0A00000000000000" pitchFamily="50" charset="-128"/>
              </a:rPr>
              <a:t>赤が咲きました。</a:t>
            </a:r>
            <a:endParaRPr kumimoji="1" lang="ja-JP" altLang="en-US" sz="4700" dirty="0">
              <a:latin typeface="AR P新藝体U" panose="040B0A00000000000000" pitchFamily="50" charset="-128"/>
              <a:ea typeface="AR P新藝体U" panose="040B0A00000000000000" pitchFamily="50" charset="-128"/>
            </a:endParaRP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コンテンツ プレースホルダー 4" descr="花が咲いている花壇&#10;&#10;自動的に生成された説明">
            <a:extLst>
              <a:ext uri="{FF2B5EF4-FFF2-40B4-BE49-F238E27FC236}">
                <a16:creationId xmlns:a16="http://schemas.microsoft.com/office/drawing/2014/main" id="{2E4659FB-3687-55DA-F97A-FED5B504F9B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875" r="20477"/>
          <a:stretch/>
        </p:blipFill>
        <p:spPr>
          <a:xfrm>
            <a:off x="20" y="10"/>
            <a:ext cx="5918180"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8878957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3916F62-C540-47A5-0377-B9B29361B45F}"/>
              </a:ext>
            </a:extLst>
          </p:cNvPr>
          <p:cNvSpPr>
            <a:spLocks noGrp="1"/>
          </p:cNvSpPr>
          <p:nvPr>
            <p:ph type="title"/>
          </p:nvPr>
        </p:nvSpPr>
        <p:spPr>
          <a:xfrm>
            <a:off x="287868" y="325369"/>
            <a:ext cx="3852332" cy="944631"/>
          </a:xfrm>
        </p:spPr>
        <p:txBody>
          <a:bodyPr anchor="b">
            <a:normAutofit/>
          </a:bodyPr>
          <a:lstStyle/>
          <a:p>
            <a:r>
              <a:rPr kumimoji="1" lang="ja-JP" altLang="en-US" sz="4700" dirty="0">
                <a:latin typeface="AR P新藝体U" panose="040B0A00000000000000" pitchFamily="50" charset="-128"/>
                <a:ea typeface="AR P新藝体U" panose="040B0A00000000000000" pitchFamily="50" charset="-128"/>
              </a:rPr>
              <a:t>１０月２８日</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60BB1F4D-6394-8432-1118-20C39BF175CD}"/>
              </a:ext>
            </a:extLst>
          </p:cNvPr>
          <p:cNvSpPr>
            <a:spLocks noGrp="1"/>
          </p:cNvSpPr>
          <p:nvPr>
            <p:ph idx="1"/>
          </p:nvPr>
        </p:nvSpPr>
        <p:spPr>
          <a:xfrm>
            <a:off x="480060" y="2872899"/>
            <a:ext cx="3182691" cy="3320668"/>
          </a:xfrm>
        </p:spPr>
        <p:txBody>
          <a:bodyPr>
            <a:normAutofit/>
          </a:bodyPr>
          <a:lstStyle/>
          <a:p>
            <a:pPr marL="0" indent="0">
              <a:buNone/>
            </a:pPr>
            <a:r>
              <a:rPr kumimoji="1" lang="ja-JP" altLang="en-US" sz="6600" dirty="0">
                <a:latin typeface="AR P新藝体U" panose="040B0A00000000000000" pitchFamily="50" charset="-128"/>
                <a:ea typeface="AR P新藝体U" panose="040B0A00000000000000" pitchFamily="50" charset="-128"/>
              </a:rPr>
              <a:t>黄色が咲きました。</a:t>
            </a:r>
          </a:p>
        </p:txBody>
      </p:sp>
      <p:pic>
        <p:nvPicPr>
          <p:cNvPr id="4" name="図 3">
            <a:extLst>
              <a:ext uri="{FF2B5EF4-FFF2-40B4-BE49-F238E27FC236}">
                <a16:creationId xmlns:a16="http://schemas.microsoft.com/office/drawing/2014/main" id="{7DB0B188-0A54-CD2A-5A22-4B69BC318413}"/>
              </a:ext>
            </a:extLst>
          </p:cNvPr>
          <p:cNvPicPr>
            <a:picLocks noChangeAspect="1"/>
          </p:cNvPicPr>
          <p:nvPr/>
        </p:nvPicPr>
        <p:blipFill rotWithShape="1">
          <a:blip r:embed="rId2"/>
          <a:srcRect l="17872" r="21946" b="-1"/>
          <a:stretch/>
        </p:blipFill>
        <p:spPr>
          <a:xfrm>
            <a:off x="3835400" y="10"/>
            <a:ext cx="530745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6400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88D5CCF2-99AA-A5F5-CC75-8F87216D3D64}"/>
              </a:ext>
            </a:extLst>
          </p:cNvPr>
          <p:cNvPicPr>
            <a:picLocks noChangeAspect="1"/>
          </p:cNvPicPr>
          <p:nvPr/>
        </p:nvPicPr>
        <p:blipFill rotWithShape="1">
          <a:blip r:embed="rId2"/>
          <a:srcRect t="5660"/>
          <a:stretch/>
        </p:blipFill>
        <p:spPr>
          <a:xfrm>
            <a:off x="20" y="1"/>
            <a:ext cx="9143980" cy="6857999"/>
          </a:xfrm>
          <a:prstGeom prst="rect">
            <a:avLst/>
          </a:prstGeom>
        </p:spPr>
      </p:pic>
      <p:sp useBgFill="1">
        <p:nvSpPr>
          <p:cNvPr id="18" name="Freeform: Shape 1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4" y="609600"/>
            <a:ext cx="4029076"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D41B560D-A99E-469D-A778-F74632CC42B1}"/>
              </a:ext>
            </a:extLst>
          </p:cNvPr>
          <p:cNvSpPr>
            <a:spLocks noGrp="1"/>
          </p:cNvSpPr>
          <p:nvPr>
            <p:ph type="title"/>
          </p:nvPr>
        </p:nvSpPr>
        <p:spPr>
          <a:xfrm>
            <a:off x="778356" y="1071350"/>
            <a:ext cx="3581372" cy="1339382"/>
          </a:xfrm>
        </p:spPr>
        <p:txBody>
          <a:bodyPr>
            <a:normAutofit/>
          </a:bodyPr>
          <a:lstStyle/>
          <a:p>
            <a:pPr algn="ctr"/>
            <a:r>
              <a:rPr kumimoji="1" lang="ja-JP" altLang="en-US" sz="6600" dirty="0">
                <a:latin typeface="AR P新藝体U" panose="040B0A00000000000000" pitchFamily="50" charset="-128"/>
                <a:ea typeface="AR P新藝体U" panose="040B0A00000000000000" pitchFamily="50" charset="-128"/>
              </a:rPr>
              <a:t>１１月１日</a:t>
            </a:r>
          </a:p>
        </p:txBody>
      </p:sp>
      <p:sp>
        <p:nvSpPr>
          <p:cNvPr id="20"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499" y="399531"/>
            <a:ext cx="1280813"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8EB4B25B-B1A4-0B6B-C4C8-BF99EE4226C9}"/>
              </a:ext>
            </a:extLst>
          </p:cNvPr>
          <p:cNvSpPr>
            <a:spLocks noGrp="1"/>
          </p:cNvSpPr>
          <p:nvPr>
            <p:ph idx="1"/>
          </p:nvPr>
        </p:nvSpPr>
        <p:spPr>
          <a:xfrm>
            <a:off x="891989" y="2547257"/>
            <a:ext cx="3343834" cy="3109740"/>
          </a:xfrm>
        </p:spPr>
        <p:txBody>
          <a:bodyPr anchor="ctr">
            <a:normAutofit fontScale="92500" lnSpcReduction="10000"/>
          </a:bodyPr>
          <a:lstStyle/>
          <a:p>
            <a:pPr marL="0" indent="0">
              <a:buNone/>
            </a:pPr>
            <a:r>
              <a:rPr kumimoji="1" lang="ja-JP" altLang="en-US" sz="6000" dirty="0">
                <a:latin typeface="AR P新藝体U" panose="040B0A00000000000000" pitchFamily="50" charset="-128"/>
                <a:ea typeface="AR P新藝体U" panose="040B0A00000000000000" pitchFamily="50" charset="-128"/>
              </a:rPr>
              <a:t>最後に</a:t>
            </a:r>
            <a:endParaRPr kumimoji="1" lang="en-US" altLang="ja-JP" sz="6000" dirty="0">
              <a:latin typeface="AR P新藝体U" panose="040B0A00000000000000" pitchFamily="50" charset="-128"/>
              <a:ea typeface="AR P新藝体U" panose="040B0A00000000000000" pitchFamily="50" charset="-128"/>
            </a:endParaRPr>
          </a:p>
          <a:p>
            <a:pPr marL="0" indent="0">
              <a:buNone/>
            </a:pPr>
            <a:r>
              <a:rPr kumimoji="1" lang="ja-JP" altLang="en-US" sz="6000" dirty="0">
                <a:latin typeface="AR P新藝体U" panose="040B0A00000000000000" pitchFamily="50" charset="-128"/>
                <a:ea typeface="AR P新藝体U" panose="040B0A00000000000000" pitchFamily="50" charset="-128"/>
              </a:rPr>
              <a:t>オレンジが咲きました。</a:t>
            </a:r>
          </a:p>
        </p:txBody>
      </p:sp>
    </p:spTree>
    <p:extLst>
      <p:ext uri="{BB962C8B-B14F-4D97-AF65-F5344CB8AC3E}">
        <p14:creationId xmlns:p14="http://schemas.microsoft.com/office/powerpoint/2010/main" val="3546352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0452D7-9B6E-CF8C-F6A8-EC5862E2A1CF}"/>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kumimoji="1" lang="ja-JP" altLang="en-US" sz="7200" dirty="0">
                <a:latin typeface="AR P顏眞楷書体H" panose="03000900000000000000" pitchFamily="66" charset="-128"/>
                <a:ea typeface="AR P顏眞楷書体H" panose="03000900000000000000" pitchFamily="66" charset="-128"/>
              </a:rPr>
              <a:t>そして来年度へ・・・</a:t>
            </a:r>
          </a:p>
        </p:txBody>
      </p:sp>
      <p:sp>
        <p:nvSpPr>
          <p:cNvPr id="3" name="コンテンツ プレースホルダー 2">
            <a:extLst>
              <a:ext uri="{FF2B5EF4-FFF2-40B4-BE49-F238E27FC236}">
                <a16:creationId xmlns:a16="http://schemas.microsoft.com/office/drawing/2014/main" id="{9358F694-49E0-F47C-96B6-D2A2F3B03BD2}"/>
              </a:ext>
            </a:extLst>
          </p:cNvPr>
          <p:cNvSpPr>
            <a:spLocks noGrp="1"/>
          </p:cNvSpPr>
          <p:nvPr>
            <p:ph idx="1"/>
          </p:nvPr>
        </p:nvSpPr>
        <p:spPr>
          <a:xfrm>
            <a:off x="207433" y="2146299"/>
            <a:ext cx="8729133" cy="4448175"/>
          </a:xfrm>
        </p:spPr>
        <p:txBody>
          <a:bodyPr>
            <a:normAutofit/>
          </a:bodyPr>
          <a:lstStyle/>
          <a:p>
            <a:pPr marL="0" indent="0">
              <a:buNone/>
            </a:pPr>
            <a:r>
              <a:rPr kumimoji="1" lang="ja-JP" altLang="en-US" sz="6000" dirty="0">
                <a:latin typeface="AR P顏眞楷書体H" panose="03000900000000000000" pitchFamily="66" charset="-128"/>
                <a:ea typeface="AR P顏眞楷書体H" panose="03000900000000000000" pitchFamily="66" charset="-128"/>
              </a:rPr>
              <a:t>これらの花が枯れた後に、枝分かれして新しい芽が生えてきます。それをまたポットに植え替えて新しいかさ菊づくりがスタートします。</a:t>
            </a:r>
          </a:p>
        </p:txBody>
      </p:sp>
    </p:spTree>
    <p:extLst>
      <p:ext uri="{BB962C8B-B14F-4D97-AF65-F5344CB8AC3E}">
        <p14:creationId xmlns:p14="http://schemas.microsoft.com/office/powerpoint/2010/main" val="109537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0"/>
            <a:ext cx="7886700" cy="1325563"/>
          </a:xfrm>
        </p:spPr>
        <p:txBody>
          <a:bodyPr/>
          <a:lstStyle/>
          <a:p>
            <a:r>
              <a:rPr kumimoji="1" lang="ja-JP" altLang="en-US" b="1" dirty="0">
                <a:latin typeface="HGP明朝E" panose="02020900000000000000" pitchFamily="18" charset="-128"/>
                <a:ea typeface="HGP明朝E" panose="02020900000000000000" pitchFamily="18" charset="-128"/>
              </a:rPr>
              <a:t>土を混ぜる。</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8606" y="1031965"/>
            <a:ext cx="7506788" cy="5630091"/>
          </a:xfrm>
        </p:spPr>
      </p:pic>
    </p:spTree>
    <p:extLst>
      <p:ext uri="{BB962C8B-B14F-4D97-AF65-F5344CB8AC3E}">
        <p14:creationId xmlns:p14="http://schemas.microsoft.com/office/powerpoint/2010/main" val="245265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208372"/>
            <a:ext cx="7886700" cy="1325563"/>
          </a:xfrm>
        </p:spPr>
        <p:txBody>
          <a:bodyPr/>
          <a:lstStyle/>
          <a:p>
            <a:r>
              <a:rPr kumimoji="1" lang="ja-JP" altLang="en-US" b="1" dirty="0">
                <a:latin typeface="HG明朝E" panose="02020909000000000000" pitchFamily="17" charset="-128"/>
                <a:ea typeface="HG明朝E" panose="02020909000000000000" pitchFamily="17" charset="-128"/>
              </a:rPr>
              <a:t>赤玉土：鹿沼土を１：１の割合で入れ・・・</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5525" y="1533935"/>
            <a:ext cx="7052950" cy="5289713"/>
          </a:xfrm>
        </p:spPr>
      </p:pic>
    </p:spTree>
    <p:extLst>
      <p:ext uri="{BB962C8B-B14F-4D97-AF65-F5344CB8AC3E}">
        <p14:creationId xmlns:p14="http://schemas.microsoft.com/office/powerpoint/2010/main" val="2581064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95310"/>
            <a:ext cx="7886700" cy="758280"/>
          </a:xfrm>
        </p:spPr>
        <p:txBody>
          <a:bodyPr/>
          <a:lstStyle/>
          <a:p>
            <a:r>
              <a:rPr kumimoji="1" lang="ja-JP" altLang="en-US" b="1" dirty="0"/>
              <a:t>よく混ぜます。</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953590"/>
            <a:ext cx="7747331" cy="5810499"/>
          </a:xfrm>
        </p:spPr>
      </p:pic>
    </p:spTree>
    <p:extLst>
      <p:ext uri="{BB962C8B-B14F-4D97-AF65-F5344CB8AC3E}">
        <p14:creationId xmlns:p14="http://schemas.microsoft.com/office/powerpoint/2010/main" val="809559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5A1273-0207-CF36-5872-D4F8741FC582}"/>
              </a:ext>
            </a:extLst>
          </p:cNvPr>
          <p:cNvSpPr>
            <a:spLocks noGrp="1"/>
          </p:cNvSpPr>
          <p:nvPr>
            <p:ph type="title"/>
          </p:nvPr>
        </p:nvSpPr>
        <p:spPr>
          <a:xfrm>
            <a:off x="160867" y="102658"/>
            <a:ext cx="8822266" cy="1325563"/>
          </a:xfrm>
        </p:spPr>
        <p:txBody>
          <a:bodyPr>
            <a:normAutofit/>
          </a:bodyPr>
          <a:lstStyle/>
          <a:p>
            <a:r>
              <a:rPr kumimoji="1" lang="ja-JP" altLang="en-US" dirty="0">
                <a:latin typeface="HGP明朝E" panose="02020900000000000000" pitchFamily="18" charset="-128"/>
                <a:ea typeface="HGP明朝E" panose="02020900000000000000" pitchFamily="18" charset="-128"/>
              </a:rPr>
              <a:t>花が咲き終わって放置していた鉢から、今年の菊の苗を採取します。</a:t>
            </a:r>
          </a:p>
        </p:txBody>
      </p:sp>
      <p:pic>
        <p:nvPicPr>
          <p:cNvPr id="5" name="コンテンツ プレースホルダー 4" descr="人, 建物, 屋外, グループ が含まれている画像&#10;&#10;自動的に生成された説明">
            <a:extLst>
              <a:ext uri="{FF2B5EF4-FFF2-40B4-BE49-F238E27FC236}">
                <a16:creationId xmlns:a16="http://schemas.microsoft.com/office/drawing/2014/main" id="{67730CF6-4EA2-7CC8-B5CC-8EA58A86165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7399" y="1428221"/>
            <a:ext cx="7569201" cy="5676900"/>
          </a:xfrm>
        </p:spPr>
      </p:pic>
    </p:spTree>
    <p:extLst>
      <p:ext uri="{BB962C8B-B14F-4D97-AF65-F5344CB8AC3E}">
        <p14:creationId xmlns:p14="http://schemas.microsoft.com/office/powerpoint/2010/main" val="4250775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44557" y="198783"/>
            <a:ext cx="8401878" cy="1643079"/>
          </a:xfrm>
        </p:spPr>
        <p:txBody>
          <a:bodyPr>
            <a:noAutofit/>
          </a:bodyPr>
          <a:lstStyle/>
          <a:p>
            <a:r>
              <a:rPr kumimoji="1" lang="ja-JP" altLang="en-US" b="1" dirty="0">
                <a:latin typeface="HG明朝E" panose="02020909000000000000" pitchFamily="17" charset="-128"/>
                <a:ea typeface="HG明朝E" panose="02020909000000000000" pitchFamily="17" charset="-128"/>
              </a:rPr>
              <a:t>まずポットに２～３</a:t>
            </a:r>
            <a:r>
              <a:rPr kumimoji="1" lang="en-US" altLang="ja-JP" b="1" dirty="0">
                <a:latin typeface="HG明朝E" panose="02020909000000000000" pitchFamily="17" charset="-128"/>
                <a:ea typeface="HG明朝E" panose="02020909000000000000" pitchFamily="17" charset="-128"/>
              </a:rPr>
              <a:t>cm</a:t>
            </a:r>
            <a:r>
              <a:rPr kumimoji="1" lang="ja-JP" altLang="en-US" b="1" dirty="0">
                <a:latin typeface="HG明朝E" panose="02020909000000000000" pitchFamily="17" charset="-128"/>
                <a:ea typeface="HG明朝E" panose="02020909000000000000" pitchFamily="17" charset="-128"/>
              </a:rPr>
              <a:t>土を入れ、その後菊の苗を入れてポットいっぱいまで土を入れます。</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7049" y="2137809"/>
            <a:ext cx="6169901" cy="4627426"/>
          </a:xfrm>
        </p:spPr>
      </p:pic>
    </p:spTree>
    <p:extLst>
      <p:ext uri="{BB962C8B-B14F-4D97-AF65-F5344CB8AC3E}">
        <p14:creationId xmlns:p14="http://schemas.microsoft.com/office/powerpoint/2010/main" val="2514950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4320" y="221435"/>
            <a:ext cx="8595359" cy="1463673"/>
          </a:xfrm>
        </p:spPr>
        <p:txBody>
          <a:bodyPr>
            <a:normAutofit fontScale="90000"/>
          </a:bodyPr>
          <a:lstStyle/>
          <a:p>
            <a:r>
              <a:rPr kumimoji="1" lang="ja-JP" altLang="en-US" b="1" dirty="0">
                <a:latin typeface="HG明朝E" panose="02020909000000000000" pitchFamily="17" charset="-128"/>
                <a:ea typeface="HG明朝E" panose="02020909000000000000" pitchFamily="17" charset="-128"/>
              </a:rPr>
              <a:t>あとはひたすらつくります。</a:t>
            </a:r>
            <a:br>
              <a:rPr kumimoji="1" lang="en-US" altLang="ja-JP" b="1" dirty="0">
                <a:latin typeface="HG明朝E" panose="02020909000000000000" pitchFamily="17" charset="-128"/>
                <a:ea typeface="HG明朝E" panose="02020909000000000000" pitchFamily="17" charset="-128"/>
              </a:rPr>
            </a:br>
            <a:r>
              <a:rPr kumimoji="1" lang="ja-JP" altLang="en-US" b="1" dirty="0">
                <a:latin typeface="HG明朝E" panose="02020909000000000000" pitchFamily="17" charset="-128"/>
                <a:ea typeface="HG明朝E" panose="02020909000000000000" pitchFamily="17" charset="-128"/>
              </a:rPr>
              <a:t>ポット約</a:t>
            </a:r>
            <a:r>
              <a:rPr kumimoji="1" lang="en-US" altLang="ja-JP" b="1" dirty="0">
                <a:latin typeface="HG明朝E" panose="02020909000000000000" pitchFamily="17" charset="-128"/>
                <a:ea typeface="HG明朝E" panose="02020909000000000000" pitchFamily="17" charset="-128"/>
              </a:rPr>
              <a:t>150</a:t>
            </a:r>
            <a:r>
              <a:rPr kumimoji="1" lang="ja-JP" altLang="en-US" b="1" dirty="0">
                <a:latin typeface="HG明朝E" panose="02020909000000000000" pitchFamily="17" charset="-128"/>
                <a:ea typeface="HG明朝E" panose="02020909000000000000" pitchFamily="17" charset="-128"/>
              </a:rPr>
              <a:t>で、鹿沼・赤玉それぞれ</a:t>
            </a:r>
            <a:r>
              <a:rPr kumimoji="1" lang="en-US" altLang="ja-JP" b="1" dirty="0">
                <a:latin typeface="HG明朝E" panose="02020909000000000000" pitchFamily="17" charset="-128"/>
                <a:ea typeface="HG明朝E" panose="02020909000000000000" pitchFamily="17" charset="-128"/>
              </a:rPr>
              <a:t>3</a:t>
            </a:r>
            <a:r>
              <a:rPr kumimoji="1" lang="ja-JP" altLang="en-US" b="1" dirty="0">
                <a:latin typeface="HG明朝E" panose="02020909000000000000" pitchFamily="17" charset="-128"/>
                <a:ea typeface="HG明朝E" panose="02020909000000000000" pitchFamily="17" charset="-128"/>
              </a:rPr>
              <a:t>袋あれば十分です。</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7983" y="1812472"/>
            <a:ext cx="6588034" cy="4941025"/>
          </a:xfrm>
        </p:spPr>
      </p:pic>
    </p:spTree>
    <p:extLst>
      <p:ext uri="{BB962C8B-B14F-4D97-AF65-F5344CB8AC3E}">
        <p14:creationId xmlns:p14="http://schemas.microsoft.com/office/powerpoint/2010/main" val="354149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8053" y="132522"/>
            <a:ext cx="8560904" cy="1558167"/>
          </a:xfrm>
        </p:spPr>
        <p:txBody>
          <a:bodyPr>
            <a:normAutofit/>
          </a:bodyPr>
          <a:lstStyle/>
          <a:p>
            <a:r>
              <a:rPr kumimoji="1" lang="ja-JP" altLang="en-US" b="1" dirty="0">
                <a:latin typeface="HG明朝E" panose="02020909000000000000" pitchFamily="17" charset="-128"/>
                <a:ea typeface="HG明朝E" panose="02020909000000000000" pitchFamily="17" charset="-128"/>
              </a:rPr>
              <a:t>だいたい</a:t>
            </a:r>
            <a:r>
              <a:rPr kumimoji="1" lang="en-US" altLang="ja-JP" b="1" dirty="0">
                <a:latin typeface="HG明朝E" panose="02020909000000000000" pitchFamily="17" charset="-128"/>
                <a:ea typeface="HG明朝E" panose="02020909000000000000" pitchFamily="17" charset="-128"/>
              </a:rPr>
              <a:t>10</a:t>
            </a:r>
            <a:r>
              <a:rPr kumimoji="1" lang="ja-JP" altLang="en-US" b="1" dirty="0">
                <a:latin typeface="HG明朝E" panose="02020909000000000000" pitchFamily="17" charset="-128"/>
                <a:ea typeface="HG明朝E" panose="02020909000000000000" pitchFamily="17" charset="-128"/>
              </a:rPr>
              <a:t>日～</a:t>
            </a:r>
            <a:r>
              <a:rPr kumimoji="1" lang="en-US" altLang="ja-JP" b="1" dirty="0">
                <a:latin typeface="HG明朝E" panose="02020909000000000000" pitchFamily="17" charset="-128"/>
                <a:ea typeface="HG明朝E" panose="02020909000000000000" pitchFamily="17" charset="-128"/>
              </a:rPr>
              <a:t>2</a:t>
            </a:r>
            <a:r>
              <a:rPr kumimoji="1" lang="ja-JP" altLang="en-US" b="1" dirty="0">
                <a:latin typeface="HG明朝E" panose="02020909000000000000" pitchFamily="17" charset="-128"/>
                <a:ea typeface="HG明朝E" panose="02020909000000000000" pitchFamily="17" charset="-128"/>
              </a:rPr>
              <a:t>週間この状態で朝・夕水やりをします。</a:t>
            </a:r>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8563"/>
          <a:stretch/>
        </p:blipFill>
        <p:spPr>
          <a:xfrm>
            <a:off x="156754" y="1813343"/>
            <a:ext cx="8830491" cy="4731148"/>
          </a:xfrm>
        </p:spPr>
      </p:pic>
    </p:spTree>
    <p:extLst>
      <p:ext uri="{BB962C8B-B14F-4D97-AF65-F5344CB8AC3E}">
        <p14:creationId xmlns:p14="http://schemas.microsoft.com/office/powerpoint/2010/main" val="209840227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TotalTime>
  <Words>378</Words>
  <Application>Microsoft Office PowerPoint</Application>
  <PresentationFormat>画面に合わせる (4:3)</PresentationFormat>
  <Paragraphs>40</Paragraphs>
  <Slides>24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24</vt:i4>
      </vt:variant>
    </vt:vector>
  </HeadingPairs>
  <TitlesOfParts>
    <vt:vector size="32" baseType="lpstr">
      <vt:lpstr>AR P新藝体U</vt:lpstr>
      <vt:lpstr>AR P顏眞楷書体H</vt:lpstr>
      <vt:lpstr>HGP明朝E</vt:lpstr>
      <vt:lpstr>HG明朝E</vt:lpstr>
      <vt:lpstr>Arial</vt:lpstr>
      <vt:lpstr>Calibri</vt:lpstr>
      <vt:lpstr>Calibri Light</vt:lpstr>
      <vt:lpstr>Office テーマ</vt:lpstr>
      <vt:lpstr>かさ菊の栽培</vt:lpstr>
      <vt:lpstr>ポットを準備する。 鉢底ネットも入れておく。</vt:lpstr>
      <vt:lpstr>土を混ぜる。</vt:lpstr>
      <vt:lpstr>赤玉土：鹿沼土を１：１の割合で入れ・・・</vt:lpstr>
      <vt:lpstr>よく混ぜます。</vt:lpstr>
      <vt:lpstr>花が咲き終わって放置していた鉢から、今年の菊の苗を採取します。</vt:lpstr>
      <vt:lpstr>まずポットに２～３cm土を入れ、その後菊の苗を入れてポットいっぱいまで土を入れます。</vt:lpstr>
      <vt:lpstr>あとはひたすらつくります。 ポット約150で、鹿沼・赤玉それぞれ3袋あれば十分です。</vt:lpstr>
      <vt:lpstr>だいたい10日～2週間この状態で朝・夕水やりをします。</vt:lpstr>
      <vt:lpstr>ポットに根が張ってきたら…</vt:lpstr>
      <vt:lpstr>土をブレンドした状態です。</vt:lpstr>
      <vt:lpstr>作業の様子です。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10月21日   赤が咲きました。</vt:lpstr>
      <vt:lpstr>１０月２８日</vt:lpstr>
      <vt:lpstr>１１月１日</vt:lpstr>
      <vt:lpstr>そして来年度へ・・・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技術　栽培 かさ菊の栽培</dc:title>
  <dc:creator>Windows User</dc:creator>
  <cp:lastModifiedBy>和明</cp:lastModifiedBy>
  <cp:revision>12</cp:revision>
  <dcterms:created xsi:type="dcterms:W3CDTF">2020-06-11T02:07:59Z</dcterms:created>
  <dcterms:modified xsi:type="dcterms:W3CDTF">2022-11-27T06:05:21Z</dcterms:modified>
</cp:coreProperties>
</file>