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27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66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1" r:id="rId24"/>
    <p:sldId id="288" r:id="rId25"/>
    <p:sldId id="268" r:id="rId26"/>
    <p:sldId id="274" r:id="rId27"/>
    <p:sldId id="271" r:id="rId28"/>
    <p:sldId id="273" r:id="rId29"/>
    <p:sldId id="272" r:id="rId30"/>
    <p:sldId id="270" r:id="rId31"/>
    <p:sldId id="269" r:id="rId3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4CAE372-21AE-4F39-86D5-F4A788308D65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7B34613-DDBB-408A-8E72-70E6371DB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70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8413B39-C1D6-460A-B85C-859528CF72C3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8C1AAD3-7D98-4486-BA86-D26DD65F13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85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AAD3-7D98-4486-BA86-D26DD65F130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21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AAD3-7D98-4486-BA86-D26DD65F130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60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AAD3-7D98-4486-BA86-D26DD65F130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89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AAD3-7D98-4486-BA86-D26DD65F130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0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8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0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4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3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4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74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2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89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98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99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E021-4410-42F1-941A-96C633435791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2981-B93F-4ED8-8E71-9C9141FB2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jp/url?sa=i&amp;rct=j&amp;q=&amp;esrc=s&amp;frm=1&amp;source=images&amp;cd=&amp;cad=rja&amp;uact=8&amp;docid=LBhTYBgnHHx6IM&amp;tbnid=WU2V5HVEvnIGnM:&amp;ved=0CAUQjRw&amp;url=http://lift.ca/equipment/store/cd-r-700mb80-minutes&amp;ei=BhCiU66SKcKcugST3IKABQ&amp;bvm=bv.69137298,d.c2E&amp;psig=AFQjCNEi3lqYiS_Lh1R9eFt2ogGqSYwL0g&amp;ust=140321621981120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uact=8&amp;docid=v0bwByzH8l-Q2M&amp;tbnid=wRNUjTkO3YtwGM:&amp;ved=0CAUQjRw&amp;url=http://item.rakuten.co.jp/donya/79745/&amp;ei=kBGiU93kNsK2uASdpIKQCg&amp;bvm=bv.69137298,d.c2E&amp;psig=AFQjCNGOnSTnwvmDh-ff9H5_5eEbIj0E5g&amp;ust=14032166253146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diferencia-entre.com/wp-content/uploads/2012/01/DVD-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hyperlink" Target="http://www.google.co.jp/url?sa=i&amp;rct=j&amp;q=&amp;esrc=s&amp;frm=1&amp;source=images&amp;cd=&amp;cad=rja&amp;uact=8&amp;docid=9OOihX6Odgtf4M&amp;tbnid=F8GuEYPg7KTXlM:&amp;ved=0CAUQjRw&amp;url=http://hddnavi.jp/use/hddmake_external1.html&amp;ei=TfaDU6GJHMmA8gWtxYGIDA&amp;bvm=bv.67720277,d.dGc&amp;psig=AFQjCNEEkOna7knlpCbnxgZK4AhaXQn4Uw&amp;ust=1401243578103470" TargetMode="External"/><Relationship Id="rId2" Type="http://schemas.openxmlformats.org/officeDocument/2006/relationships/hyperlink" Target="http://www.google.co.jp/url?sa=i&amp;rct=j&amp;q=&amp;esrc=s&amp;source=images&amp;cd=&amp;cad=rja&amp;uact=8&amp;docid=1sTD6nFqmGL9JM&amp;tbnid=29tCLQeXgg8dbM:&amp;ved=0CAUQjRw&amp;url=http://www.osaka-kyoiku.ac.jp/~takayuki/kyouzai/contents/contents-waku/w-personal-computer.html&amp;ei=ujmDU52HG8rHlQWQ5IDgDA&amp;bvm=bv.67720277,d.dGI&amp;psig=AFQjCNHzyv9lgYGsD8qc93AJqwc6fno6qw&amp;ust=14011952877047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hyperlink" Target="http://www.google.co.jp/url?sa=i&amp;rct=j&amp;q=&amp;esrc=s&amp;frm=1&amp;source=images&amp;cd=&amp;cad=rja&amp;uact=8&amp;docid=C2VResBYmgYBQM&amp;tbnid=LyDgF125r3Y8-M:&amp;ved=0CAUQjRw&amp;url=http://nattokude.gozaru.jp/inspiron530/cpu_upgrade2009_1.html&amp;ei=QfWDU8zLNo-48gXMmoHYBg&amp;bvm=bv.67720277,d.dGc&amp;psig=AFQjCNHVJktr-kOqZ5NWlCRsNJEOSeyZtw&amp;ust=1401243308541984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google.co.jp/url?sa=i&amp;rct=j&amp;q=&amp;esrc=s&amp;frm=1&amp;source=images&amp;cd=&amp;cad=rja&amp;uact=8&amp;docid=I0BNv4FYFJj6PM&amp;tbnid=y3OE9hgsHIZKLM:&amp;ved=0CAUQjRw&amp;url=http://www.amazon.co.jp/%E3%82%A8%E3%83%AC%E3%82%B3%E3%83%A0-5-2W%E9%AB%98%E9%9F%B3%E8%B3%AA%E3%82%B9%E3%83%94%E3%83%BC%E3%82%AB-%E3%83%96%E3%83%A9%E3%83%83%E3%82%AF-MS-87BK/dp/B000JCEPUU&amp;ei=FJt6U4qxLsne8AXQuILwAw&amp;psig=AFQjCNFdO0Mj6mTvB4Il_qxA2pkH_JW5yQ&amp;ust=1400630415890451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16.jpeg"/><Relationship Id="rId17" Type="http://schemas.openxmlformats.org/officeDocument/2006/relationships/image" Target="../media/image11.png"/><Relationship Id="rId2" Type="http://schemas.openxmlformats.org/officeDocument/2006/relationships/hyperlink" Target="http://www.google.co.jp/url?sa=i&amp;rct=j&amp;q=&amp;esrc=s&amp;frm=1&amp;source=images&amp;cd=&amp;cad=rja&amp;uact=8&amp;docid=MSmBBgHnh1M3mM&amp;tbnid=-fLwp3iAjN_8CM:&amp;ved=0CAUQjRw&amp;url=http://ctlg.panasonic.jp/product/info.do?pg%3D04%26hb%3DDMC-FX33&amp;ei=o5R6U92ILc3h8AX8hYD4DA&amp;bvm=bv.67229260,d.dGc&amp;psig=AFQjCNGfcOya0LmXzK_qq6K_Pq6naJiQBg&amp;ust=1400628674407291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jp/url?sa=i&amp;rct=j&amp;q=&amp;esrc=s&amp;frm=1&amp;source=images&amp;cd=&amp;cad=rja&amp;uact=8&amp;docid=2KgoyH978bt_oM&amp;tbnid=lqk6rcjs6UOMqM:&amp;ved=0CAUQjRw&amp;url=http://fcenter.ru/online/hardarticles/scanners/18888-Canon_CanoScan_9950F_bessmennyj_flagman&amp;ei=W5l6U9epFoGi8AXqhIHYAg&amp;bvm=bv.67229260,d.dGc&amp;psig=AFQjCNGdDjAOTD2-wopNOlre0PcBlXc4oA&amp;ust=1400629613641979" TargetMode="External"/><Relationship Id="rId11" Type="http://schemas.openxmlformats.org/officeDocument/2006/relationships/hyperlink" Target="http://www.google.co.jp/url?sa=i&amp;rct=j&amp;q=&amp;esrc=s&amp;frm=1&amp;source=images&amp;cd=&amp;cad=rja&amp;uact=8&amp;docid=TXMzm25CycHYaM&amp;tbnid=rppLVzhZPerhfM:&amp;ved=0CAUQjRw&amp;url=http://news.kakaku.com/prdnews/cd%3Dpc/ctcd%3D0085/id%3D8740/&amp;ei=35p6U7HZGNfh8AXP_YHACg&amp;psig=AFQjCNEATcQRigI_XfPfLF75CKXPvYMotQ&amp;ust=1400630302527824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hyperlink" Target="http://www.google.co.jp/url?sa=i&amp;rct=j&amp;q=&amp;esrc=s&amp;frm=1&amp;source=images&amp;cd=&amp;cad=rja&amp;uact=8&amp;docid=TPQ7dIenTsm_7M&amp;tbnid=4o4DtmHZXxne-M:&amp;ved=0CAUQjRw&amp;url=http://mineko.fc2web.com/box/kb-room/items/topre-realforce89.html&amp;ei=55l6U86RBJPt8AXCxYKYCg&amp;bvm=bv.67229260,d.dGc&amp;psig=AFQjCNFi-GgIWErMFwVuxBqS6AFNda1Ivw&amp;ust=1400630028971699" TargetMode="External"/><Relationship Id="rId9" Type="http://schemas.openxmlformats.org/officeDocument/2006/relationships/hyperlink" Target="http://www.google.co.jp/url?sa=i&amp;rct=j&amp;q=&amp;esrc=s&amp;frm=1&amp;source=images&amp;cd=&amp;cad=rja&amp;uact=8&amp;docid=Qd3_k_W7T9oFLM&amp;tbnid=HIt8qIheyQggdM:&amp;ved=0CAUQjRw&amp;url=http://www.amazon.co.jp/%E3%82%A4%E3%83%B3%E3%82%AF%E3%82%B8%E3%82%A7%E3%83%83%E3%83%88%E3%83%97%E3%83%AA%E3%83%B3%E3%82%BF-%E5%89%8D%E9%9D%A2%E7%B5%A6%E7%B4%99%E3%82%AB%E3%82%BB%E3%83%83%E3%83%88-%E3%83%AC%E3%83%BC%E3%83%99%E3%83%AB%E3%83%97%E3%83%AA%E3%83%B3%E3%83%88%E5%AF%BE%E5%BF%9C-%E3%82%B5%E3%82%A4%E3%83%AC%E3%83%B3%E3%83%88%E3%83%A2%E3%83%BC%E3%83%89%E6%90%AD%E8%BC%89-PIXUSIP4930/dp/product-details/B005JWG026&amp;ei=Zpp6U7CfBYTh8AXUz4GADg&amp;bvm=bv.67229260,d.dGc&amp;psig=AFQjCNFOde3jPZp6fKpqmD9Re98T7vVY1Q&amp;ust=1400630229694487" TargetMode="External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jp/url?sa=i&amp;rct=j&amp;q=&amp;esrc=s&amp;frm=1&amp;source=images&amp;cd=&amp;cad=rja&amp;uact=8&amp;docid=Wcd2d5CmlUUrUM&amp;tbnid=LOiSPr6TQNxBmM:&amp;ved=0CAUQjRw&amp;url=http://www.askul.co.jp/p/582845/&amp;ei=JAGEU7DCJM7q8AWxwoDoDA&amp;bvm=bv.67720277,d.dGc&amp;psig=AFQjCNEZJfsYg_K-Q39pyfztKCIAxB7zig&amp;ust=14012463462173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jp/url?sa=i&amp;rct=j&amp;q=&amp;esrc=s&amp;frm=1&amp;source=images&amp;cd=&amp;cad=rja&amp;uact=8&amp;docid=6_mjZsz6H9aasM&amp;tbnid=ddqwN9bgoRmzFM:&amp;ved=0CAUQjRw&amp;url=http://nankaikoya.jp/weblog/2013/07/post-132.html&amp;ei=1gKEU7isJ4Ph8AW4zIDYBQ&amp;psig=AFQjCNERz6DAy6yk--0tFf7fOANHFQqXGw&amp;ust=14012464766440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jp/url?sa=i&amp;rct=j&amp;q=&amp;esrc=s&amp;frm=1&amp;source=images&amp;cd=&amp;cad=rja&amp;uact=8&amp;docid=PkDags0iOX4RnM&amp;tbnid=7AykQtQf05ZOxM:&amp;ved=0CAUQjRw&amp;url=http://store.shopping.yahoo.co.jp/imanando/o-226.html&amp;ei=5wOEU7GINoiD8gWTj4KwBA&amp;psig=AFQjCNERz6DAy6yk--0tFf7fOANHFQqXGw&amp;ust=14012464766440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.jp/url?sa=i&amp;rct=j&amp;q=&amp;esrc=s&amp;frm=1&amp;source=images&amp;cd=&amp;cad=rja&amp;uact=8&amp;docid=U49lOD5ZNGw9gM&amp;tbnid=vzjBMsqVarvfJM:&amp;ved=0CAUQjRw&amp;url=http://japanese.qhsxyw.com/china-spy_camera_digital_clock_camera_hd_hidden_pinhole_motion_detection_cee_spy_camera_cee_sg3-416390.html&amp;ei=5QSEU4etAYTo8AW604KQBQ&amp;psig=AFQjCNEUpOjIiUhPaPVmqMGAkitEfRqj3A&amp;ust=14012471945244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jpeg"/><Relationship Id="rId4" Type="http://schemas.openxmlformats.org/officeDocument/2006/relationships/hyperlink" Target="http://www.google.co.jp/url?sa=i&amp;rct=j&amp;q=&amp;esrc=s&amp;frm=1&amp;source=images&amp;cd=&amp;cad=rja&amp;uact=8&amp;docid=MSmBBgHnh1M3mM&amp;tbnid=-fLwp3iAjN_8CM:&amp;ved=0CAUQjRw&amp;url=http://ctlg.panasonic.jp/product/info.do?pg%3D04%26hb%3DDMC-FX33&amp;ei=o5R6U92ILc3h8AX8hYD4DA&amp;bvm=bv.67229260,d.dGc&amp;psig=AFQjCNGfcOya0LmXzK_qq6K_Pq6naJiQBg&amp;ust=14006286744072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59" y="404664"/>
            <a:ext cx="77724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6000" dirty="0"/>
              <a:t>情報を処理するしくみ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1375" y="2708920"/>
            <a:ext cx="6912769" cy="30243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5400" dirty="0">
                <a:solidFill>
                  <a:schemeClr val="tx1"/>
                </a:solidFill>
              </a:rPr>
              <a:t>本時の目標</a:t>
            </a:r>
            <a:endParaRPr kumimoji="1" lang="en-US" altLang="ja-JP" sz="5400" dirty="0">
              <a:solidFill>
                <a:schemeClr val="tx1"/>
              </a:solidFill>
            </a:endParaRPr>
          </a:p>
          <a:p>
            <a:pPr algn="l"/>
            <a:r>
              <a:rPr lang="ja-JP" altLang="en-US" sz="5400" dirty="0">
                <a:solidFill>
                  <a:schemeClr val="tx1"/>
                </a:solidFill>
              </a:rPr>
              <a:t>コンピュータが情報を処理するしくみを知る。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4800" dirty="0"/>
              <a:t>１０</a:t>
            </a:r>
            <a:r>
              <a:rPr kumimoji="1" lang="ja-JP" altLang="en-US" sz="4800" dirty="0"/>
              <a:t>進法と２進法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92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・　私たちが計算に使っている算法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１０進法（１０倍ごとに位があがる）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　コンピュータが処理しやすくした算法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２進法（２倍ごとに位があがる）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０・・・０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１・・・１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２・・・１０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３・・・１１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４・・・１００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５・・・１０１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5458" y="3212976"/>
            <a:ext cx="25410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６・・・１１０</a:t>
            </a:r>
            <a:endParaRPr kumimoji="1" lang="en-US" altLang="ja-JP" sz="3600" dirty="0"/>
          </a:p>
          <a:p>
            <a:r>
              <a:rPr lang="ja-JP" altLang="en-US" sz="3600" dirty="0"/>
              <a:t>７・・・１１１</a:t>
            </a:r>
            <a:endParaRPr lang="en-US" altLang="ja-JP" sz="3600" dirty="0"/>
          </a:p>
          <a:p>
            <a:r>
              <a:rPr kumimoji="1" lang="ja-JP" altLang="en-US" sz="3600" dirty="0"/>
              <a:t>８・・・１０００</a:t>
            </a:r>
            <a:endParaRPr kumimoji="1" lang="en-US" altLang="ja-JP" sz="3600" dirty="0"/>
          </a:p>
          <a:p>
            <a:r>
              <a:rPr lang="ja-JP" altLang="en-US" sz="3600" dirty="0"/>
              <a:t>９・・・１００１</a:t>
            </a:r>
            <a:endParaRPr lang="en-US" altLang="ja-JP" sz="3600" dirty="0"/>
          </a:p>
          <a:p>
            <a:r>
              <a:rPr kumimoji="1" lang="ja-JP" altLang="en-US" sz="3600" dirty="0"/>
              <a:t>１０・・１０１０</a:t>
            </a:r>
            <a:endParaRPr kumimoji="1" lang="en-US" altLang="ja-JP" sz="3600" dirty="0"/>
          </a:p>
          <a:p>
            <a:r>
              <a:rPr lang="ja-JP" altLang="en-US" sz="3600" dirty="0"/>
              <a:t>１１・・１０１１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3257522"/>
            <a:ext cx="28568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１２・・１１００</a:t>
            </a:r>
            <a:endParaRPr kumimoji="1" lang="en-US" altLang="ja-JP" sz="3600" dirty="0"/>
          </a:p>
          <a:p>
            <a:r>
              <a:rPr lang="ja-JP" altLang="en-US" sz="3600" dirty="0"/>
              <a:t>１３・・１１０１</a:t>
            </a:r>
            <a:endParaRPr lang="en-US" altLang="ja-JP" sz="3600" dirty="0"/>
          </a:p>
          <a:p>
            <a:r>
              <a:rPr kumimoji="1" lang="ja-JP" altLang="en-US" sz="3600" dirty="0"/>
              <a:t>１４・・１１１０</a:t>
            </a:r>
            <a:endParaRPr kumimoji="1" lang="en-US" altLang="ja-JP" sz="3600" dirty="0"/>
          </a:p>
          <a:p>
            <a:r>
              <a:rPr lang="ja-JP" altLang="en-US" sz="3600" dirty="0"/>
              <a:t>１５・・１１１１</a:t>
            </a:r>
            <a:endParaRPr lang="en-US" altLang="ja-JP" sz="3600" dirty="0"/>
          </a:p>
          <a:p>
            <a:r>
              <a:rPr kumimoji="1" lang="ja-JP" altLang="en-US" sz="3600" dirty="0"/>
              <a:t>１６・・１００００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1017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次の数を２進法で表してみよう。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（１）　１７　　　　　（２）　３３　　　　　（３）　４８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１０００１</a:t>
            </a:r>
            <a:r>
              <a:rPr lang="ja-JP" altLang="en-US" dirty="0"/>
              <a:t>　　　　　　</a:t>
            </a:r>
            <a:r>
              <a:rPr lang="ja-JP" altLang="en-US" dirty="0">
                <a:solidFill>
                  <a:srgbClr val="FF0000"/>
                </a:solidFill>
              </a:rPr>
              <a:t>１００００１　　　　１１００００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次の数を２進法で表してみよう。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（１）　９　　　　　（２）　２３　　　　　（３）　５４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FF0000"/>
                </a:solidFill>
              </a:rPr>
              <a:t>１００１　　　　　　１０１１１　　　　　１１０１１０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90574"/>
              </p:ext>
            </p:extLst>
          </p:nvPr>
        </p:nvGraphicFramePr>
        <p:xfrm>
          <a:off x="6133514" y="1547446"/>
          <a:ext cx="2897944" cy="2954216"/>
        </p:xfrm>
        <a:graphic>
          <a:graphicData uri="http://schemas.openxmlformats.org/drawingml/2006/table">
            <a:tbl>
              <a:tblPr/>
              <a:tblGrid>
                <a:gridCol w="289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4216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次の絵をディジタル化してみよう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15632"/>
              </p:ext>
            </p:extLst>
          </p:nvPr>
        </p:nvGraphicFramePr>
        <p:xfrm>
          <a:off x="107504" y="1556792"/>
          <a:ext cx="288032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7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06212"/>
              </p:ext>
            </p:extLst>
          </p:nvPr>
        </p:nvGraphicFramePr>
        <p:xfrm>
          <a:off x="3131840" y="1556792"/>
          <a:ext cx="288032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7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81421"/>
              </p:ext>
            </p:extLst>
          </p:nvPr>
        </p:nvGraphicFramePr>
        <p:xfrm>
          <a:off x="6115669" y="1568925"/>
          <a:ext cx="288032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26609" y="1575582"/>
          <a:ext cx="2869809" cy="2897944"/>
        </p:xfrm>
        <a:graphic>
          <a:graphicData uri="http://schemas.openxmlformats.org/drawingml/2006/table">
            <a:tbl>
              <a:tblPr/>
              <a:tblGrid>
                <a:gridCol w="286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794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98406"/>
              </p:ext>
            </p:extLst>
          </p:nvPr>
        </p:nvGraphicFramePr>
        <p:xfrm>
          <a:off x="3131840" y="1556792"/>
          <a:ext cx="2880320" cy="292608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6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フリーフォーム 9"/>
          <p:cNvSpPr/>
          <p:nvPr/>
        </p:nvSpPr>
        <p:spPr>
          <a:xfrm>
            <a:off x="281354" y="1913206"/>
            <a:ext cx="2546252" cy="1280160"/>
          </a:xfrm>
          <a:custGeom>
            <a:avLst/>
            <a:gdLst>
              <a:gd name="connsiteX0" fmla="*/ 1266092 w 2546252"/>
              <a:gd name="connsiteY0" fmla="*/ 0 h 1280160"/>
              <a:gd name="connsiteX1" fmla="*/ 0 w 2546252"/>
              <a:gd name="connsiteY1" fmla="*/ 1280160 h 1280160"/>
              <a:gd name="connsiteX2" fmla="*/ 2546252 w 2546252"/>
              <a:gd name="connsiteY2" fmla="*/ 1280160 h 1280160"/>
              <a:gd name="connsiteX3" fmla="*/ 1266092 w 2546252"/>
              <a:gd name="connsiteY3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252" h="1280160">
                <a:moveTo>
                  <a:pt x="1266092" y="0"/>
                </a:moveTo>
                <a:lnTo>
                  <a:pt x="0" y="1280160"/>
                </a:lnTo>
                <a:lnTo>
                  <a:pt x="2546252" y="1280160"/>
                </a:lnTo>
                <a:lnTo>
                  <a:pt x="1266092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618978" y="3193366"/>
            <a:ext cx="1800665" cy="1097280"/>
          </a:xfrm>
          <a:custGeom>
            <a:avLst/>
            <a:gdLst>
              <a:gd name="connsiteX0" fmla="*/ 0 w 1800665"/>
              <a:gd name="connsiteY0" fmla="*/ 0 h 1097280"/>
              <a:gd name="connsiteX1" fmla="*/ 0 w 1800665"/>
              <a:gd name="connsiteY1" fmla="*/ 1097280 h 1097280"/>
              <a:gd name="connsiteX2" fmla="*/ 1800665 w 1800665"/>
              <a:gd name="connsiteY2" fmla="*/ 1083212 h 1097280"/>
              <a:gd name="connsiteX3" fmla="*/ 1800665 w 1800665"/>
              <a:gd name="connsiteY3" fmla="*/ 28136 h 1097280"/>
              <a:gd name="connsiteX4" fmla="*/ 1800665 w 1800665"/>
              <a:gd name="connsiteY4" fmla="*/ 2813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665" h="1097280">
                <a:moveTo>
                  <a:pt x="0" y="0"/>
                </a:moveTo>
                <a:lnTo>
                  <a:pt x="0" y="1097280"/>
                </a:lnTo>
                <a:lnTo>
                  <a:pt x="1800665" y="1083212"/>
                </a:lnTo>
                <a:lnTo>
                  <a:pt x="1800665" y="28136"/>
                </a:lnTo>
                <a:lnTo>
                  <a:pt x="1800665" y="28136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3153408" y="1934931"/>
            <a:ext cx="2906802" cy="2531483"/>
            <a:chOff x="3153408" y="1934931"/>
            <a:chExt cx="2906802" cy="2531483"/>
          </a:xfrm>
        </p:grpSpPr>
        <p:sp>
          <p:nvSpPr>
            <p:cNvPr id="3" name="正方形/長方形 2"/>
            <p:cNvSpPr/>
            <p:nvPr/>
          </p:nvSpPr>
          <p:spPr>
            <a:xfrm>
              <a:off x="4256193" y="1941757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628843" y="1934931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990476" y="2316647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883543" y="2280644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526058" y="2662360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363126" y="2675552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153408" y="30212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687560" y="30212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0812" y="30212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875246" y="30212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271358" y="30212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668762" y="30212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990476" y="30319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299745" y="3031965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510893" y="3396293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526058" y="3747947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526058" y="4120701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363126" y="3388378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363126" y="3774988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357550" y="4120701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883543" y="4120701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271358" y="4120701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987620" y="4120701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628843" y="4117789"/>
              <a:ext cx="372650" cy="3457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四角形吹き出し 35"/>
          <p:cNvSpPr/>
          <p:nvPr/>
        </p:nvSpPr>
        <p:spPr>
          <a:xfrm>
            <a:off x="-8314" y="4869160"/>
            <a:ext cx="7517185" cy="576064"/>
          </a:xfrm>
          <a:prstGeom prst="wedgeRectCallout">
            <a:avLst>
              <a:gd name="adj1" fmla="val 37660"/>
              <a:gd name="adj2" fmla="val -1010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ディジタル化した情報はすべて１と０に変換される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7896201" y="2218352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吹き出し 37"/>
          <p:cNvSpPr/>
          <p:nvPr/>
        </p:nvSpPr>
        <p:spPr>
          <a:xfrm>
            <a:off x="7761338" y="908720"/>
            <a:ext cx="1044472" cy="576064"/>
          </a:xfrm>
          <a:prstGeom prst="wedgeRectCallout">
            <a:avLst>
              <a:gd name="adj1" fmla="val -17638"/>
              <a:gd name="adj2" fmla="val 1773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ビット</a:t>
            </a:r>
          </a:p>
        </p:txBody>
      </p:sp>
      <p:sp>
        <p:nvSpPr>
          <p:cNvPr id="39" name="円/楕円 38"/>
          <p:cNvSpPr/>
          <p:nvPr/>
        </p:nvSpPr>
        <p:spPr>
          <a:xfrm>
            <a:off x="6115669" y="3332634"/>
            <a:ext cx="297628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吹き出し 39"/>
          <p:cNvSpPr/>
          <p:nvPr/>
        </p:nvSpPr>
        <p:spPr>
          <a:xfrm>
            <a:off x="5735776" y="5661248"/>
            <a:ext cx="2912508" cy="576064"/>
          </a:xfrm>
          <a:prstGeom prst="wedgeRectCallout">
            <a:avLst>
              <a:gd name="adj1" fmla="val 48359"/>
              <a:gd name="adj2" fmla="val -3891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８ビット＝１バイト</a:t>
            </a:r>
          </a:p>
        </p:txBody>
      </p: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9433"/>
              </p:ext>
            </p:extLst>
          </p:nvPr>
        </p:nvGraphicFramePr>
        <p:xfrm>
          <a:off x="6115669" y="1568925"/>
          <a:ext cx="288032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32648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dirty="0"/>
              <a:t>記憶容量と単位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１バイト＝８ビット（半角英数字１文字分）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２バイト＝１６ビット（漢字・ひらがな１文字分）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１キロバイト（ＫＢ）＝１０２４ビット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１メガバイト（ＭＢ）＝１０２４キロバイト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１ギガバイト（ＧＢ）＝１０２４メガバイト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１テラバイト（ＴＢ）＝１０２４ギガバイト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１ペタバイト（ＰＢ）＝１０２４テラバイト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１エクサバイト（ＥＢ）＝１０２４ペタバイト</a:t>
            </a:r>
            <a:endParaRPr kumimoji="1"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770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6164" t="24406" r="21221" b="27360"/>
          <a:stretch/>
        </p:blipFill>
        <p:spPr>
          <a:xfrm>
            <a:off x="294984" y="846138"/>
            <a:ext cx="8554031" cy="54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1775" t="23422" r="50554" b="8657"/>
          <a:stretch/>
        </p:blipFill>
        <p:spPr>
          <a:xfrm>
            <a:off x="2267744" y="33357"/>
            <a:ext cx="4952267" cy="6834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4725144"/>
            <a:ext cx="5112568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１５</a:t>
            </a:r>
            <a:r>
              <a:rPr kumimoji="1" lang="en-US" altLang="ja-JP" sz="4000" dirty="0"/>
              <a:t>KB</a:t>
            </a:r>
            <a:r>
              <a:rPr kumimoji="1" lang="ja-JP" altLang="en-US" sz="4000" dirty="0"/>
              <a:t>＝１５０００バイト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７５００文字分の情報</a:t>
            </a:r>
          </a:p>
        </p:txBody>
      </p:sp>
    </p:spTree>
    <p:extLst>
      <p:ext uri="{BB962C8B-B14F-4D97-AF65-F5344CB8AC3E}">
        <p14:creationId xmlns:p14="http://schemas.microsoft.com/office/powerpoint/2010/main" val="29363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-171400"/>
            <a:ext cx="9145016" cy="742575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83598"/>
            <a:ext cx="4608512" cy="10156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6000" dirty="0"/>
              <a:t>ドラクエ１　　　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96136" y="83598"/>
            <a:ext cx="256512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６４</a:t>
            </a:r>
            <a:r>
              <a:rPr lang="en-US" altLang="ja-JP" sz="6000" dirty="0">
                <a:solidFill>
                  <a:srgbClr val="FF0000"/>
                </a:solidFill>
              </a:rPr>
              <a:t>KB</a:t>
            </a:r>
            <a:r>
              <a:rPr lang="ja-JP" altLang="en-US" sz="60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601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171236"/>
            <a:ext cx="11819047" cy="709142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41" y="171236"/>
            <a:ext cx="6840760" cy="923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4800" dirty="0"/>
              <a:t>ドラクエ</a:t>
            </a:r>
            <a:r>
              <a:rPr kumimoji="1" lang="en-US" altLang="ja-JP" sz="4800" dirty="0"/>
              <a:t>Ⅲ</a:t>
            </a:r>
            <a:r>
              <a:rPr kumimoji="1" lang="ja-JP" altLang="en-US" sz="4800" dirty="0"/>
              <a:t>　そして伝説へ　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60301" y="171236"/>
            <a:ext cx="233910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</a:rPr>
              <a:t>２５６</a:t>
            </a:r>
            <a:r>
              <a:rPr lang="en-US" altLang="ja-JP" sz="5400" dirty="0">
                <a:solidFill>
                  <a:srgbClr val="FF0000"/>
                </a:solidFill>
              </a:rPr>
              <a:t>KB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6747"/>
            <a:ext cx="10765909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7309"/>
            <a:ext cx="4330824" cy="12003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7200" dirty="0"/>
              <a:t>ドラクエ</a:t>
            </a:r>
            <a:r>
              <a:rPr kumimoji="1" lang="en-US" altLang="ja-JP" sz="7200" dirty="0"/>
              <a:t>Ⅵ</a:t>
            </a:r>
            <a:r>
              <a:rPr kumimoji="1" lang="ja-JP" altLang="en-US" sz="7200" dirty="0"/>
              <a:t>　　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40152" y="217309"/>
            <a:ext cx="210666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7200" dirty="0">
                <a:solidFill>
                  <a:srgbClr val="FF0000"/>
                </a:solidFill>
              </a:rPr>
              <a:t>４</a:t>
            </a:r>
            <a:r>
              <a:rPr lang="en-US" altLang="ja-JP" sz="7200" dirty="0">
                <a:solidFill>
                  <a:srgbClr val="FF0000"/>
                </a:solidFill>
              </a:rPr>
              <a:t>MB</a:t>
            </a:r>
            <a:endParaRPr lang="ja-JP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学校の授業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3342929"/>
            <a:ext cx="3744416" cy="351507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0841" y="1420646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先生の話を聞く</a:t>
            </a:r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65" y="3789040"/>
            <a:ext cx="3105735" cy="22322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74870" y="1383765"/>
            <a:ext cx="1745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考える</a:t>
            </a:r>
          </a:p>
        </p:txBody>
      </p:sp>
      <p:pic>
        <p:nvPicPr>
          <p:cNvPr id="8" name="コンテンツ プレースホルダ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00" y="3789040"/>
            <a:ext cx="2262182" cy="251703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00088" y="1359091"/>
            <a:ext cx="2342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発表する</a:t>
            </a:r>
          </a:p>
        </p:txBody>
      </p:sp>
      <p:sp>
        <p:nvSpPr>
          <p:cNvPr id="10" name="下矢印 9"/>
          <p:cNvSpPr/>
          <p:nvPr/>
        </p:nvSpPr>
        <p:spPr>
          <a:xfrm rot="16200000">
            <a:off x="3623841" y="1368539"/>
            <a:ext cx="599119" cy="82407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6200000">
            <a:off x="6160915" y="1331773"/>
            <a:ext cx="599119" cy="82407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892" y="246553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入力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11363" y="23979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演算処理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02501" y="238506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出力</a:t>
            </a:r>
          </a:p>
        </p:txBody>
      </p:sp>
      <p:sp>
        <p:nvSpPr>
          <p:cNvPr id="15" name="下矢印 14"/>
          <p:cNvSpPr/>
          <p:nvPr/>
        </p:nvSpPr>
        <p:spPr>
          <a:xfrm rot="16200000">
            <a:off x="2110863" y="1703830"/>
            <a:ext cx="599119" cy="220188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 rot="16200000">
            <a:off x="6548972" y="1816652"/>
            <a:ext cx="599119" cy="19079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65766" y="2465536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記憶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10581" y="2449528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記憶</a:t>
            </a:r>
          </a:p>
        </p:txBody>
      </p:sp>
    </p:spTree>
    <p:extLst>
      <p:ext uri="{BB962C8B-B14F-4D97-AF65-F5344CB8AC3E}">
        <p14:creationId xmlns:p14="http://schemas.microsoft.com/office/powerpoint/2010/main" val="39446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485" y="0"/>
            <a:ext cx="11430001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994" y="258619"/>
            <a:ext cx="4546848" cy="12003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6600" dirty="0"/>
              <a:t>ドラクエ</a:t>
            </a:r>
            <a:r>
              <a:rPr kumimoji="1" lang="en-US" altLang="ja-JP" sz="6600" dirty="0"/>
              <a:t>Ⅶ</a:t>
            </a:r>
            <a:r>
              <a:rPr kumimoji="1" lang="ja-JP" altLang="en-US" sz="6600" dirty="0"/>
              <a:t>　　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156176" y="258618"/>
            <a:ext cx="20162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7200" dirty="0">
                <a:solidFill>
                  <a:srgbClr val="FF0000"/>
                </a:solidFill>
              </a:rPr>
              <a:t>２</a:t>
            </a:r>
            <a:r>
              <a:rPr lang="en-US" altLang="ja-JP" sz="7200" dirty="0">
                <a:solidFill>
                  <a:srgbClr val="FF0000"/>
                </a:solidFill>
              </a:rPr>
              <a:t>GB</a:t>
            </a:r>
            <a:r>
              <a:rPr lang="ja-JP" altLang="en-US" sz="72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167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45" y="0"/>
            <a:ext cx="9275489" cy="7091158"/>
          </a:xfrm>
        </p:spPr>
      </p:pic>
    </p:spTree>
    <p:extLst>
      <p:ext uri="{BB962C8B-B14F-4D97-AF65-F5344CB8AC3E}">
        <p14:creationId xmlns:p14="http://schemas.microsoft.com/office/powerpoint/2010/main" val="42406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940" y="-5782"/>
            <a:ext cx="11439636" cy="6863782"/>
          </a:xfrm>
        </p:spPr>
      </p:pic>
    </p:spTree>
    <p:extLst>
      <p:ext uri="{BB962C8B-B14F-4D97-AF65-F5344CB8AC3E}">
        <p14:creationId xmlns:p14="http://schemas.microsoft.com/office/powerpoint/2010/main" val="3769964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808" y="-120300"/>
            <a:ext cx="12971662" cy="729371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922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7200" dirty="0"/>
              <a:t>ドラクエ１１　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00192" y="196768"/>
            <a:ext cx="187583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</a:rPr>
              <a:t>４０</a:t>
            </a:r>
            <a:r>
              <a:rPr lang="en-US" altLang="ja-JP" sz="6600" dirty="0">
                <a:solidFill>
                  <a:srgbClr val="FF0000"/>
                </a:solidFill>
              </a:rPr>
              <a:t>G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1794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87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ファイルとフォルダ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3" t="45763" r="19985" b="12893"/>
          <a:stretch/>
        </p:blipFill>
        <p:spPr bwMode="auto">
          <a:xfrm>
            <a:off x="395536" y="1350524"/>
            <a:ext cx="8136904" cy="526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02929" y="5975701"/>
            <a:ext cx="16353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フォルダ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5719" y="2941385"/>
            <a:ext cx="1574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ファイル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5683313"/>
            <a:ext cx="1574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ファイル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5702894"/>
            <a:ext cx="1574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ファイル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1222" y="2941385"/>
            <a:ext cx="1574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ファイル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7984" y="2918762"/>
            <a:ext cx="1574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ファイル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63843" y="2906756"/>
            <a:ext cx="1574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ファイル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5683312"/>
            <a:ext cx="1574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ファイル</a:t>
            </a:r>
          </a:p>
        </p:txBody>
      </p:sp>
    </p:spTree>
    <p:extLst>
      <p:ext uri="{BB962C8B-B14F-4D97-AF65-F5344CB8AC3E}">
        <p14:creationId xmlns:p14="http://schemas.microsoft.com/office/powerpoint/2010/main" val="42878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6600" dirty="0"/>
              <a:t>記憶媒体と記憶容量</a:t>
            </a:r>
          </a:p>
        </p:txBody>
      </p:sp>
    </p:spTree>
    <p:extLst>
      <p:ext uri="{BB962C8B-B14F-4D97-AF65-F5344CB8AC3E}">
        <p14:creationId xmlns:p14="http://schemas.microsoft.com/office/powerpoint/2010/main" val="12922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ＣＤ－Ｒ</a:t>
            </a:r>
          </a:p>
        </p:txBody>
      </p:sp>
      <p:pic>
        <p:nvPicPr>
          <p:cNvPr id="3074" name="Picture 2" descr="https://encrypted-tbn1.gstatic.com/images?q=tbn:ANd9GcSFJQBEb6N-Q2iVrXbeDBd1tJ3v_iIWOFeTUWH6uShKrC35fEL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ＵＳＢ</a:t>
            </a:r>
            <a:r>
              <a:rPr lang="ja-JP" altLang="en-US" dirty="0"/>
              <a:t>メモリ</a:t>
            </a:r>
            <a:endParaRPr kumimoji="1" lang="ja-JP" altLang="en-US" dirty="0"/>
          </a:p>
        </p:txBody>
      </p:sp>
      <p:pic>
        <p:nvPicPr>
          <p:cNvPr id="5125" name="Picture 5" descr="http://www.blogcdn.com/japanese.engadget.com/media/2007/03/ruf2-hsc_1_b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4" y="1274733"/>
            <a:ext cx="7011198" cy="525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メモリカード</a:t>
            </a:r>
          </a:p>
        </p:txBody>
      </p:sp>
      <p:pic>
        <p:nvPicPr>
          <p:cNvPr id="4101" name="Picture 5" descr="https://encrypted-tbn0.gstatic.com/images?q=tbn:ANd9GcQ2zQt3HgpRGMG_xPjA5fUf9cO1yxrujhP7bvdJ7c7EMesQ76aI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3" y="1340768"/>
            <a:ext cx="4464495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encrypted-tbn2.gstatic.com/images?q=tbn:ANd9GcQqT4xsXk2G31KQWMPkkxC_fWZcxbc0D_TNgQaJdcZmZA55XLUs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3024336" cy="9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車の運転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892" y="1282868"/>
            <a:ext cx="3055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前のトラックが曲</a:t>
            </a:r>
            <a:endParaRPr kumimoji="1" lang="en-US" altLang="ja-JP" sz="3200" dirty="0"/>
          </a:p>
          <a:p>
            <a:r>
              <a:rPr kumimoji="1" lang="ja-JP" altLang="en-US" sz="3200" dirty="0" err="1"/>
              <a:t>がり</a:t>
            </a:r>
            <a:r>
              <a:rPr kumimoji="1" lang="ja-JP" altLang="en-US" sz="3200" dirty="0"/>
              <a:t>そうだ。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06188" y="1282868"/>
            <a:ext cx="2318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少しスピード</a:t>
            </a:r>
            <a:endParaRPr kumimoji="1" lang="en-US" altLang="ja-JP" sz="3200" dirty="0"/>
          </a:p>
          <a:p>
            <a:r>
              <a:rPr kumimoji="1" lang="ja-JP" altLang="en-US" sz="3200" dirty="0"/>
              <a:t>を落とそう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34257" y="1298933"/>
            <a:ext cx="2036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ブレーキを</a:t>
            </a:r>
            <a:endParaRPr kumimoji="1" lang="en-US" altLang="ja-JP" sz="3200" dirty="0"/>
          </a:p>
          <a:p>
            <a:r>
              <a:rPr kumimoji="1" lang="ja-JP" altLang="en-US" sz="3200" dirty="0"/>
              <a:t>踏む</a:t>
            </a:r>
          </a:p>
        </p:txBody>
      </p:sp>
      <p:sp>
        <p:nvSpPr>
          <p:cNvPr id="10" name="下矢印 9"/>
          <p:cNvSpPr/>
          <p:nvPr/>
        </p:nvSpPr>
        <p:spPr>
          <a:xfrm rot="16200000">
            <a:off x="3267015" y="1380480"/>
            <a:ext cx="599119" cy="82407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6200000">
            <a:off x="6285384" y="1361769"/>
            <a:ext cx="599119" cy="82407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892" y="270282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入力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11363" y="263527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演算処理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02501" y="262234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出力</a:t>
            </a:r>
          </a:p>
        </p:txBody>
      </p:sp>
      <p:sp>
        <p:nvSpPr>
          <p:cNvPr id="15" name="下矢印 14"/>
          <p:cNvSpPr/>
          <p:nvPr/>
        </p:nvSpPr>
        <p:spPr>
          <a:xfrm rot="16200000">
            <a:off x="2110863" y="1941115"/>
            <a:ext cx="599119" cy="220188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 rot="16200000">
            <a:off x="6548972" y="2053937"/>
            <a:ext cx="599119" cy="19079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65766" y="2702821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記憶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10581" y="2686813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記憶</a:t>
            </a:r>
          </a:p>
        </p:txBody>
      </p:sp>
      <p:pic>
        <p:nvPicPr>
          <p:cNvPr id="19" name="コンテンツ プレースホルダー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411"/>
            <a:ext cx="6375651" cy="3421389"/>
          </a:xfr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90" y="4365104"/>
            <a:ext cx="259840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ＤＶＤ－Ｒなど</a:t>
            </a:r>
          </a:p>
        </p:txBody>
      </p:sp>
      <p:pic>
        <p:nvPicPr>
          <p:cNvPr id="2058" name="Picture 10" descr="DVD-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54121"/>
            <a:ext cx="5008215" cy="49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0.gstatic.com/images?q=tbn:ANd9GcRe5TV3_USNucoqApqjb2VaoOlO8X-pSAzsGjGzGi7gpklBofen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405912" cy="13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228184" y="1845211"/>
            <a:ext cx="206819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7200" dirty="0">
                <a:solidFill>
                  <a:srgbClr val="FF0000"/>
                </a:solidFill>
              </a:rPr>
              <a:t>4.7</a:t>
            </a:r>
            <a:r>
              <a:rPr kumimoji="1" lang="ja-JP" altLang="en-US" sz="7200" dirty="0">
                <a:solidFill>
                  <a:srgbClr val="FF0000"/>
                </a:solidFill>
              </a:rPr>
              <a:t>Ｇ</a:t>
            </a:r>
          </a:p>
        </p:txBody>
      </p:sp>
    </p:spTree>
    <p:extLst>
      <p:ext uri="{BB962C8B-B14F-4D97-AF65-F5344CB8AC3E}">
        <p14:creationId xmlns:p14="http://schemas.microsoft.com/office/powerpoint/2010/main" val="455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6110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ブルーレイディスク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" y="1018786"/>
            <a:ext cx="6229607" cy="55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91" y="4856744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228184" y="1845211"/>
            <a:ext cx="183575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7200" dirty="0">
                <a:solidFill>
                  <a:srgbClr val="FF0000"/>
                </a:solidFill>
              </a:rPr>
              <a:t>25</a:t>
            </a:r>
            <a:r>
              <a:rPr kumimoji="1" lang="ja-JP" altLang="en-US" sz="7200" dirty="0">
                <a:solidFill>
                  <a:srgbClr val="FF0000"/>
                </a:solidFill>
              </a:rPr>
              <a:t>Ｇ</a:t>
            </a:r>
          </a:p>
        </p:txBody>
      </p:sp>
    </p:spTree>
    <p:extLst>
      <p:ext uri="{BB962C8B-B14F-4D97-AF65-F5344CB8AC3E}">
        <p14:creationId xmlns:p14="http://schemas.microsoft.com/office/powerpoint/2010/main" val="27412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aka-kyoiku.ac.jp/~takayuki/kyouzai/contents/gif/hardwar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" y="0"/>
            <a:ext cx="9143998" cy="685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475656" y="2276872"/>
            <a:ext cx="1033264" cy="10081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586" y="3284984"/>
            <a:ext cx="22493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中央演算処理装置</a:t>
            </a:r>
            <a:endParaRPr kumimoji="1" lang="en-US" altLang="ja-JP" sz="2000" b="1" dirty="0"/>
          </a:p>
          <a:p>
            <a:r>
              <a:rPr lang="ja-JP" altLang="en-US" sz="2000" b="1" dirty="0"/>
              <a:t>（ＣＰＵ）</a:t>
            </a:r>
            <a:endParaRPr kumimoji="1" lang="ja-JP" altLang="en-US" sz="2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2699791" y="2276872"/>
            <a:ext cx="296173" cy="15025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5964" y="3120945"/>
            <a:ext cx="167545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主記憶装置</a:t>
            </a:r>
            <a:endParaRPr kumimoji="1" lang="en-US" altLang="ja-JP" sz="2000" b="1" dirty="0"/>
          </a:p>
          <a:p>
            <a:r>
              <a:rPr lang="ja-JP" altLang="en-US" sz="2000" b="1" dirty="0"/>
              <a:t>（メインメモリ）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82131" y="1402027"/>
            <a:ext cx="21098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光学式ドライブ</a:t>
            </a:r>
          </a:p>
        </p:txBody>
      </p:sp>
      <p:sp>
        <p:nvSpPr>
          <p:cNvPr id="4" name="右矢印 3"/>
          <p:cNvSpPr/>
          <p:nvPr/>
        </p:nvSpPr>
        <p:spPr>
          <a:xfrm rot="17453885">
            <a:off x="7912549" y="2157317"/>
            <a:ext cx="796584" cy="1990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5931768">
            <a:off x="7796485" y="3265017"/>
            <a:ext cx="851102" cy="2472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5931768">
            <a:off x="7181564" y="4195618"/>
            <a:ext cx="2592902" cy="1966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95450" y="2628039"/>
            <a:ext cx="20409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補助記憶装置</a:t>
            </a:r>
          </a:p>
        </p:txBody>
      </p:sp>
      <p:sp>
        <p:nvSpPr>
          <p:cNvPr id="9" name="AutoShape 2" descr="data:image/jpeg;base64,/9j/4AAQSkZJRgABAQAAAQABAAD/2wCEAAkGBhQSERQUEhMVFRUWFRYVGBUXFxgXFBcVFxUWFRQXGBcXHCYeGBkjGhcUHy8gIycpLCwsFh4xNTAqNSYrLCkBCQoKDgwOGg8PGikkHyQpLCwpLC0sLCwsKSksLCwsLCwpLCksLCwsLCwsLCwpLCwpLCwsLCwsLCksLCwsKSwpLP/AABEIALcBFAMBIgACEQEDEQH/xAAbAAACAwEBAQAAAAAAAAAAAAAEBQIDBgABB//EAEoQAAIBAgQDBQQHBQUFBwUAAAECEQADBBIhMQVBUQYTImFxMoGRoRQjQlKxwdEVU5Lh8DNicoKTBxai4vEkNGODs8LSQ0RUc7L/xAAaAQADAQEBAQAAAAAAAAAAAAAAAQIDBAUG/8QALxEAAgIBAwEHAwQCAwAAAAAAAAECESEDEjFBBBMiMlFhgXGhsRSR0fDB4UJDYv/aAAwDAQACEQMRAD8A+UXnPLckAfgKY4dAigDl8zzpXhAS4PTX38qY0qxROpK2E99UdzVQFW2l1ppGVhv0IZaW37UGmiXKExaSaZdgigUStCkVbbepZm2FC3VRGte/SKj3opDTLAvOvbd6vL14RQ2bXeguxzbfSq7+KoVMSIr22QedArycjTRZtaVQcq86KtYtYpMfUScVSAZXN5Un7wfuq0HGL8g5CAetIj3n31+X6U0UmV94P3Xyr0XF/dV6c/3h/XuqSs/3h8qYyPeL+6NSzr+7NTDv1Bq5S3SgYMMkj6s0YK5c87CPSrYoEz23TXCYcth7wC5iSgiY5ydfdS5K1/ZPg9y9h7zW1nIQzegB/r3VS5JszljhemuHY/5hXmHwVpyyhWV13U6EfyrX4W4GUwII0IrOYmzHED/etA1bikhqTEGP4ZBMVVhuCMwlSPQ6VpOIYLQmquDjxMD1qKSZd2KLF/F4cyuaB/mFPcP2je8qO9tAwkZgBmPLemF/CFkKq5TMIkbxzFCfsTu0hNR8/wCdZ/p9NzU6ygepKqGVvGrcGpEc52HmaE4hw4o5GTvsMT7Swxy8yF3B8qznGGYAKpgneOlL8Nxe9ZPhc+kyKWs9X/ra+SoKL8x9E7LcUVLGQE5Vd1XNo2WZWR1giurHL2sLauoJ69a6vn9XsWpOblVWzujJJUL8HZIE9daKCmtJh+FocKlwDxZVB6dCaoGDHSvqKPKYlCGj8Fgy3KmC4UdKY8Pui2QYp0SKk4c07Gp4nhDhZg1q14naJnLVXE+OhkyKoj0pUB86vKQapk1o7uDB1qh8EOlG0YhLGuLmnLYMdKgcIOlTQxObhqJc03ODHSu+hjpRSAUi8a9GINH3sMADpXuFwYYbj050qQ6FxxRrz6UaZ3OHAc/lVTYEf0DSpDoV3rhYQaGNgdDTl8EP6Bqi5hQP+hpYGkKzaHnXAAcjRjWP6g1E4f1+BpWVTKEeiFuE1y2AP+ho/DYcEnyqlkTVAqKfOr1BpnbwQou1gB0q0iGKFQ19N/2f2n+h3VVwguaEkgaVkFwIrSWDctW7apZDjKSZfJGvoZp0Ivu4BbWZVYOSdWG1Zbiqxj8OeqMK0QxN4nxWLYH/AOxj+QoO/wANN3EpeuBEFsZUtpJHmxY6k1TygB8ThpB9DWftgrcb3Vr8RbpMVW28sgdDoV2PuNRNFxJ4XFzoaJZyNqVXL9nNIzgdK1HZvhdrEoxGeFMHxKNxPOs1PozRxM6vD1a4bjnMeQOw/Wk3HOzoJL2hB3K8j6eda3GWLVnEXEu5sgjLlYEyY3O33qou8YwSAllvlQdwU/CqtE0fOPo55/hXU14/jLN28XwocWyBpcjNmHtbcq6lS9R2bDB4q2uDRblxbRK7H2gdNcp15VncTx9VaFd7g6hVHwETWo4fgbN1CTgrVsE7uWuXT5kk6Vh8SCrsvhWGIgabGKyjqym8xr9v8WDa0sumanhnE0ugo63Lc+xeAmD0dTuPOKW4LiTG53T3CGzEBsqwRyOutKbNl22OnWa0fZ7hll0bvY70sqqzExbmRmkHTWOoiacYOLbTfyENWMppzgq616BfEMBdtqCbpILRokcp1IO1CLgUC5ndidcqoTn9Sx0RZ8ifLnWg7SobWBtsyrcNu69tirabkAqw5bVj7HaC1sbTPAiGaFkhdWyQSM06TtFTo63exbfKbX7Gk9NRlUXjp7h/C7Ny6G+tC5SBqoMzsd6Lbg7/AL5f4R+tZi+XzGNTMaekjTbailwLbNcOboB8q130cerNRk0OLnCbn71f4f50O/C7n7xf4f50A2BIMG4R6g/pV+D4WWuKDckbnQwRPWjvE+hK1LLDw6599f4f516OG3Pvr/D/ADoLifD2tGRckFmAAnQCquH2muOFzPqfsiW2nQEiaFK+hrb9C/iWCuC2xDKTG0R+dU4DhF0IDnEnWI2phieCsoU96Mrglcw8UTHiAmDQC3sj6sHUbgEqJjryg0tyZC1G3SRacBe+/wDKonA3vvj4VOxba6XKsEAiASTE6ATua0NrsXdh5LPoqoRp426CdR60Wi1OTdUZd8Fe+8KofDXebfjTXjHArmHMNcExJB3nmNCfjQd1B5/GhJMam2L3tv1qMP8AeopsP5mqlwcyJM5SR6iN/Lek4Gm9k8NbY6M2ldw7h94XGTwwNcxmPKlTM41Dj+KpLi7oOlzU881NYIcrNjh+HXetv/ipinCb33rX/FWKwuNvHRbpMdGFGHGYlRJuMBtOdYqlP2IbNcOEXvvWv+KnC23RQrGTA1r57a4rf3F1tP761Ze43fLf2rfxL+tPvPYlyN13hqOblWQ4XxR+9TPdaMw5qZIMwYO0A1vuJ8COIvfVXe7DqWBA0HdgZhE6kyD7qrvLGsqxdcSRSnHWZFKcfiLtu69o3nlGKkGJBG+gNLcRxC8N3JHWpc7wKOokwu4tb3/ZkFNq6CwBNwQOoCifxrA8BZLlz69myiCQpglR7Q/D50kXjhDkLIlmiCTALSo35CBPlWMotrB0wmnybPtRez3CYIJLCDofDcYToTodxWT4pfBR1BGaSSOgBofBY12F3MxJykySZkTr60rXFMpJ0JPM6/nVxwTdlll4Uf1zrqoF411MD6vg+LZkHdAHWJbRRodI5ny0oZ+B9+z5cP4zqT4gFJjxMxOUDnrG+9ZnB8WFtirRBgzz6RP5U9HGFuIqC7C6mHbKgOusa8ugJ6UopUVKO7oIOIXrmFfIyIQTpBzLvESh11nY1HH4pnIv3AgDnKLawgGUa5UGqoNBJ3J561DtNisxQKTCjQnqdZA5DT/ptQOHQukDVgwPu2Pu/Wpk3he5rCEaf0NLY7UIcH9EVfabNvOuaTv5RSbieDFu4Mq+0JHkTA161UnCbgcMI0IO/wAflWx7SdnFfApfQfWI2U66EH9NDWMtujJf+n9zfRSl2ebayqr7mW4diCTr5D4aU8w2KCXWJQtuAAYIPIjQ86U8JwpU+IbBm/hEjbzj41o+BOWRy25Yz8BWr8204/0ktbdqppVX3B+JcSQjVJuTPtSAIgA/oDSrA8UcMHkHKfZIldDsR00GlOu0XDAiJciM7MOmYACT8dJoXjfFEvZSiBTlQEBFUAquUkZdwdK1UUjHYoshjJxAt5SqZSxdiugk8gOQEVThOEuIe29q9DQUZSq67E66/HlUMBjHtuGTU9ORHnT+zjpSAIOYEGQO6mAWOviA118+VQ/C6Jc1FUVY3hNvLmS6EfZkhipadQnMAClD8EKKjM+jXbiPCzlynwkEwDM69K3HCuz7YkrcDixaSZdDma453HjlVjTXz2pZ20vpYP0c5jaQq+eFLlmUEy0CR5Ungny+KKEfBcIM1pC4LXT4wv2MjtAk6NIE++txxDCnu3yqWYw05ipygAwpEgDSdqwfCeKqLlq6wMI0QAJKCQD61t8V2vw/cN3Gd7jDKCyhUSRlmJJYgctBRHru+Dvl3GyLj5q8X1PnnGO0L3r+WABGWJzGNPtddKNwmOW3mBQNmjeNAAw0nzIPurNcUxjfSGeADP3YEDQae6otxtzuF+FXB0jlVGpGMslQMhkLEwNTr0OnLXy2pYGKmQY0AJ02LKG+U0m/bLdBR/DceGBNxBlXKTuZGdZkTVN2DeC7juEQurWjbA0BAI3zdPf8qqxQCnVwSQdltmOWsHSi7pw76qQmhGqtM9dJ05UOMFhyGY3FWNkKvmbxRAgESd9SKzslP6A2GuBUJnnMCJ59NedVYvFK7gyYgco26VXfw4AzDQ/aXmJ6/pVAUaTtQlZae5DC3iAYBELyjcec8/fXt20Zkag/a5e/ofKoY++hMooHkoI0jzqq3ej38jsR5inyKUQngeFP0uyrSFZ1EnaCYkV94wWGAv2YAhLd3bXcIon4mvkWH4M4dXU+wVYAnWZEASNBoeprU4bjuJzHfT2tQqgbDxddDy5VKKtJUA9pcH9ZdvPaDl71ycpC5QpgEzqZ0120NJ+Irat2xrnZgJCsGCyJ1An09aZcY44baBrtsh2NzKGhj7UiY0g5h7qxXEeMhnzKmTyU76zTaMlCLDFuBRcKxBXUHca5QVPlNZ+3rc99EHiLZSBEHy160HabWhGkY0HYI+J/Ofxpe9wnQk0VhbsECP6NC3RqfWmuSjwV1eV1MBtxkCVjp+dV4a97PkZ+dDXQYBJ3q2zaOYaaUkqRMFSyMOGYA3yy5gNJk9ByEnU9KNt8N7q4QLjH7JAiGBAbWDyIHwqzguBjvVdsrdyzqRrDShWSOZ1EHaapzC00O2gBCtybXUg8xpQuRO3PkcLg0KDxy5yyognUnrHIddzWk7X3e5wmHw86t4m8/wCprE4fH28y+Ie0OR61pe2GLW/dDKwKW0A8p51z663aumuit/wdWipOMor+1/qzMX2JZFBiT8v0q7hXaC9YWAw/zIjwRp9oGrcJgEuM+bULaZlg/ay6aj1oTi721TLkOc/bDae9CDr6Gt3LJxuaT2jrCcRuYpy99u8MKAWg9YgRAEA6CrsXwcNba4BGXLqIAJb7PrFKuzuKuWz4TGgkQCNBzBEU+ucUu4l1W+7MimAoAVROnhVQACTAmmsI6NbWjKPhVY+4nVY0AEVJHYEEaH869xKBWYSYkifQx7qrxFwC2CCJJYDWdsvT31ilZ48YSnwbnsl2nsJZ7q+1pPEWAzrz38MyNfxpR2pUYq7dW1ibK2nCad5bGYqqwNTpqOo2rIW8KM5YTmYAfhMddaIxFq2jBDc7xzullDdK+TMIXN5AmOdaHpx0/CkyyxwAgZTew4AJAm8gJE9J0NNcFw1VUg3LA1/f2yT5DWB6mgrdhRH1eJ9+H/56YpjEA/s8T/oN/wDKqSCUExFi+y4diTes69L9nTX/ABUJc7G9L9j33rP5PWixNtL7Qtq5IE+K0Vfpt9petVt2YcCck+WX57U1B9GTsrq/78Gc/wBzH5XcOf8AzrX/AM6Lw3Za4iOoa0zOANL9mB4lPN55U0s8LuKZ7tj6IQPfpXt7BXHlTZcKeWQnKR0MT86NtdR7QG3wLEohRXt5TPhF6yZnQ6Z5rzEcNxDjLmQxuWu2gQRpABaR6nX0oY4JlPjUjyIj8aPwmAt5T3puLqIyqpO3PNECpKWmhLc4FcQM0BgurFGV1Uf3ipMe+l9yyRrHnH5im73CmJdLRcDWGMAlYBEqJHTTavMfgMqo2bca/wAqXBLjS3IX4TAtc9kaAT5n0B3p3YwdoEr4ZBHhJnac09T+lT4NYDWtQD42GsdAYqvhOMSFtsDMkTy+1HyNDYJ2NL2OW2ubxZdRpEbTprsKkboa0bisyAqDmzEEMJ3AM9a8tIgJk7AmDB1I9/8AXxrP4vE2s90nMQVPdlSFi5CxMjURmEUDfIbxa0oP1143UFy4imHAyqoy3BImH0j/AAmszisOkkqdOR8pNN+IYxYfuw2T6spnh9hlckjT2s0Vn2TWmNcldRTf41Mjaorv76oZfa9tfdXmOtQx9a8ttr8KL41bhj5hT8RS6gL8ldXp5eldTDJoMN2WuOpMELoZI0iKJtdl8vtX7agHXnqBMRm35U7wgS3h7j22Y+AxLb6QdBGxGxHxrNhhI1GlKuUZxvlsf38CFs/UfWSPGVgmQdB4dhzjzEzWNxdthGbNGwmY9BW2w2KNu0q3Vum2yEqpthB3ke0rjV18Q3Pu2oB+JwqgNI1Mae86g1HDMm6njqZFfd8q22e3+zwVHjghz5yY/Kg1xykgESNj7E/NK23Zjg4ODvqVDECNYidTzBFY9ontim/VHqdhco79RriP5wYrs0x7q8RySPi6D8Ksu2A4MxqI1Go61qU7LMLd3QIgVdQbYLXMofKFVZKhtC1ZuzbmSZyqSzEROXNBiefStG8njakZuapZfA14B2bN0ZrbOrKIYm0zWjA+8hGU+Rr3DYa4IYwYZfYVhbEmAS7Elj0G1PsL20ZrWW1ZS3b8SKupIWMoMyBOvSklhChRdSrSSTyZSI203y79fOq6Wjp7Ro6ukqn0w/qLsfcVrhtqjSPEzMYJzMugXkBJ151DG21FpREfWXD7s8flQPF8Dfs3DfUBRAYMNokCYbXfqOtecSv3jhrb23We7zXCvtBnuuIEezpGnnQuC9OkqRO20AnyMHzim/CLOSzYCaG6MzMN4AmJ94Hx61ncLiCbBZtTkY+p1ArW4G1/3Qf+BP8AwJVF/wDIYW7QqwW6nlqS8/Kgor7kSDzGx5id4r02B0rScL4Qt+0rggLBU+HUuGIc5txrEUnxeDa2xVtCPmOtMAA4VelAYzArlJCjQEwZgx1FN8tDYtfA3ofwpAY/iuB7rEhUJCOjnKSSoZY1E7b0RwxxlcXPZOk9DyPuNXceAbE2RO6XR8kofE4UrZYH4j0OlDBCqyCcTABJ1Ggk7Ux4nhSMPZLAic24I2aKF4fwJsReUKwVYzu86W7aLNxjHQfHbnTXH37VzvxbtgIvcLbn2lUBgSYgF2gEkzqT60iZ+RnnZxR3R8rh+1l+yvxrrVsBEME/2eun3wOn9TU+AHwMRBAcA+9Tr8qnibJ+iMw+yrc9QVufHpzoRjF+EpfiCgydMxyAATqs84GlKb7Iio6CLkW3AIJUw06g6ESNqDsOxdM7E+IaE9SB+FOCgGFUtp4MoMaTLADaZ09KQ91iEs1x8s/2jR0XVp0A2EnYVPE9nmUkZlPxrrGlxD0df/6FH8QzLcbU7nnPXlFJtmumk+TNYuwUMHcdKFbemfEh4p6qPwFLWGtXF4HJUybJHxppxlZW2etv8KWuNB/OmuP1w9k9JWmSKFEgV7XWTp766kUj6DeZvowzIoViURcnhgCWbXfUj3zS3g3Znvy6JbDsgzQHYFlmPCJgnyqFniCuR3l2BOpYs0dTAk/CmfZntHbwmKa4czobbroAGIBUhoY6bHSat5JlHwu8HvD0FiyRoFuKqtmY5g06jKfZIgjb7NJ+KhO9buQoVfCImCeZ8RmP0p12n7Y22usVssVuG2zAkBl8ILqMoMMTqZJHlSXA5SxLaAhiJJiSZAJGsfpSStmcfUosghgTEAg6DXz5+tfQbnEhY4epgk3mmJgwTO8Hl5VlFsWSQA0A5ySTDCM2UQdPu7xzph2ixgu27du2Q3dWwSRtMeXvrm7TBynBdLz8HVpOTUox6htnjQIe53aqbnhY99I2BnLG+gAGlYzEcUAITruZ6mdudPLWIZMNlAX6076lh3ZA0HU667amkF3hozhp0MfGNaqVLLOLRT1daME83j62aPs9xixlCXGuKRvlQNOs6EsI5b01v41breAFLdvUKTmZpklnIgA7bCBA9aF4ThR3KDKNR0HMmiblg24VRq1tiIE7gjnpygDzNavyHX21TTlvd5yUcesm6uQaBkEkt4hqCAWcjMdBr0ilV3ANZw7IV0YKJPkSZ005/KhuM/Shbud4QUJUNsesRp5VDHWCLXeEBcqWbZRREwk5j1Yzr61KMdKqKMTZyWXA0hCIO/8AW9bC0IfDDpY/JB+VYm804dvNB8yP1rfpa+vtjph//cB+VV0NOrDlWpYV1DeIaZjpMn+vKpAUOo1/zNQM0uF4vaYvhx9WLqq1plETeAIYRsCQqnz151Li+DZ7XfMCGVshzAAsugDDrG0/pWXxGHDrDbQCIJBDA7g8jTU4xu7CF3YDm7ZmMbaxTsKA4oXGJ4D6H8KNih8QPAfQ/hSAwtnCRiLDlmYvbac3UoWMbaa/Lc04xqr3Zyjpv11FDXOHd1icMoVYi54xozeCdVjTQ9TR/EUAttHVfxqugupncBeNm1dKzqFLBTGZQQSD7xPqBT7inCLdm0zW7iuL1tbmhBIWTEgbGG26g0ju2iLDGD4lKjzIgkfCp8HM273OLKt5gZkH51kgmvC/oHcFuMsouUZmXcbRbuH5kVetl8lxLjGJbwgFAQwZyBm31DGdZ5ULwBvrV8nXT1t3Rr8q0zAM3IZhb84EXR+Gb41aOSHBn+NW/q1b+/ab0lZ1pbjboWz3RnNOYbERmYjXNvB2jnTvjNv/ALN6C1+AH9b1puz/AAfDPhka4i5i1wEkkTFxuU9CKNuTRZZ8oAgg9CDWj7SYHIxYTuT9nn7vPrWj7d8CtW8KXtoFIYbTsfU9Ypbx/FWHtKwa2WKqTtMwJmhxqzXTw6MBxTWD1X9RypW9OuKlSRBG3Lbc0lcUocFz5Jqx0PQT+VNWbNhB5P8AjSzD6gjoP50wweuGuDprVECnNE+tdXlwa11MApG1p1g3g2W0mGXWNCJ5EHXUHblSNUJiBWj4RZUXMOSQT3oJUakJIzEg9ROnlQJ8Mt4w31FtO81GZyCddWM+ZktOs0CuJX7w+f6VRxhS11sgbLqBpynT8qWUosiD8KHf0kdac9nLiGzc0l8xk/3eVYzMOtfR/wDZxw9TbulhPgJ+NYdpmow3Poej2LE3P0T/AIBccVVbYUHS1MxzLNm+YrKDiTPc1PhHL3xWo4hauZkCrmUWlnYbjNAJME+KYpR+w87juwZY6ACZJ0iB1quuTxYSUZ7n8Gr4fxrurSRZtsQIBfOQI28OYA++rfpL3Mz3SpJgnMNI0QCF1CAaQPyqu/2avYexbN5gstAVgCRoTutwdOcVVdd0V3hhoCGJAzEEH2hpAE6L1O5JNXJ4o11dRyw3YB2ix0W3RQGZzLGDoACDAnfWoY28kG0RJLKx6ZVtqoE+Zn4UFbxZuoXaJhhA5agAUVxZwLvugeZMUI3047YivFWpR9NNPx/lW8a6Bigp3NgR5wxn8KxtxAyMh0nY9Drv8aeYPiKXQn0gFLiCBcQyG85G3oR6Uy0ss0wavQ3pSn6Xa/8Ay7/8f/LVoCESMVe/1V/SgoZgipBqTJiLaPJxF5wBMd4sEz6T/wBa8xXGEPsvdXyF3T3eA06EOXfSqipcEAScpJA1gAEknyApFb44qq03MQzn2QCoUepIk/CrMF24vpoxNxDujGFPScoEgHWKAKeNNlxGE8s3/o0PeuE2bhO8g/A0LxDHm64ZwJEkRynePdpUcPdOpO0RHLXSlYFL9oiQttrSpbSZDam6WYksD9kARsanwvKLV64AYde6idAPbDba6oBFVcVshriONGBUZR0np1po+EyYe4NoZZA5GG5+8/Cl1FLysC4MfrBH37fzJX/3VpMMp725lHhi1kMabOGP96CTWTwV4pLDdcrCeq3EIo0dprgIOVCQuXntM6a7/wBerWDijJJAvEca7fVsQQjNGgB0kSf0ra8FIbBqTyu3Btm9pUfkpjevnjuWJJMkmSepO5r6D2RcnCXACwi5aOgJPisgciPu1UPMVpvIX2pY3MHiAY8KowgEGJB1k/p6V8tv8P8AAGZsuYMVXSSFMFiWIAEgjmTB0r69xHCk4W+SZDYdt5BlVPIk/d686+UNi1ZUzeFrasonZlJJUzHhdSzRIg6bU9TozZeYRXbI5GdJiR+IoC5TXEXFBkGfagDznflAmllys4msj200KdPfTHhIlbg6rSu2N/dTTgreMjqCKpkgAwjNqK6jLOKygjoTXUrYw89m4CsLysDGoE6nl7Qp9guBd2uVcxusY9kk5SuYwANNPXTmBM5nEXJZj/ePlGvnTbgePNuYcAEgMO7lssQStzTIdY0M06xkxmubeA3Eq+HGdgV3AOhnYfpQT8SH7q3rtpt8qJx1lLxi06opuIBnIBALCTuZjfegTgGkqGSRcVNdBkJgXCxMAf3d6mKMtKEayH4ayl3u4toC7ZDKqRMgyNNBBHXWa13DMP8AR7NxVUBrtzu0BIAyzAk7RGtIOHYbumXxI3ctcaM0G4ZKrl3ics+hq7imN7xsOgWSGzNbzdDqC3nXNrx3uMel5+h09mk4ucV1Pe0i3LF5baMhBt66aAgBWKxBgrkAB6U//wBnRQu/hUXEt+Enc5mOY+7wj0J60JY4Gcfiixi3atoVaGzEeKFUHqVSZOw61f2kwFrBGw2FBDnP4gzM5ChehjmZ0jqK6FayzlaalvXCDe3D+HDriGIU3LhJtgFoCqB8ydvKsffctYYdWhMw1yGdTymR8jR/FuOXL6IzsjZSwUZfENs0x4Ty5c9qX32OXxe0zAwd8oUgSOQ1EDoOkVMmZTncrRlgr4d7cscrsMwU7qGWQaY9o8NcvBbgSEe4QAJZioMLy6bgdKKxeDS4BnWcswZIOuvI0NiMXcCW0XvWRR7BYsgkT4c2xk1SkdENZPDGnA7dm3hwL+HxJZSwL+yuUscggroYjc0ej4EgHu7+u0OhPwiax/B3vNeXIIk//UP1UAicxnbXXpWyvW8DbUszWmxKzotpzaZs0eEyPDl5kzt1qmjqUsErD4FhK28UQDEgAiekhYohcPg/3eMH+T/lrJh01i66joEECdetcGH769/CPPz8j8Km16FX7/g2AwuD5Li/9P8AlVN3C4Tpi/8ASrMZx++vfwj9fI/CpBh+/v8AwH5HzFGPQN3v+DQHDYXpi/8AS/lXGxhOa4s/+Wf0pCMQv7/Efw+nn5j4ipLi1H/3OI/h/nRj0Ffv+B2beC+5i/4P5V5nwh8Nlb5YwfEBl011jypQ3EgNDjMSv+X+dTHF1n/v1/lvbHSOvSi0F+/4KeM4RswyqSzeyoBLEjoAJqjCG7ct2/rLpLXCGBZisAc0PMa606wfHkXfHXSp0INoQR0mfwoXi93Dwq4ZmYSztcPhzM2mVUBOVRrqTJmmvUnUklEAsbN/gM/xIQKGaisP9r/A34T+VDFaRwkQK3HY67/2bEAQYWwwBAI0a4v2gRWHY/1/W5raf7P3/th1sTqMw8F1jsN96uHJWnyazAL3lgzl1S4kCPMGABHMV8UxawK+14JzKHTRiJCFYBjqK+N8ZtZbt1ejuPgxFXqLBu+UI2NV32mrWqu+B8qyRsUWWifT86M4dchxQAorC7g+dUyD3Ejxt6muqeKHiNdSLNA3DFu3SGuNmLGWRg6nSZB57RPWmXCcOLDQbzPanN3ZMKwjdhBG8aUqscKNw5SY0MdNASPwqdq1cAADsANhyoc4mbjKxynDCl0XGWRnLBVBOmhU7aaAcqp41iQmJzMgMnNkXbWDHik+81ccPiWGe3cOZsokNDZRqN9IEil+B4eCzi7uFbUndpgajcTy2qTmcelF1/jqviDda1oxBNsEAECJEzOvM+decMxP0jG3bi2wik6W19lV+6PIAVY2HwykgFhBjSTPnqtMuy5tW7t1xtlbVjrqAByFZ6stkG0ju7D4NXdLpb+aHfZDtRaL4gNbFm07rAnwo0ZcpPoBr1q3thjCly0cO6gC28tmUr43BMkmJ8INYXGqob6tzqSx10zSeQ0251VcbN/KteaOTPHQN/aQQgLDAT4yPtEiWAPoAJHnArs067zrO81RieFm3EspJUNAnQHziJquzcK/pRKKawRPSVeEcLhR3QYo7zn9mfsxpp6mjcZwhLdnPvAXSTzgbg15geIRhQJg/WGB1J08+VT45xINaKDpP6VNJInu0lkxPDcQGLDUAyIB1UEAgyfP8qPXs5ZMnNdY5lAJ3YTbzMdTGz6a7ig7/DMrlrbDmMutRNk9B86dnTa4GL9k7UPla4csBdCM8r4j/dAJO/SrB2RtFmAe5lAXWCAxbOAs/Z3USfPrS/C4fxAEaep6UfgLQDZpiDMSZ0OlOwde5F+zFrxQ7wDlB11ukvFsa7+zLbamuPZa0Cc11gFgMejyPq9Dq2h12qf0dRHjbkdF0BiTrm8x8K65hQNCz8j7I5ieTedO0ZXIoPZy0p8dxxlALxByt9VCiG8X2tRtAqH+7lse1cYEJmfnl8Ijn4iTyG1M+GYK2xObX3R+ZpiOF2Pu1D1EuhvHSnJXaMrxXs7btlIdmzIGI1BXMSQDO/hKmRpqaB/ZK9T8a3TcLs9PnSriGDth4BIEDSJ+c0lO3gmenOKuxNgsMLZ2nSIOuh/Crls5dIgch5URdw/MGR8CPUfnUFt1WWYVJkrDhTJ5qw+KkfiapeilwLNJEZV3JIG+gid/QVA2wGgiR8D7qraqNe7wBbDWtd2DaL2X71q8vvGVvhWauYaNQZGsHnJHPoaedi7mXE2iT9pxP+JVH5UlyZxVM2PBsUNZAEEcgOR8/IfCvm/bCxlxeIH/AIhP8UN+dfRVuBc0xy2csdD05VnOMcJt38fczkhTbV9DBJAAittTg1kro+ZMdTVN2n/EuDrLFAVgnQmfxpX+zmrE24FyDXpVswRV/wCyzNW3OGGBVWSU32k+6vaIbBGuqbKNPYcUQsVmbXEiKKXitcvcyNu9iaqxiRAEgT97N1GwU+VC9oMXA8IOmmg3jePKkuE4kMwJOomPga9xvEAVEHn6Hb8K6Umlk5ptN2hb+0286kvFG1313qIUVIWxTohEGx5qVviVelBUe7FFEtBl3i5YamdAvmANgOlCNxCpJhwatGCFFCUSpeMsNq5+Msd6sOCFejAimOij9p16OIVd9BHSomyBSoKIDiFejidS7ta87padDJpxcirTx5utUCwtWfQxRQHlvixG1Wft1utQGDHSpDBDpSpDtkxx1utV3OKyZNXLw1TyqN3hgp7Qdso/aoqI4oKHvcN6UJdwhFFCGp4xynnPvqX7SmkI3plhMJIq4Q3Ohq2HLxCjcFxPIysOTA0AMBU3wZivQ/QSasHpt5GmI7RgMxUbzzPMzQj9oCXDzqFy+6k16wZom1gJFc3dSctolF2W3OJAz51UcWK9/Z9VXsFFby7FJKzTaz04ta8+mrS+6kVyWq4HGmKmMPpi15QPc11LaFFdq2zbUavCbp5D411dQCOPB7vl8a4cJu9B8a6uoCj1eE3fL41Z+y73QfGurqQUeHhN7oPjXLwi90Hxr2uoFQbhuD3fL40ws8Dunp8a6upjSJ/7vXOorv2DcGxHxrq6kDSKL/Dbg5D40uxGBudPmK6upkUBthbvT5j9agbFzp8x+tdXUgossq4O3zFMEDEbfMV1dTFRZbtN0+YqTsRXV1ItIgmKIqF7HEV7XVVksCfiPUVRdxYNdXUCQEDLVoOGrpXV1dPZ/MaRGGWpMtdXV9Pp+U3QrxA1phh10rq6vNkl3pkelapvppXV1ek14DR8Gex2hqu3drq6vltZeNmZI3q6urqy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363663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34306" r="31484" b="18078"/>
          <a:stretch/>
        </p:blipFill>
        <p:spPr bwMode="auto">
          <a:xfrm>
            <a:off x="259586" y="3992870"/>
            <a:ext cx="2225467" cy="19627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65" y="3825821"/>
            <a:ext cx="2800172" cy="154009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AutoShape 6" descr="data:image/jpeg;base64,/9j/4AAQSkZJRgABAQAAAQABAAD/2wCEAAkGBxQQEBQQEBQVFBQUEA8UEBAQDxAQEBAQFBQWFhQRFRQYHCggGBolHBQUITEhJSksLi4uFx80RDMuNygtLisBCgoKDg0OFBAQFywkHBwsLCwsLCwsLCwsLCwsLCwsLCwsLCwsLCwsLCw1LDQsLCwsLCwsLCwsLCwsLCwsLCssLP/AABEIAMIBAwMBIgACEQEDEQH/xAAcAAABBQEBAQAAAAAAAAAAAAABAAIDBAUGBwj/xABEEAABBAAEAwYCBgcHAwUBAAABAAIDEQQSITEFQVEGEyJhcYEykSNCUmKhsQczcoKSwdEUJFNjc+HwFoPCNEOisvEV/8QAFwEBAQEBAAAAAAAAAAAAAAAAAAECA//EAB4RAQEBAQEAAgMBAAAAAAAAAAARASECQVESMXED/9oADAMBAAIRAxEAPwD1m0kUlsK0kQEQFA1JOpGkDEk+kaQR0hSlpKkEVJUpaSpBDSVKXKhSgjpKlJSFIGUhSkpAhAykqT6QpBGQhSekgiIQIUhQKoiITS1SlAoIS1NLVMU0qCEtTS1SlNIQrN4jgBILGjhsevkVzz2EGjoeYXYkLN4pgM4zN+IcvtD+qz68rmudypJ9JLDVeipIIhdmBRQRRBRTUVA5JBJAUkkkCSSSQJBFJA1JFJA1BV8XxCOL9Y8Dyu3fIarmeK9uoo7EYs/eP/iP6oV1qBK8oxXbqZ7ueXo13d/kLVFvaEB4kbG5rx9dmIcHH9o14vdB7IUFwHC+3rdBJ3gP1jLllZfk5gDh8nLrsDxqKVuYEV9sOD4/4xt+9RQrQKBRBsWPYjZAoGlNKcU0oGlNKcUCgYU0pxTSgYUxykKYUFOTAMcSSNTvukrKKTFrXTkqRAVCpJFJRCpGkqRQCkkUkCSSSQJJImt/xWNjO0sDATG9spbeYRyMOX9rWwNRrSDZUOJxbIhcjmt/aNE+g5riMZ2nmlOWMiNv3Br/ABH/AGXLcS4qTeQk2aMriXWfIn81f0ld/wAT7ZwxfD4jyLvCD6DcrkuKdt5ZLDDlH3fAPw1/FcobJs6nqdSgWKVYkxePkf8AE4+g0CpFTFqLIieV+agjyWnCJWWwnp+CnZhieR+RUVQ7tS4WR8Ts8TnMd9pji0+mm4Vp2BeeQP7wB+RpQSRFhpwIPRwIQdJwrtk+PSVubrJDUb/VzPgd8gfNdnwntFHiNGODz9geCYf9px1/dLl5MgVake3RzNdeU2RuNnN9WnUe6cV5Vw7tTPFQeRM0bCbMXtH3JQQ9vzryXW8L7XwyUC/u3fYxJGX92dor+No9VajpymlRtxI0zW3N8Oasrv2Xjwu9ipSgYU0p5TSimFMIUhCYUEaSckitdFD2/JEKghFJJRBCSSpYvi0UY1cDW4br8zsPcoLqTjQsmhzJ0AXPycalk/Ux0Ptu197OnyDllyl0hPfSG2nVpsVy0saetNtLg6HF8ehj2Oc/c2/iOh9rWRi+0ErtGhsV7BxAeb6B2p/hHqqEdCwxhJIsHUPrbRxsP99fIqriOHMxLPGwuDTTyHFkja5HKbI5V+Cz+RF9z2OB/tDWzEb2+fMBpdEO5X6I4jCwS0QKGUC8zpA0DQbuOnnVLIfhsRG5pjDHwgARtGZrwOX0pJ9OfPZamGx8RphcA7cRgjMT1q7zebSpdEkHDIBd04AWcxGXL1oaEKHFzZ4nMbCAcp7tmIDGxvPIggnwjQ356KdzrAcWlrNSH+eg1BA189/NSBl3oC2iQKFep6ev4q5Da4uHgjprbkdFKLtha/utDQPi1bZugC/QAnLdLOx/DZYDUrC3od2n0dsV6XDK0NADQKstskt9c24Hnt5rnuLYHECTvmyPlpjwMHOWhkridhlLWOAFUKtbmet+mbM+3JYTDZyegF0Ffima0UG6jT/hVnhRiz+MthmFd7EQ7+zU4gNa55JMTjmFZufJb3Eexxf48KRZ1dh5CGvB55HbOHum5vnelz1+mZwXgkuMJczK1oNFzrq6ug0b6EdF0f8A0g8ChMwnoY3AfOyufwM2KwDj4Xxg/E2RhyOPXz9QVsDtrLX6uO+vir5Whxj8S4VLDJllaNdWuaba4dQVG6E5aNOb9h2rfboVLj+Ky4h+aQ3WjQ0U1o6AKXBQF5uRwjj+s93IeQ3JV58p34czjsMGG22Gnkd2noqbgt7tJi45ZSIARG0NDSd3ZRWY+uqwntXLXQwNSLE4IlBa4bxabDWIZC1p+KM0+J37UbrafWl0/DO2bdBK0xH7UQMsHvE45mD9l3suMyohqtSPWI+MxlrXlzSx15ZY3ZoyRuCKDmHycArzHhwtpBB2IIIPuvMeAAkObRoka14RpRs7K7w7iDozcZIsaAGmudt4t9N+RVHoJCYQsLgfaYTnu5GFj7y223McfKwCFvFUMQTkEVsJyCKohxWKZE3PK9rGj6z3Bo/FYuN7Sty3h8sgO0mcFt0DWUa8xvSz+1kdz1VksYW+ItN2QCD6hc5icNiYCcurdiWsB8PoR06LN6jRx/FJpLzPJ1aA0aMs/dG/urXBm/RuxD6ccxEYe4Na1rfCKJ+GzeqqYXB3G1szu6kcS5j364eWx8Je34SNrV3CYh2HywTMy6Uy6LXN6tds8f8ANSs+tpmJ+IwSTCmyOZf1Q3KWjW82v0gofV6rDHEDg21I4vjBrxEgDo0O0LfJuvounMGYZoz18JJy3+bD6LOxsrIyO/a63DKCGZ5N9bk2e3nW/kpVQcM4q2f9Xbh/hPBjc3fVgNW3YW3+FXGYYF9tzXZILiA4Hm1juf7J210VPGcBLos+EkYx27i6LSt6yl3hPk6/ZQ4DiT8OMmKcZ7FgVnlIB/xAGtIH2TZHUoNF7szqfegs5G1KD9pzRvp0v0Cr4jhEMo750bXubdShjXXRsHLRo+o0WlhcXFiQTBI2Uso5HPGeM+da+zrBPNNfg7IzbkgkAHvGnkSAKcPb3CDMbiZ4TmHjj6NDnPIIBt3T5HTm1aHDMTFOC+MEV8QaDkzHnbdAfMEgdVBPxAB2VkfeSBxBEItriNwRdXvsTRGquYaXGhoDcK0DWs+IGf5UEEk8LW+J1t1vwkHf62mnvofNNZHbLBa5tAk6OY4fac0/7ftKrLxEseDPAY3604i2OvcD7XzCuwPZL4o3ZCKsWSweo+rtuNPMq2JGdxLhcc8To6DCdc9W4EOBBbIRmaLHQiiRapDhMkEjpIHE3HJlw8rg2Jzy625A0d0W0AKaGu5k6roDGdjQdf1dQfPk0n3Dq5ota6MnLzq6adzvbfqj1/iXTP8ATZGd89UMHNjHxg1NhX5W2x74sTCSdCACXObr+CxOLSYuI3MxpH+IIwWn3FV7rpcW3viMzixwa4Ch3kZDq8RZYIPnda79BHE6IlrPE0sDnPLhHBQJBYPC/XXXbQDU0VNXHBv4lIdiB6NH81Wlmc/4nE+p0+S63FcKw+IGeI92T9ZrX9yT0BcADvyq7XNcS4a+A+MaXQcLo+x1WOtKTgm5UW67KVkROla9OfyGqiqb2IZCt2LgMjm53gRx85JaY32vdWIIY2fqmd6f8WW2Q/ujd3sArE3WPhOFySagUObnaNA62VdgwkbTTQZncyDlhb6u5/ireLe0f+okzcxE0U32jH5uVCbizneGMZByNAvr8m/j6q8xO6u4nQfTvAHKGO2MPlQ8T1nT8Q5RNDdAA5zWnKB0YNB7kqm9hvMee7nEuJ9+ae3UUffzU3VzGt2RzPxbHOe55AkcS51/UIvoNSNl6CuN7GRATud9mMge7h/RdkVfIakkktDaSUTpEMyo57tSPp4j938nE/zUtV5hcl+mnisuDZhJ4XUe9la4EBzXDK0gOB32PT1VHsp+kOKeoZ/opbygOPhc7amuPP7rqPqsbhjuRAKIq2n4mEAtd6tPPz381EIC1uWOpIydcLMbF/5TzqHdAaKfFLeoP/PMJwNG9vkfmOfosxVKCI3/AHVxzD4sJMcsza5McdHjyP5q1huJtfccgykaPa8FpB+807fltqpMRC2Wu8Gw8LwSHtPKn9PJ2nmFDi4zVYhpmY2suJj8OKh6Zuo9dPNQZ0vZoxSHEYN7u8O7ZJXEEdMxsuH3XaeYVYYmJ+aHFwhj3fESxzYHu5PLLseoN63otNneRN7yJwnh5vYPEz/Uj3b6jTnqrVw4tga8A2NNaP7rxr51vton9GEeGuha1zHMiaScpj+EnWnMfo0fvanbU73Iu1GUd3OHDwn6QipdqvugMx9aA1Sk4XPhj/dakjJGaJ2W3HnmLiGgbeIAlav/APIjkiaySJjHBundnN3Z5ZHEcvTRET9n8PG1jZcNUrSynhlZ20dHNB3byrfTrYWrJjmN+Iub+3HI0/iFxkfZ2eGbNh5GtB+KVxeZPIOBsvI03dlOvhC2342MkRySd68aPyh7mtI3LqJDPQlaz0QuOcUimjMLfFmIt7wWsYAbza6n2Cz+E4PJiC6NzjExjg15BD5by3lbuWgjf0V2mCiAyNtjx0xzZATpleDYNa35q0YQXWTY0ofWBBu893Xl/wDim+qZiji+Id3nJyMiaCHFrs5s0QXNIAYddtzY1VTh2NZM3PFKLzGnZHNY6t7vUftCt6WriYzq4jMKNd2AJG6UfiNO0VOfhsb8zoSGP2JAog/VDhuBpttuoBMS2w9uWyKeAKLuumnzo87VrCS6ZT4hycCCK8wdR+PqsaB+KhcI3sMubXNG1oha3mDmPvqQTzU2I4jGzwR+J1n6OHxkE7kPoBn4+itB4lxBzCYoQ1jGNGaRzaYwAWGtbtoP5BYc+FbI0S5Z5yTXeHLDHfRribd8lqY7Eu/s7mYlrGhzi+OMEmd7i2g3zHnShbK51sO1EACvATzaBpotZiVnw4Q8sPGP9aZz/wAAtfDwvaNZWRD7OFgYH+0j8yyuGYruHPGI+kZqG3Jclg6OBF1uQRtoOipY3ir3ih4R0bYPz3Ti9auPxkEbtc0kg+28zy3yJzGo/wAFi4nikjzTfAOjTbyPN/L2r1VSMUNqHIDQeqbLL/wKUiJ7K1PPfWyfUoE6aaJkjrTcyy0kvqm4bEhzA4bOFi9DvzTI5MzsrQXHo0E169PdbOD4IX6yH90H8yqi72Vl1eW8y0fKz/NdhA5xWDhMCIwMuldNFqYfFkaFbxGjSSiGISVGsjaTgmUg4z9LXZ2TiOCayCjJFN3gaaGduVzXNB5HUH2XgOLw5jc5kjMj2lwLHWwj4jQLuWo+KyeS+s8oK5TtZ2NgxzCJWeKvDK2hI335jyKmjxzs721nwZDJC6WJtDU/SxiyALdtsfC/2IXrnZ/tHDjGZ43g8nbgtPRzTq0/gvHu0/Y7EYA5nNMsQvLNHYcwG7Dul3zsdCFg4HFOglEsEndv2a5jg1p1bYcDqwftWDSyr6YITmur4dN6o0Re9dPy8ivMOyn6SmuqLGVG6hUlFsTroguB1jJBGvw+i9Iw07ZNWncXvy6jqE3AXw5SZo3d29oJL4xQcPvx7HzI+QUEsccvikrDyu2mjGbDSnlnbsDfP+iu2o3QbllAndpbcb/2mj8x+KYiH+1y4chuIb4T8EjXZmOH3X/ydr5rUhxLXC2m/wAx6jks/DuLPo2UA67w05z4eX/TefhPkfwUJ4eC7+7ExSjfCTGt9fonncHodD6KbitcyLO4phHSC2AfiDm5P3o18z1VWXiskWksEl8/A4a+wIPr+ATf+pWj4o5R/wBtx/kszTjO/sWKw78wf4dLc42zU3l7ltNab0vxHzWtg+OsleImmpOgYXMNb3V5fQkHzUX/AFPDsWy+ncuRwuNc7w4LD5QdS97O7b65RqVRtl9C3ECtzeg9ys2XjTScuHaZndW6Rg+bufsqEsDXOqV7sVKP/ZhrumH7zh4G/irElhp7x7YWAaxYchun+ZMdfUClrPKVWxuZxy4qU3ywuGBc4+TgP/Ip0bHAUwNwzK2blkxBHm+srPYLOm41HGMmFZudSPCD5lx8Tz8geqx8TK+X9a6x9geGMfu8/eyrcwm61cRxWCHN3Le8ebzSZic3W5Td+jbWU/iEj9yA0/UYMrB7nVx9fkFGQBtqeqYNVKsBzuqbmQkla0taSAXEho5kjekHupA9xVSR2qe0lxytBJ6DVaOD4AXaynT7DT+bv6IMZgLzTAXHoOXqeS18DwBztZT+63+bt/kuiwnD2xigAB0ApWw2tkiKWE4e2MU0ADoBSuxsrZSxQkq9BguqopMhLlbhwdK+yEBPpagriFBWKQQXiEMqlpHKggyoEKctTHNQUcVgmvBBFg7gjcdF5d2v/Rg1x7/BVHIDmEZH0TiNdPsn8PReu1SbIwFB8m43Avw7jDOwxvafhdmaNQ0ZmnXU0dScq1ez3aufAkNYe8iv9S53w6u+AjUfCTmaC3yXvXaXstDjI8kzA4a5XbPYerXcl4t2q7CT4K3x3NCAaI0kjbTqBrUDxEnLoeYCzCvTOzXbGDGN8LvENXRuoSNHWvrD7wsLpopARYII6hfL8M5jfmYSCHR06u6LTWpGQ6eo3/Beg9mP0gujIbibo7TNZqW7Znxj4hp8TfkpFeyb6aEHcEAg+oKeHCsr2940fCCafH/pyHUehPvyWTw3isc7A9rgQ7VrmuBY70K02lKKuJk1pmMxcdfVdHE8t8jYtOgZO7biMg/1MHG78ilxGg3NvRAI50TyI1Ff1XP8Qa/vGzRPy7Bzu9kY6Noo20DS9OempVuJ10L8NiiDXEGEeeAZZ/8Aks/usjD/AGudz238GbuYnH7wbq4+Vn0VHjHaeV9DDsYzw+OdwIzHT4Yh76kga81hFzneKR7nu18TqvzDdNGpu4dbWN4+Gju4GBreVtyN9oxRPvXosWaV0hzPcXVtm2B8mjQeoCkdE0Cxv57qu80pVg3SDimMSe+lFNkKWcAaqEPL3BrQXHo0Wf8Ab3Wrg+AufRkOUfZadfd39FUZEkIkc1wbbxmyHWwCdfyWhgez73kOlNc8jf5n+nzXS4PhjIxTWgdaGp9TzV4MpEUMJw5sYpoAHkrYYBsp2Rk7K3BgeqooMiJ2V2DA9VoxYYBTBtKwV4sOApcqfSOVBHSbSlpNIVEdJJ9JILxCICcQlSBuVItTwlSghLEwsVmk1zUFYqtiMIHBXnMUZCDzHtP+jWCd/ex5oXZszu5yhryOdEENN8wvN+0vYubC25tllg943NYrP4pGiyXagW3TfRfSUkYO6zMdw0OGyQfNfCuPy4J2aJxFkZo3U6N9tBt7Rpeu4or1bsj2/ixNMd4JDp3byKcf8t/P0NHyXN/pF7EyskbicHH4W+KRsY8TXg2HhnMda6LzYyfGX5s5II0GUm/FmH9FIV9OYucPidlIOg02O4XJY93jG2u971S4Hs/22mw2WPFAyMc1paSQZWtOxa76w8na+fJdi/HMna2WFwc03rqCDzBB1B8is60sSvrbytNGqjzdU9sgQOfoqDppDKWllRhoyyb5nVZ56VY0U88/IankAC5x9AFdwfCJJdXjIKrkXn+Q/FBmBxOjRZ5ACytHCcAfJrKaH2W7+5XR4DhDIh4QB1O5PmTuVoNYArEZ+B4W2MU0Afz8yr7WAKRrCdlZhwZO6qKjYydlbgwXVaEOFAVgMpUV4sOApg1PSyqiOkqUlJUoGUhSegUDE1wTymlAxJFJUaKNIFFAqSRSUAQIRRQMITHNUtIEIKxamEK0WppiCDOxGFDl5/2x/R3Di7ewCKU/Xa3wvP328/Uar1DuQmSYYFB8m8a7PzYCUCeOxqGk2Y5BX1XD51uux7EG8CXHcTO/+rV7RxXs/HOwxyND2u3a5tg/7+a5rA/o/jw7HRxPeGOkc8tcA5zbAGVrunhG9qbhjkc7iQ0CydgNStXA8Ckk1ecg6Ci7+gXWYTg0UPwt15k6uPqVca0DYJFZOB4OyIeEV1J1cfUndX2xAKzSliwpKIqtbasw4MndaEGEAVtsYCsFSHCUrLY6UhQpUNSyp9I0oGUjSKCAJpTigUDaQKcggYU0p5TCgakjSCDQRCBSVU5JJJRCSRSKAJFJJA2kk5KkDEi1PSQRlqjdFanpClRnTYa1COHla6SgoRYIBWWRAKW0FQKSpOpGkDaSpOQIUAQKJQQBBFAoAUESgUAKBRQQAphTymFA0hJJJUXkUCkjRwRTUUSCkkkgSSSSAFJFJAglSSSA0kUElAimpySpDaRpFBAkLRQQBK0ikoGpJJIAgUUEAQKKBQhqBRKCBJhT0xyBqSBSVF4opJKtCikkgSKSSgSKSSAJFJJAQkkkgCSSSBJJJIAkkkgCSSSAJJJKKCBSSRAQKKSBpQKSSIaUEklVBApJKBhQSSWkf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54" y="3388619"/>
            <a:ext cx="2466975" cy="18478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10124"/>
            <a:ext cx="2238375" cy="20478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r="42088"/>
          <a:stretch/>
        </p:blipFill>
        <p:spPr bwMode="auto">
          <a:xfrm>
            <a:off x="4596246" y="892667"/>
            <a:ext cx="3061692" cy="173537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4" grpId="0" animBg="1"/>
      <p:bldP spid="10" grpId="0" animBg="1"/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3" y="104962"/>
            <a:ext cx="8229600" cy="6264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情報処理の流れ</a:t>
            </a:r>
          </a:p>
        </p:txBody>
      </p:sp>
      <p:pic>
        <p:nvPicPr>
          <p:cNvPr id="4" name="Picture 6" descr="https://encrypted-tbn0.gstatic.com/images?q=tbn:ANd9GcT8Uh0qve5rxxUbH0bUQkXgr7wbnNeRpThMQlLO9yQVQuUCwd2Jaw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656184" cy="124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3.gstatic.com/images?q=tbn:ANd9GcTgZX2MLXZ9lIW5q4EglF14fjyTNh8GH7PUffcZAVUdk7ndxBO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4" y="2676378"/>
            <a:ext cx="1944216" cy="14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2.gstatic.com/images?q=tbn:ANd9GcTQ6DJ2_D6hYKtA1CWt5LhbI_YTvZ58zQ091PkctFY-ttle7Wl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23" y="2254270"/>
            <a:ext cx="1343950" cy="15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02410" y="962650"/>
            <a:ext cx="121058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入力</a:t>
            </a:r>
          </a:p>
        </p:txBody>
      </p:sp>
      <p:sp>
        <p:nvSpPr>
          <p:cNvPr id="8" name="右矢印 7"/>
          <p:cNvSpPr/>
          <p:nvPr/>
        </p:nvSpPr>
        <p:spPr>
          <a:xfrm>
            <a:off x="2580978" y="1058056"/>
            <a:ext cx="1607608" cy="472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3876" y="968697"/>
            <a:ext cx="121058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記憶</a:t>
            </a:r>
          </a:p>
        </p:txBody>
      </p:sp>
      <p:sp>
        <p:nvSpPr>
          <p:cNvPr id="10" name="右矢印 9"/>
          <p:cNvSpPr/>
          <p:nvPr/>
        </p:nvSpPr>
        <p:spPr>
          <a:xfrm>
            <a:off x="5495241" y="1024073"/>
            <a:ext cx="1607608" cy="5596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54634" y="971365"/>
            <a:ext cx="121058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出力</a:t>
            </a:r>
          </a:p>
        </p:txBody>
      </p:sp>
      <p:sp>
        <p:nvSpPr>
          <p:cNvPr id="14" name="右矢印 13"/>
          <p:cNvSpPr/>
          <p:nvPr/>
        </p:nvSpPr>
        <p:spPr>
          <a:xfrm rot="5400000">
            <a:off x="3946647" y="4457123"/>
            <a:ext cx="743674" cy="5596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6200000">
            <a:off x="4768060" y="4416214"/>
            <a:ext cx="661861" cy="5596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41023" y="5293446"/>
            <a:ext cx="223651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演算処理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34306" r="31484" b="18078"/>
          <a:stretch/>
        </p:blipFill>
        <p:spPr bwMode="auto">
          <a:xfrm>
            <a:off x="4087352" y="5124996"/>
            <a:ext cx="1203011" cy="10610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 descr="https://encrypted-tbn0.gstatic.com/images?q=tbn:ANd9GcSrweX94-FlM5Isu_0rssWXJaVe_c7ECYNPv3IGsEV0mo41fxmM0w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8" b="21616"/>
          <a:stretch/>
        </p:blipFill>
        <p:spPr bwMode="auto">
          <a:xfrm>
            <a:off x="6474928" y="1658292"/>
            <a:ext cx="1787702" cy="10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encrypted-tbn3.gstatic.com/images?q=tbn:ANd9GcT1tn6sYI654HDcUyinVgu2jtO4_RWL96SCwP2iFZJNV01x-KE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12" y="2626878"/>
            <a:ext cx="1562791" cy="1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encrypted-tbn0.gstatic.com/images?q=tbn:ANd9GcTypZvpDJS9X98ecXrSnpysd7YmzmS8aFg_OMjdixRFQ7dyUbs99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655" y="2812397"/>
            <a:ext cx="1352298" cy="13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U ターン矢印 21"/>
          <p:cNvSpPr/>
          <p:nvPr/>
        </p:nvSpPr>
        <p:spPr>
          <a:xfrm rot="10800000">
            <a:off x="467544" y="4189668"/>
            <a:ext cx="7795086" cy="2551699"/>
          </a:xfrm>
          <a:prstGeom prst="uturnArrow">
            <a:avLst>
              <a:gd name="adj1" fmla="val 10947"/>
              <a:gd name="adj2" fmla="val 14497"/>
              <a:gd name="adj3" fmla="val 13005"/>
              <a:gd name="adj4" fmla="val 43750"/>
              <a:gd name="adj5" fmla="val 966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1" y="1658292"/>
            <a:ext cx="1864925" cy="102570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29" y="2444980"/>
            <a:ext cx="1812361" cy="13575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r="42088"/>
          <a:stretch/>
        </p:blipFill>
        <p:spPr bwMode="auto">
          <a:xfrm>
            <a:off x="3976171" y="3311881"/>
            <a:ext cx="1736452" cy="984224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5305191" y="5108780"/>
            <a:ext cx="1826141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接続機器</a:t>
            </a:r>
            <a:endParaRPr kumimoji="1" lang="en-US" altLang="ja-JP" sz="3200" dirty="0"/>
          </a:p>
          <a:p>
            <a:r>
              <a:rPr kumimoji="1" lang="ja-JP" altLang="en-US" sz="3200" dirty="0"/>
              <a:t>の制御</a:t>
            </a:r>
          </a:p>
        </p:txBody>
      </p:sp>
    </p:spTree>
    <p:extLst>
      <p:ext uri="{BB962C8B-B14F-4D97-AF65-F5344CB8AC3E}">
        <p14:creationId xmlns:p14="http://schemas.microsoft.com/office/powerpoint/2010/main" val="4837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6000" dirty="0"/>
              <a:t>デ</a:t>
            </a:r>
            <a:r>
              <a:rPr kumimoji="1" lang="ja-JP" altLang="en-US" sz="6000" dirty="0"/>
              <a:t>ジタル化の方法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9" y="2132856"/>
            <a:ext cx="8229600" cy="391703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/>
              <a:t>本時のねらい</a:t>
            </a:r>
            <a:endParaRPr kumimoji="1"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コンピュータで情報を利用するために必要なデジタル化の方法と特徴を知る。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4554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31740" y="11727"/>
            <a:ext cx="4716524" cy="850106"/>
          </a:xfrm>
        </p:spPr>
        <p:txBody>
          <a:bodyPr/>
          <a:lstStyle/>
          <a:p>
            <a:r>
              <a:rPr kumimoji="1" lang="ja-JP" altLang="en-US" dirty="0"/>
              <a:t>アナログ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980728"/>
            <a:ext cx="3096344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何時でしょう？</a:t>
            </a:r>
          </a:p>
        </p:txBody>
      </p:sp>
      <p:pic>
        <p:nvPicPr>
          <p:cNvPr id="2050" name="Picture 2" descr="https://encrypted-tbn2.gstatic.com/images?q=tbn:ANd9GcQ4IiYjqdnSDm4uaB-UE24xYaCCzRWkAHDl_doQ1S58ZdoSaTU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RSkTJZq5cVkE0B5p0P3ocfeWTB5DELuWbfFrwEYjOeJ8wqyUf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28135" r="19400"/>
          <a:stretch/>
        </p:blipFill>
        <p:spPr bwMode="auto">
          <a:xfrm>
            <a:off x="4932040" y="1837010"/>
            <a:ext cx="3168352" cy="50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38615" y="980728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/>
              <a:t>何℃でしょう？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5861849"/>
            <a:ext cx="864852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dirty="0"/>
              <a:t>切れ目なく連続した変化を表す方法</a:t>
            </a:r>
          </a:p>
        </p:txBody>
      </p:sp>
    </p:spTree>
    <p:extLst>
      <p:ext uri="{BB962C8B-B14F-4D97-AF65-F5344CB8AC3E}">
        <p14:creationId xmlns:p14="http://schemas.microsoft.com/office/powerpoint/2010/main" val="1509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kumimoji="1" lang="ja-JP" altLang="en-US" sz="4800" dirty="0"/>
              <a:t>デジタル</a:t>
            </a:r>
          </a:p>
        </p:txBody>
      </p:sp>
      <p:pic>
        <p:nvPicPr>
          <p:cNvPr id="4100" name="Picture 4" descr="https://encrypted-tbn0.gstatic.com/images?q=tbn:ANd9GcSAHiPKAR2uDADtm99-twHaejiY_VwghUEY2qi7xfxCHDEoQSgC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4" r="17897"/>
          <a:stretch/>
        </p:blipFill>
        <p:spPr bwMode="auto">
          <a:xfrm>
            <a:off x="4800751" y="1770453"/>
            <a:ext cx="4176672" cy="34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smOFO-ajCY6q8QdTw144MiqDGxPj6xp5KW77vTTSha7vXwZcQ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24580" r="13980" b="17921"/>
          <a:stretch/>
        </p:blipFill>
        <p:spPr bwMode="auto">
          <a:xfrm>
            <a:off x="179511" y="1916832"/>
            <a:ext cx="4502237" cy="2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70311" y="5196634"/>
            <a:ext cx="8622873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dirty="0"/>
              <a:t>変化する値を数値で表し、段階的に</a:t>
            </a:r>
            <a:endParaRPr kumimoji="1" lang="en-US" altLang="ja-JP" sz="4400" dirty="0"/>
          </a:p>
          <a:p>
            <a:r>
              <a:rPr kumimoji="1" lang="ja-JP" altLang="en-US" sz="4400" dirty="0"/>
              <a:t>表現する方法</a:t>
            </a:r>
          </a:p>
        </p:txBody>
      </p:sp>
    </p:spTree>
    <p:extLst>
      <p:ext uri="{BB962C8B-B14F-4D97-AF65-F5344CB8AC3E}">
        <p14:creationId xmlns:p14="http://schemas.microsoft.com/office/powerpoint/2010/main" val="34318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デジタル化とは・・・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アナログから得た情報をコンピュータで扱うことのできる信号「１」と「０」に変換すること。</a:t>
            </a:r>
          </a:p>
          <a:p>
            <a:endParaRPr kumimoji="1" lang="ja-JP" alt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" y="3219865"/>
            <a:ext cx="3157469" cy="23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s://encrypted-tbn0.gstatic.com/images?q=tbn:ANd9GcT8Uh0qve5rxxUbH0bUQkXgr7wbnNeRpThMQlLO9yQVQuUCwd2Ja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74" y="3356991"/>
            <a:ext cx="259562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>
            <a:off x="3227280" y="4092624"/>
            <a:ext cx="401902" cy="472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138105" y="4176618"/>
            <a:ext cx="401902" cy="472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37" y="3503693"/>
            <a:ext cx="2923300" cy="218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428231" y="5298894"/>
            <a:ext cx="3182281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１００１１０１１１１００１０１０１</a:t>
            </a:r>
            <a:endParaRPr kumimoji="1" lang="en-US" altLang="ja-JP" sz="2000" b="1" dirty="0"/>
          </a:p>
          <a:p>
            <a:r>
              <a:rPr lang="ja-JP" altLang="en-US" sz="2000" b="1" dirty="0"/>
              <a:t>０００１００１０１１０１０１００１</a:t>
            </a:r>
            <a:endParaRPr lang="en-US" altLang="ja-JP" sz="2000" b="1" dirty="0"/>
          </a:p>
          <a:p>
            <a:r>
              <a:rPr kumimoji="1" lang="ja-JP" altLang="en-US" sz="2000" b="1" dirty="0"/>
              <a:t>０１０１０１０１１１１１１００１１</a:t>
            </a:r>
          </a:p>
        </p:txBody>
      </p:sp>
    </p:spTree>
    <p:extLst>
      <p:ext uri="{BB962C8B-B14F-4D97-AF65-F5344CB8AC3E}">
        <p14:creationId xmlns:p14="http://schemas.microsoft.com/office/powerpoint/2010/main" val="8547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629</Words>
  <Application>Microsoft Office PowerPoint</Application>
  <PresentationFormat>画面に合わせる (4:3)</PresentationFormat>
  <Paragraphs>194</Paragraphs>
  <Slides>31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ＭＳ Ｐゴシック</vt:lpstr>
      <vt:lpstr>游ゴシック</vt:lpstr>
      <vt:lpstr>Arial</vt:lpstr>
      <vt:lpstr>Calibri</vt:lpstr>
      <vt:lpstr>Office ​​テーマ</vt:lpstr>
      <vt:lpstr>情報を処理するしくみ</vt:lpstr>
      <vt:lpstr>学校の授業</vt:lpstr>
      <vt:lpstr>車の運転</vt:lpstr>
      <vt:lpstr>PowerPoint プレゼンテーション</vt:lpstr>
      <vt:lpstr>情報処理の流れ</vt:lpstr>
      <vt:lpstr>デジタル化の方法</vt:lpstr>
      <vt:lpstr>アナログ</vt:lpstr>
      <vt:lpstr>デジタル</vt:lpstr>
      <vt:lpstr>デジタル化とは・・・</vt:lpstr>
      <vt:lpstr>１０進法と２進法</vt:lpstr>
      <vt:lpstr>次の数を２進法で表してみよう。</vt:lpstr>
      <vt:lpstr>次の数を２進法で表してみよう。</vt:lpstr>
      <vt:lpstr>次の絵をディジタル化してみよう</vt:lpstr>
      <vt:lpstr>記憶容量と単位</vt:lpstr>
      <vt:lpstr>PowerPoint プレゼンテーション</vt:lpstr>
      <vt:lpstr>PowerPoint プレゼンテーション</vt:lpstr>
      <vt:lpstr>ドラクエ１　　　</vt:lpstr>
      <vt:lpstr>ドラクエⅢ　そして伝説へ　</vt:lpstr>
      <vt:lpstr>ドラクエⅥ　　</vt:lpstr>
      <vt:lpstr>ドラクエⅦ　　</vt:lpstr>
      <vt:lpstr>PowerPoint プレゼンテーション</vt:lpstr>
      <vt:lpstr>PowerPoint プレゼンテーション</vt:lpstr>
      <vt:lpstr>ドラクエ１１　</vt:lpstr>
      <vt:lpstr>PowerPoint プレゼンテーション</vt:lpstr>
      <vt:lpstr>ファイルとフォルダ</vt:lpstr>
      <vt:lpstr>記憶媒体と記憶容量</vt:lpstr>
      <vt:lpstr>ＣＤ－Ｒ</vt:lpstr>
      <vt:lpstr>ＵＳＢメモリ</vt:lpstr>
      <vt:lpstr>メモリカード</vt:lpstr>
      <vt:lpstr>ＤＶＤ－Ｒなど</vt:lpstr>
      <vt:lpstr>ブルーレイディスク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情報を処理するしくみ</dc:title>
  <dc:creator>kajukun</dc:creator>
  <cp:lastModifiedBy>teacher</cp:lastModifiedBy>
  <cp:revision>86</cp:revision>
  <cp:lastPrinted>2021-05-20T02:13:28Z</cp:lastPrinted>
  <dcterms:created xsi:type="dcterms:W3CDTF">2014-05-26T12:36:53Z</dcterms:created>
  <dcterms:modified xsi:type="dcterms:W3CDTF">2021-05-21T02:19:13Z</dcterms:modified>
</cp:coreProperties>
</file>